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m4v" ContentType="video/unknown"/>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45"/>
  </p:notesMasterIdLst>
  <p:sldIdLst>
    <p:sldId id="1996" r:id="rId2"/>
    <p:sldId id="1997" r:id="rId3"/>
    <p:sldId id="2111" r:id="rId4"/>
    <p:sldId id="2112" r:id="rId5"/>
    <p:sldId id="2002" r:id="rId6"/>
    <p:sldId id="2003" r:id="rId7"/>
    <p:sldId id="2004" r:id="rId8"/>
    <p:sldId id="2005" r:id="rId9"/>
    <p:sldId id="2008" r:id="rId10"/>
    <p:sldId id="2010" r:id="rId11"/>
    <p:sldId id="2017" r:id="rId12"/>
    <p:sldId id="2020" r:id="rId13"/>
    <p:sldId id="2021" r:id="rId14"/>
    <p:sldId id="2022" r:id="rId15"/>
    <p:sldId id="2023" r:id="rId16"/>
    <p:sldId id="2024" r:id="rId17"/>
    <p:sldId id="2025" r:id="rId18"/>
    <p:sldId id="2026" r:id="rId19"/>
    <p:sldId id="2027" r:id="rId20"/>
    <p:sldId id="2028" r:id="rId21"/>
    <p:sldId id="2029" r:id="rId22"/>
    <p:sldId id="2030" r:id="rId23"/>
    <p:sldId id="2031" r:id="rId24"/>
    <p:sldId id="2032" r:id="rId25"/>
    <p:sldId id="2033" r:id="rId26"/>
    <p:sldId id="2034" r:id="rId27"/>
    <p:sldId id="2097" r:id="rId28"/>
    <p:sldId id="2035" r:id="rId29"/>
    <p:sldId id="2036" r:id="rId30"/>
    <p:sldId id="2037" r:id="rId31"/>
    <p:sldId id="2038" r:id="rId32"/>
    <p:sldId id="2040" r:id="rId33"/>
    <p:sldId id="2110" r:id="rId34"/>
    <p:sldId id="2046" r:id="rId35"/>
    <p:sldId id="2098" r:id="rId36"/>
    <p:sldId id="2047" r:id="rId37"/>
    <p:sldId id="2062" r:id="rId38"/>
    <p:sldId id="2063" r:id="rId39"/>
    <p:sldId id="2064" r:id="rId40"/>
    <p:sldId id="2065" r:id="rId41"/>
    <p:sldId id="2067" r:id="rId42"/>
    <p:sldId id="2066" r:id="rId43"/>
    <p:sldId id="2069"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RPP UCSD"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6D6FF"/>
    <a:srgbClr val="FF37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482" autoAdjust="0"/>
    <p:restoredTop sz="94616"/>
  </p:normalViewPr>
  <p:slideViewPr>
    <p:cSldViewPr snapToGrid="0" snapToObjects="1">
      <p:cViewPr>
        <p:scale>
          <a:sx n="100" d="100"/>
          <a:sy n="100" d="100"/>
        </p:scale>
        <p:origin x="-1792" y="77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commentAuthors" Target="commentAuthors.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991191-5278-8441-9AE5-9EE7502CFE1F}" type="datetimeFigureOut">
              <a:rPr lang="en-US" smtClean="0"/>
              <a:pPr/>
              <a:t>9/21/17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E9510E-6682-794C-B11B-E8C4B5A720AA}" type="slidenum">
              <a:rPr lang="en-US" smtClean="0"/>
              <a:pPr/>
              <a:t>‹#›</a:t>
            </a:fld>
            <a:endParaRPr lang="en-US" dirty="0"/>
          </a:p>
        </p:txBody>
      </p:sp>
    </p:spTree>
    <p:extLst>
      <p:ext uri="{BB962C8B-B14F-4D97-AF65-F5344CB8AC3E}">
        <p14:creationId xmlns:p14="http://schemas.microsoft.com/office/powerpoint/2010/main" val="3509238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20A85FD5-C9A0-465A-9AFD-E2E458CFCEBB}" type="slidenum">
              <a:rPr lang="en-US" smtClean="0">
                <a:latin typeface="Arial" pitchFamily="34" charset="0"/>
              </a:rPr>
              <a:pPr/>
              <a:t>1</a:t>
            </a:fld>
            <a:endParaRPr lang="en-US" smtClean="0">
              <a:latin typeface="Arial"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415882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0DB6F7-5A24-9647-BFB1-342E2B716C2E}" type="slidenum">
              <a:rPr lang="en-US"/>
              <a:pPr/>
              <a:t>11</a:t>
            </a:fld>
            <a:endParaRPr lang="en-US" dirty="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26680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0DB6F7-5A24-9647-BFB1-342E2B716C2E}" type="slidenum">
              <a:rPr lang="en-US"/>
              <a:pPr/>
              <a:t>12</a:t>
            </a:fld>
            <a:endParaRPr lang="en-US" dirty="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2243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0DB6F7-5A24-9647-BFB1-342E2B716C2E}" type="slidenum">
              <a:rPr lang="en-US"/>
              <a:pPr/>
              <a:t>13</a:t>
            </a:fld>
            <a:endParaRPr lang="en-US" dirty="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37491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0DB6F7-5A24-9647-BFB1-342E2B716C2E}" type="slidenum">
              <a:rPr lang="en-US"/>
              <a:pPr/>
              <a:t>14</a:t>
            </a:fld>
            <a:endParaRPr lang="en-US" dirty="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62676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0DB6F7-5A24-9647-BFB1-342E2B716C2E}" type="slidenum">
              <a:rPr lang="en-US"/>
              <a:pPr/>
              <a:t>15</a:t>
            </a:fld>
            <a:endParaRPr lang="en-US" dirty="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33216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0DB6F7-5A24-9647-BFB1-342E2B716C2E}" type="slidenum">
              <a:rPr lang="en-US"/>
              <a:pPr/>
              <a:t>17</a:t>
            </a:fld>
            <a:endParaRPr lang="en-US" dirty="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82753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0DB6F7-5A24-9647-BFB1-342E2B716C2E}" type="slidenum">
              <a:rPr lang="en-US"/>
              <a:pPr/>
              <a:t>18</a:t>
            </a:fld>
            <a:endParaRPr lang="en-US" dirty="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72871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2CCF0F6E-8039-41C8-A447-688D01B96028}" type="slidenum">
              <a:rPr lang="en-US"/>
              <a:pPr/>
              <a:t>19</a:t>
            </a:fld>
            <a:endParaRPr lang="en-US" dirty="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60238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0DB6F7-5A24-9647-BFB1-342E2B716C2E}" type="slidenum">
              <a:rPr lang="en-US"/>
              <a:pPr/>
              <a:t>20</a:t>
            </a:fld>
            <a:endParaRPr lang="en-US" dirty="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18204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0DB6F7-5A24-9647-BFB1-342E2B716C2E}" type="slidenum">
              <a:rPr lang="en-US"/>
              <a:pPr/>
              <a:t>21</a:t>
            </a:fld>
            <a:endParaRPr lang="en-US" dirty="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7212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bwMode="auto">
          <a:xfrm>
            <a:off x="1198563" y="727075"/>
            <a:ext cx="4464050" cy="33480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3603" name="Rectangle 3"/>
          <p:cNvSpPr>
            <a:spLocks noGrp="1" noChangeArrowheads="1"/>
          </p:cNvSpPr>
          <p:nvPr>
            <p:ph type="body" idx="1"/>
          </p:nvPr>
        </p:nvSpPr>
        <p:spPr bwMode="auto">
          <a:xfrm>
            <a:off x="913643" y="4343253"/>
            <a:ext cx="5030715" cy="411450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dirty="0">
              <a:latin typeface="Times New Roman" charset="0"/>
            </a:endParaRPr>
          </a:p>
        </p:txBody>
      </p:sp>
    </p:spTree>
    <p:extLst>
      <p:ext uri="{BB962C8B-B14F-4D97-AF65-F5344CB8AC3E}">
        <p14:creationId xmlns:p14="http://schemas.microsoft.com/office/powerpoint/2010/main" val="2074081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0DB6F7-5A24-9647-BFB1-342E2B716C2E}" type="slidenum">
              <a:rPr lang="en-US"/>
              <a:pPr/>
              <a:t>22</a:t>
            </a:fld>
            <a:endParaRPr lang="en-US" dirty="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66023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0DB6F7-5A24-9647-BFB1-342E2B716C2E}" type="slidenum">
              <a:rPr lang="en-US"/>
              <a:pPr/>
              <a:t>23</a:t>
            </a:fld>
            <a:endParaRPr lang="en-US" dirty="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96002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0DB6F7-5A24-9647-BFB1-342E2B716C2E}" type="slidenum">
              <a:rPr lang="en-US"/>
              <a:pPr/>
              <a:t>24</a:t>
            </a:fld>
            <a:endParaRPr lang="en-US" dirty="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97145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0DB6F7-5A24-9647-BFB1-342E2B716C2E}" type="slidenum">
              <a:rPr lang="en-US"/>
              <a:pPr/>
              <a:t>25</a:t>
            </a:fld>
            <a:endParaRPr lang="en-US" dirty="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77521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0DB6F7-5A24-9647-BFB1-342E2B716C2E}" type="slidenum">
              <a:rPr lang="en-US"/>
              <a:pPr/>
              <a:t>26</a:t>
            </a:fld>
            <a:endParaRPr lang="en-US" dirty="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31747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0DB6F7-5A24-9647-BFB1-342E2B716C2E}" type="slidenum">
              <a:rPr lang="en-US"/>
              <a:pPr/>
              <a:t>28</a:t>
            </a:fld>
            <a:endParaRPr lang="en-US" dirty="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99492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2CCF0F6E-8039-41C8-A447-688D01B96028}" type="slidenum">
              <a:rPr lang="en-US"/>
              <a:pPr/>
              <a:t>29</a:t>
            </a:fld>
            <a:endParaRPr lang="en-US" dirty="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657415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0DB6F7-5A24-9647-BFB1-342E2B716C2E}" type="slidenum">
              <a:rPr lang="en-US"/>
              <a:pPr/>
              <a:t>30</a:t>
            </a:fld>
            <a:endParaRPr lang="en-US" dirty="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56248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2CCF0F6E-8039-41C8-A447-688D01B96028}" type="slidenum">
              <a:rPr lang="en-US"/>
              <a:pPr/>
              <a:t>31</a:t>
            </a:fld>
            <a:endParaRPr lang="en-US" dirty="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87593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2CCF0F6E-8039-41C8-A447-688D01B96028}" type="slidenum">
              <a:rPr lang="en-US"/>
              <a:pPr/>
              <a:t>32</a:t>
            </a:fld>
            <a:endParaRPr lang="en-US" dirty="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797716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0DB6F7-5A24-9647-BFB1-342E2B716C2E}" type="slidenum">
              <a:rPr lang="en-US"/>
              <a:pPr/>
              <a:t>4</a:t>
            </a:fld>
            <a:endParaRPr lang="en-US" dirty="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474487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0DB6F7-5A24-9647-BFB1-342E2B716C2E}" type="slidenum">
              <a:rPr lang="en-US"/>
              <a:pPr/>
              <a:t>34</a:t>
            </a:fld>
            <a:endParaRPr lang="en-US" dirty="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547675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2CCF0F6E-8039-41C8-A447-688D01B96028}" type="slidenum">
              <a:rPr lang="en-US"/>
              <a:pPr/>
              <a:t>36</a:t>
            </a:fld>
            <a:endParaRPr lang="en-US" dirty="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951229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2CCF0F6E-8039-41C8-A447-688D01B96028}" type="slidenum">
              <a:rPr lang="en-US"/>
              <a:pPr/>
              <a:t>37</a:t>
            </a:fld>
            <a:endParaRPr lang="en-US" dirty="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8253691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DDx</a:t>
            </a:r>
            <a:r>
              <a:rPr lang="en-US" dirty="0" smtClean="0"/>
              <a:t>: </a:t>
            </a:r>
            <a:r>
              <a:rPr lang="en-US" dirty="0" err="1" smtClean="0"/>
              <a:t>schwannomas</a:t>
            </a:r>
            <a:r>
              <a:rPr lang="en-US" dirty="0" smtClean="0"/>
              <a:t>, </a:t>
            </a:r>
            <a:r>
              <a:rPr lang="en-US" dirty="0" err="1" smtClean="0"/>
              <a:t>leiomyomas</a:t>
            </a:r>
            <a:r>
              <a:rPr lang="en-US" dirty="0" smtClean="0"/>
              <a:t>, pancreatic rests</a:t>
            </a:r>
            <a:endParaRPr lang="en-US" dirty="0"/>
          </a:p>
        </p:txBody>
      </p:sp>
      <p:sp>
        <p:nvSpPr>
          <p:cNvPr id="4" name="Slide Number Placeholder 3"/>
          <p:cNvSpPr>
            <a:spLocks noGrp="1"/>
          </p:cNvSpPr>
          <p:nvPr>
            <p:ph type="sldNum" sz="quarter" idx="10"/>
          </p:nvPr>
        </p:nvSpPr>
        <p:spPr/>
        <p:txBody>
          <a:bodyPr/>
          <a:lstStyle/>
          <a:p>
            <a:fld id="{F9E9510E-6682-794C-B11B-E8C4B5A720AA}" type="slidenum">
              <a:rPr lang="en-US" smtClean="0"/>
              <a:pPr/>
              <a:t>38</a:t>
            </a:fld>
            <a:endParaRPr lang="en-US" dirty="0"/>
          </a:p>
        </p:txBody>
      </p:sp>
    </p:spTree>
    <p:extLst>
      <p:ext uri="{BB962C8B-B14F-4D97-AF65-F5344CB8AC3E}">
        <p14:creationId xmlns:p14="http://schemas.microsoft.com/office/powerpoint/2010/main" val="15203820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illustration of the modified</a:t>
            </a:r>
            <a:r>
              <a:rPr lang="en-US" baseline="0" dirty="0" smtClean="0"/>
              <a:t> laparoscopic tower used to perform fluorescent laparoscopy. A 495 emission filter is placed between the camera and laparoscope and with alterations to the red, blue and green components of the L9000 LED light source, we are able to visualize any fluorescently labeled tumors.</a:t>
            </a:r>
            <a:endParaRPr lang="en-US" dirty="0"/>
          </a:p>
        </p:txBody>
      </p:sp>
      <p:sp>
        <p:nvSpPr>
          <p:cNvPr id="4" name="Slide Number Placeholder 3"/>
          <p:cNvSpPr>
            <a:spLocks noGrp="1"/>
          </p:cNvSpPr>
          <p:nvPr>
            <p:ph type="sldNum" sz="quarter" idx="10"/>
          </p:nvPr>
        </p:nvSpPr>
        <p:spPr/>
        <p:txBody>
          <a:bodyPr/>
          <a:lstStyle/>
          <a:p>
            <a:fld id="{F9E9510E-6682-794C-B11B-E8C4B5A720AA}" type="slidenum">
              <a:rPr lang="en-US" smtClean="0"/>
              <a:pPr/>
              <a:t>40</a:t>
            </a:fld>
            <a:endParaRPr lang="en-US" dirty="0"/>
          </a:p>
        </p:txBody>
      </p:sp>
    </p:spTree>
    <p:extLst>
      <p:ext uri="{BB962C8B-B14F-4D97-AF65-F5344CB8AC3E}">
        <p14:creationId xmlns:p14="http://schemas.microsoft.com/office/powerpoint/2010/main" val="4690161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Upon completion of laparoscopy, the mice were sacrificed and their abdominal cavities were exposed for imaging with the OV-100 Small Animal Imaging System using a GFP filter.  The OV-100 images served as a control against which to compare the laparoscopic findings.</a:t>
            </a:r>
          </a:p>
          <a:p>
            <a:r>
              <a:rPr lang="en-US" sz="1200" kern="1200" dirty="0" smtClean="0">
                <a:solidFill>
                  <a:schemeClr val="tx1"/>
                </a:solidFill>
                <a:effectLst/>
                <a:latin typeface="+mn-lt"/>
                <a:ea typeface="+mn-ea"/>
                <a:cs typeface="+mn-cs"/>
              </a:rPr>
              <a:t>On whole body imaging, GFP labeling with the KIT antibody accurately detected the tumor in all four of the mice (Figure 3). There was no fluorescent labeling with the KIT antibody in all three of the wild type mice that were non-tumor bearing. There were 0 false negatives and two false positives – one transgenic mouse injected with </a:t>
            </a:r>
            <a:r>
              <a:rPr lang="en-US" sz="1200" kern="1200" dirty="0" err="1" smtClean="0">
                <a:solidFill>
                  <a:schemeClr val="tx1"/>
                </a:solidFill>
                <a:effectLst/>
                <a:latin typeface="+mn-lt"/>
                <a:ea typeface="+mn-ea"/>
                <a:cs typeface="+mn-cs"/>
              </a:rPr>
              <a:t>IgG</a:t>
            </a:r>
            <a:r>
              <a:rPr lang="en-US" sz="1200" kern="1200" dirty="0" smtClean="0">
                <a:solidFill>
                  <a:schemeClr val="tx1"/>
                </a:solidFill>
                <a:effectLst/>
                <a:latin typeface="+mn-lt"/>
                <a:ea typeface="+mn-ea"/>
                <a:cs typeface="+mn-cs"/>
              </a:rPr>
              <a:t> and one wild type mouse injected with </a:t>
            </a:r>
            <a:r>
              <a:rPr lang="en-US" sz="1200" kern="1200" dirty="0" err="1" smtClean="0">
                <a:solidFill>
                  <a:schemeClr val="tx1"/>
                </a:solidFill>
                <a:effectLst/>
                <a:latin typeface="+mn-lt"/>
                <a:ea typeface="+mn-ea"/>
                <a:cs typeface="+mn-cs"/>
              </a:rPr>
              <a:t>IgG</a:t>
            </a:r>
            <a:r>
              <a:rPr lang="en-US" sz="1200" kern="1200" dirty="0" smtClean="0">
                <a:solidFill>
                  <a:schemeClr val="tx1"/>
                </a:solidFill>
                <a:effectLst/>
                <a:latin typeface="+mn-lt"/>
                <a:ea typeface="+mn-ea"/>
                <a:cs typeface="+mn-cs"/>
              </a:rPr>
              <a:t> – yielding an accuracy of 92%.</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9E9510E-6682-794C-B11B-E8C4B5A720AA}" type="slidenum">
              <a:rPr lang="en-US" smtClean="0"/>
              <a:pPr/>
              <a:t>41</a:t>
            </a:fld>
            <a:endParaRPr lang="en-US" dirty="0"/>
          </a:p>
        </p:txBody>
      </p:sp>
    </p:spTree>
    <p:extLst>
      <p:ext uri="{BB962C8B-B14F-4D97-AF65-F5344CB8AC3E}">
        <p14:creationId xmlns:p14="http://schemas.microsoft.com/office/powerpoint/2010/main" val="18820196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studied</a:t>
            </a:r>
            <a:r>
              <a:rPr lang="en-US" baseline="0" dirty="0" smtClean="0"/>
              <a:t> Kit K641E+/- transgenic mice that spontaneously develop </a:t>
            </a:r>
            <a:r>
              <a:rPr lang="en-US" baseline="0" dirty="0" err="1" smtClean="0"/>
              <a:t>cecal</a:t>
            </a:r>
            <a:r>
              <a:rPr lang="en-US" baseline="0" dirty="0" smtClean="0"/>
              <a:t> GISTs.</a:t>
            </a:r>
            <a:endParaRPr lang="en-US" dirty="0" smtClean="0"/>
          </a:p>
          <a:p>
            <a:r>
              <a:rPr lang="en-US" dirty="0" smtClean="0"/>
              <a:t>We used </a:t>
            </a:r>
            <a:r>
              <a:rPr lang="en-US" baseline="0" dirty="0" smtClean="0"/>
              <a:t>wild-type C57BL/6 mice for a negative control. </a:t>
            </a:r>
            <a:endParaRPr lang="en-US" dirty="0"/>
          </a:p>
        </p:txBody>
      </p:sp>
      <p:sp>
        <p:nvSpPr>
          <p:cNvPr id="4" name="Slide Number Placeholder 3"/>
          <p:cNvSpPr>
            <a:spLocks noGrp="1"/>
          </p:cNvSpPr>
          <p:nvPr>
            <p:ph type="sldNum" sz="quarter" idx="10"/>
          </p:nvPr>
        </p:nvSpPr>
        <p:spPr/>
        <p:txBody>
          <a:bodyPr/>
          <a:lstStyle/>
          <a:p>
            <a:fld id="{F9E9510E-6682-794C-B11B-E8C4B5A720AA}" type="slidenum">
              <a:rPr lang="en-US" smtClean="0"/>
              <a:pPr/>
              <a:t>42</a:t>
            </a:fld>
            <a:endParaRPr lang="en-US" dirty="0"/>
          </a:p>
        </p:txBody>
      </p:sp>
    </p:spTree>
    <p:extLst>
      <p:ext uri="{BB962C8B-B14F-4D97-AF65-F5344CB8AC3E}">
        <p14:creationId xmlns:p14="http://schemas.microsoft.com/office/powerpoint/2010/main" val="789141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0DB6F7-5A24-9647-BFB1-342E2B716C2E}" type="slidenum">
              <a:rPr lang="en-US"/>
              <a:pPr/>
              <a:t>5</a:t>
            </a:fld>
            <a:endParaRPr lang="en-US" dirty="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035390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0DB6F7-5A24-9647-BFB1-342E2B716C2E}" type="slidenum">
              <a:rPr lang="en-US"/>
              <a:pPr/>
              <a:t>6</a:t>
            </a:fld>
            <a:endParaRPr lang="en-US" dirty="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70655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0DB6F7-5A24-9647-BFB1-342E2B716C2E}" type="slidenum">
              <a:rPr lang="en-US"/>
              <a:pPr/>
              <a:t>7</a:t>
            </a:fld>
            <a:endParaRPr lang="en-US" dirty="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16644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0DB6F7-5A24-9647-BFB1-342E2B716C2E}" type="slidenum">
              <a:rPr lang="en-US"/>
              <a:pPr/>
              <a:t>8</a:t>
            </a:fld>
            <a:endParaRPr lang="en-US" dirty="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81078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0DB6F7-5A24-9647-BFB1-342E2B716C2E}" type="slidenum">
              <a:rPr lang="en-US"/>
              <a:pPr/>
              <a:t>9</a:t>
            </a:fld>
            <a:endParaRPr lang="en-US" dirty="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798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0DB6F7-5A24-9647-BFB1-342E2B716C2E}" type="slidenum">
              <a:rPr lang="en-US"/>
              <a:pPr/>
              <a:t>10</a:t>
            </a:fld>
            <a:endParaRPr lang="en-US" dirty="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51401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40211" b="18675"/>
          <a:stretch/>
        </p:blipFill>
        <p:spPr>
          <a:xfrm>
            <a:off x="3676882" y="1"/>
            <a:ext cx="5467117" cy="5577236"/>
          </a:xfrm>
          <a:prstGeom prst="rect">
            <a:avLst/>
          </a:prstGeom>
        </p:spPr>
      </p:pic>
      <p:sp>
        <p:nvSpPr>
          <p:cNvPr id="6" name="Title 1"/>
          <p:cNvSpPr>
            <a:spLocks noGrp="1"/>
          </p:cNvSpPr>
          <p:nvPr>
            <p:ph type="title" hasCustomPrompt="1"/>
          </p:nvPr>
        </p:nvSpPr>
        <p:spPr>
          <a:xfrm>
            <a:off x="457200" y="2057400"/>
            <a:ext cx="8229600" cy="1522370"/>
          </a:xfrm>
        </p:spPr>
        <p:txBody>
          <a:bodyPr anchor="b">
            <a:normAutofit/>
          </a:bodyPr>
          <a:lstStyle>
            <a:lvl1pPr algn="l">
              <a:lnSpc>
                <a:spcPct val="80000"/>
              </a:lnSpc>
              <a:defRPr sz="4000" b="1" cap="none"/>
            </a:lvl1pPr>
          </a:lstStyle>
          <a:p>
            <a:r>
              <a:rPr lang="en-US" dirty="0" smtClean="0"/>
              <a:t>Click to Edit Master Title Style</a:t>
            </a:r>
            <a:endParaRPr lang="en-US" dirty="0"/>
          </a:p>
        </p:txBody>
      </p:sp>
      <p:sp>
        <p:nvSpPr>
          <p:cNvPr id="7" name="Text Placeholder 2"/>
          <p:cNvSpPr>
            <a:spLocks noGrp="1"/>
          </p:cNvSpPr>
          <p:nvPr>
            <p:ph type="body" idx="1" hasCustomPrompt="1"/>
          </p:nvPr>
        </p:nvSpPr>
        <p:spPr>
          <a:xfrm>
            <a:off x="457200" y="3757613"/>
            <a:ext cx="8229600" cy="1500187"/>
          </a:xfrm>
        </p:spPr>
        <p:txBody>
          <a:bodyPr anchor="t"/>
          <a:lstStyle>
            <a:lvl1pPr marL="0" indent="0">
              <a:buNone/>
              <a:defRPr sz="2000">
                <a:solidFill>
                  <a:srgbClr val="63B1E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the master text styles</a:t>
            </a:r>
          </a:p>
        </p:txBody>
      </p:sp>
      <p:sp>
        <p:nvSpPr>
          <p:cNvPr id="2" name="Footer Placeholder 1"/>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534667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Breaker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7400"/>
            <a:ext cx="8229600" cy="1522370"/>
          </a:xfrm>
        </p:spPr>
        <p:txBody>
          <a:bodyPr anchor="b">
            <a:normAutofit/>
          </a:bodyPr>
          <a:lstStyle>
            <a:lvl1pPr algn="l">
              <a:lnSpc>
                <a:spcPct val="80000"/>
              </a:lnSpc>
              <a:defRPr sz="4000" b="1" cap="none"/>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457200" y="3757613"/>
            <a:ext cx="8229600" cy="1500187"/>
          </a:xfrm>
        </p:spPr>
        <p:txBody>
          <a:bodyPr anchor="t"/>
          <a:lstStyle>
            <a:lvl1pPr marL="0" indent="0">
              <a:buNone/>
              <a:defRPr sz="2000">
                <a:solidFill>
                  <a:srgbClr val="63B1E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the master text styles</a:t>
            </a:r>
          </a:p>
        </p:txBody>
      </p:sp>
      <p:sp>
        <p:nvSpPr>
          <p:cNvPr id="5" name="Footer Placeholder 4"/>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206593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dirty="0"/>
          </a:p>
        </p:txBody>
      </p:sp>
      <p:sp>
        <p:nvSpPr>
          <p:cNvPr id="9" name="Content Placeholder 8"/>
          <p:cNvSpPr>
            <a:spLocks noGrp="1"/>
          </p:cNvSpPr>
          <p:nvPr>
            <p:ph sz="quarter" idx="11"/>
          </p:nvPr>
        </p:nvSpPr>
        <p:spPr>
          <a:xfrm>
            <a:off x="457200" y="1447800"/>
            <a:ext cx="8231188"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hasCustomPrompt="1"/>
          </p:nvPr>
        </p:nvSpPr>
        <p:spPr>
          <a:xfrm>
            <a:off x="457200" y="131846"/>
            <a:ext cx="8229600" cy="858754"/>
          </a:xfrm>
        </p:spPr>
        <p:txBody>
          <a:bodyPr/>
          <a:lstStyle/>
          <a:p>
            <a:r>
              <a:rPr lang="en-US" dirty="0" smtClean="0"/>
              <a:t>Click to Edit the Master Title Style</a:t>
            </a:r>
            <a:endParaRPr lang="en-US" dirty="0"/>
          </a:p>
        </p:txBody>
      </p:sp>
    </p:spTree>
    <p:extLst>
      <p:ext uri="{BB962C8B-B14F-4D97-AF65-F5344CB8AC3E}">
        <p14:creationId xmlns:p14="http://schemas.microsoft.com/office/powerpoint/2010/main" val="829823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31846"/>
            <a:ext cx="8229600" cy="858754"/>
          </a:xfrm>
        </p:spPr>
        <p:txBody>
          <a:bodyPr/>
          <a:lstStyle/>
          <a:p>
            <a:r>
              <a:rPr lang="en-US" dirty="0" smtClean="0"/>
              <a:t>Click to Edit the Master Title Style</a:t>
            </a:r>
            <a:endParaRPr lang="en-US" dirty="0"/>
          </a:p>
        </p:txBody>
      </p:sp>
      <p:sp>
        <p:nvSpPr>
          <p:cNvPr id="5" name="Footer Placeholder 4"/>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019577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ogo only">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493698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
        <p:nvSpPr>
          <p:cNvPr id="3" name="TextBox 2"/>
          <p:cNvSpPr txBox="1"/>
          <p:nvPr/>
        </p:nvSpPr>
        <p:spPr>
          <a:xfrm>
            <a:off x="381000" y="6324600"/>
            <a:ext cx="457200" cy="246221"/>
          </a:xfrm>
          <a:prstGeom prst="rect">
            <a:avLst/>
          </a:prstGeom>
          <a:noFill/>
        </p:spPr>
        <p:txBody>
          <a:bodyPr wrap="square" rtlCol="0" anchor="b">
            <a:spAutoFit/>
          </a:bodyPr>
          <a:lstStyle/>
          <a:p>
            <a:fld id="{1A282981-2AE7-B647-896B-0DC93284D514}" type="slidenum">
              <a:rPr lang="en-US" sz="1000" baseline="0" smtClean="0">
                <a:solidFill>
                  <a:schemeClr val="bg1">
                    <a:lumMod val="50000"/>
                  </a:schemeClr>
                </a:solidFill>
              </a:rPr>
              <a:t>‹#›</a:t>
            </a:fld>
            <a:endParaRPr lang="en-US" sz="1000" dirty="0">
              <a:solidFill>
                <a:schemeClr val="bg1">
                  <a:lumMod val="50000"/>
                </a:schemeClr>
              </a:solidFill>
            </a:endParaRPr>
          </a:p>
        </p:txBody>
      </p:sp>
    </p:spTree>
    <p:extLst>
      <p:ext uri="{BB962C8B-B14F-4D97-AF65-F5344CB8AC3E}">
        <p14:creationId xmlns:p14="http://schemas.microsoft.com/office/powerpoint/2010/main" val="3901955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Title - Carlsba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341325"/>
            <a:ext cx="8229600" cy="914579"/>
          </a:xfrm>
        </p:spPr>
        <p:txBody>
          <a:bodyPr/>
          <a:lstStyle>
            <a:lvl1pPr>
              <a:lnSpc>
                <a:spcPct val="100000"/>
              </a:lnSpc>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472510"/>
            <a:ext cx="8229600" cy="1136476"/>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Line 19"/>
          <p:cNvSpPr>
            <a:spLocks noChangeShapeType="1"/>
          </p:cNvSpPr>
          <p:nvPr/>
        </p:nvSpPr>
        <p:spPr bwMode="auto">
          <a:xfrm>
            <a:off x="457200" y="4336778"/>
            <a:ext cx="8229599" cy="0"/>
          </a:xfrm>
          <a:prstGeom prst="line">
            <a:avLst/>
          </a:prstGeom>
          <a:noFill/>
          <a:ln w="6350" cap="sq" cmpd="sng">
            <a:solidFill>
              <a:schemeClr val="tx1">
                <a:lumMod val="25000"/>
                <a:lumOff val="75000"/>
              </a:schemeClr>
            </a:solidFill>
            <a:prstDash val="solid"/>
            <a:round/>
            <a:headEnd/>
            <a:tailEnd/>
          </a:ln>
          <a:effectLst/>
        </p:spPr>
        <p:txBody>
          <a:bodyPr/>
          <a:lstStyle/>
          <a:p>
            <a:pPr>
              <a:spcBef>
                <a:spcPct val="50000"/>
              </a:spcBef>
              <a:defRPr/>
            </a:pPr>
            <a:endParaRPr lang="en-US" dirty="0">
              <a:ln>
                <a:solidFill>
                  <a:schemeClr val="bg1"/>
                </a:solidFill>
              </a:ln>
              <a:ea typeface="+mn-ea"/>
            </a:endParaRPr>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613" y="450850"/>
            <a:ext cx="8229600" cy="2752343"/>
          </a:xfrm>
          <a:prstGeom prst="rect">
            <a:avLst/>
          </a:prstGeom>
        </p:spPr>
      </p:pic>
      <p:pic>
        <p:nvPicPr>
          <p:cNvPr id="11" name="Picture 10" descr="foote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5819775"/>
            <a:ext cx="8229600" cy="685800"/>
          </a:xfrm>
          <a:prstGeom prst="rect">
            <a:avLst/>
          </a:prstGeom>
        </p:spPr>
      </p:pic>
    </p:spTree>
    <p:extLst>
      <p:ext uri="{BB962C8B-B14F-4D97-AF65-F5344CB8AC3E}">
        <p14:creationId xmlns:p14="http://schemas.microsoft.com/office/powerpoint/2010/main" val="280386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356350"/>
            <a:ext cx="2133600" cy="365125"/>
          </a:xfrm>
          <a:prstGeom prst="rect">
            <a:avLst/>
          </a:prstGeom>
          <a:ln/>
        </p:spPr>
        <p:txBody>
          <a:bodyPr/>
          <a:lstStyle>
            <a:lvl1pPr>
              <a:defRPr/>
            </a:lvl1pPr>
          </a:lstStyle>
          <a:p>
            <a:fld id="{BB9EC334-7411-194A-85E9-36EC99F35E5F}" type="datetime1">
              <a:rPr lang="en-US"/>
              <a:pPr/>
              <a:t>9/21/17</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err="1"/>
              <a:t>Xtec</a:t>
            </a:r>
            <a:r>
              <a:rPr lang="en-US" dirty="0"/>
              <a:t> Media Job X4414 Martinez-Davis</a:t>
            </a:r>
          </a:p>
        </p:txBody>
      </p:sp>
      <p:sp>
        <p:nvSpPr>
          <p:cNvPr id="7" name="Slide Number Placeholder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fld id="{A25E1C98-7156-E649-8751-94210F47D566}" type="slidenum">
              <a:rPr lang="en-US"/>
              <a:pPr/>
              <a:t>‹#›</a:t>
            </a:fld>
            <a:endParaRPr lang="en-US"/>
          </a:p>
        </p:txBody>
      </p:sp>
    </p:spTree>
    <p:extLst>
      <p:ext uri="{BB962C8B-B14F-4D97-AF65-F5344CB8AC3E}">
        <p14:creationId xmlns:p14="http://schemas.microsoft.com/office/powerpoint/2010/main" val="825369160"/>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9063"/>
            <a:ext cx="8229600" cy="859536"/>
          </a:xfrm>
          <a:prstGeom prst="rect">
            <a:avLst/>
          </a:prstGeom>
          <a:ln w="3175" cmpd="sng">
            <a:noFill/>
          </a:ln>
        </p:spPr>
        <p:txBody>
          <a:bodyPr vert="horz" lIns="0" tIns="0" rIns="0" bIns="0" rtlCol="0" anchor="b">
            <a:normAutofit/>
          </a:bodyPr>
          <a:lstStyle/>
          <a:p>
            <a:r>
              <a:rPr lang="en-US" dirty="0" smtClean="0"/>
              <a:t>Click to Edit the Master Title Style</a:t>
            </a:r>
            <a:endParaRPr lang="en-US" dirty="0"/>
          </a:p>
        </p:txBody>
      </p:sp>
      <p:sp>
        <p:nvSpPr>
          <p:cNvPr id="3" name="Text Placeholder 2"/>
          <p:cNvSpPr>
            <a:spLocks noGrp="1"/>
          </p:cNvSpPr>
          <p:nvPr>
            <p:ph type="body" idx="1"/>
          </p:nvPr>
        </p:nvSpPr>
        <p:spPr>
          <a:xfrm>
            <a:off x="457200" y="1500188"/>
            <a:ext cx="8229599" cy="4138612"/>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3"/>
          <p:cNvSpPr>
            <a:spLocks noGrp="1"/>
          </p:cNvSpPr>
          <p:nvPr>
            <p:ph type="ftr" sz="quarter" idx="3"/>
          </p:nvPr>
        </p:nvSpPr>
        <p:spPr>
          <a:xfrm>
            <a:off x="914400" y="5986008"/>
            <a:ext cx="5558220" cy="548486"/>
          </a:xfrm>
          <a:prstGeom prst="rect">
            <a:avLst/>
          </a:prstGeom>
        </p:spPr>
        <p:txBody>
          <a:bodyPr vert="horz" lIns="0" tIns="0" rIns="0" bIns="0" rtlCol="0" anchor="b"/>
          <a:lstStyle>
            <a:lvl1pPr algn="l">
              <a:lnSpc>
                <a:spcPct val="50000"/>
              </a:lnSpc>
              <a:defRPr sz="1200">
                <a:solidFill>
                  <a:srgbClr val="666666"/>
                </a:solidFill>
              </a:defRPr>
            </a:lvl1pPr>
          </a:lstStyle>
          <a:p>
            <a:endParaRPr lang="en-US" dirty="0"/>
          </a:p>
        </p:txBody>
      </p:sp>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47816" y="6204294"/>
            <a:ext cx="1853515" cy="457200"/>
          </a:xfrm>
          <a:prstGeom prst="rect">
            <a:avLst/>
          </a:prstGeom>
        </p:spPr>
      </p:pic>
      <p:sp>
        <p:nvSpPr>
          <p:cNvPr id="6" name="Footer Placeholder 3"/>
          <p:cNvSpPr txBox="1">
            <a:spLocks/>
          </p:cNvSpPr>
          <p:nvPr/>
        </p:nvSpPr>
        <p:spPr>
          <a:xfrm>
            <a:off x="457200" y="5986008"/>
            <a:ext cx="1219200" cy="548486"/>
          </a:xfrm>
          <a:prstGeom prst="rect">
            <a:avLst/>
          </a:prstGeom>
        </p:spPr>
        <p:txBody>
          <a:bodyPr vert="horz" lIns="0" tIns="0" rIns="0" bIns="0" rtlCol="0" anchor="b"/>
          <a:lstStyle>
            <a:defPPr>
              <a:defRPr lang="en-US"/>
            </a:defPPr>
            <a:lvl1pPr marL="0" algn="l" defTabSz="457200" rtl="0" eaLnBrk="1" latinLnBrk="0" hangingPunct="1">
              <a:lnSpc>
                <a:spcPct val="50000"/>
              </a:lnSpc>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7868395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70" r:id="rId7"/>
    <p:sldLayoutId id="2147483673" r:id="rId8"/>
  </p:sldLayoutIdLst>
  <p:timing>
    <p:tnLst>
      <p:par>
        <p:cTn xmlns:p14="http://schemas.microsoft.com/office/powerpoint/2010/main" id="1" dur="indefinite" restart="never" nodeType="tmRoot"/>
      </p:par>
    </p:tnLst>
  </p:timing>
  <p:txStyles>
    <p:titleStyle>
      <a:lvl1pPr algn="l" defTabSz="457200" rtl="0" eaLnBrk="1" latinLnBrk="0" hangingPunct="1">
        <a:lnSpc>
          <a:spcPts val="2800"/>
        </a:lnSpc>
        <a:spcBef>
          <a:spcPct val="0"/>
        </a:spcBef>
        <a:buNone/>
        <a:defRPr sz="2800" kern="1200">
          <a:solidFill>
            <a:srgbClr val="63B1E5"/>
          </a:solidFill>
          <a:latin typeface="+mj-lt"/>
          <a:ea typeface="+mj-ea"/>
          <a:cs typeface="+mj-cs"/>
        </a:defRPr>
      </a:lvl1pPr>
    </p:titleStyle>
    <p:bodyStyle>
      <a:lvl1pPr marL="342900" indent="-342900" algn="l" defTabSz="457200" rtl="0" eaLnBrk="1" latinLnBrk="0" hangingPunct="1">
        <a:lnSpc>
          <a:spcPct val="90000"/>
        </a:lnSpc>
        <a:spcBef>
          <a:spcPts val="600"/>
        </a:spcBef>
        <a:spcAft>
          <a:spcPts val="800"/>
        </a:spcAft>
        <a:buClrTx/>
        <a:buFont typeface="Arial"/>
        <a:buChar char="•"/>
        <a:defRPr sz="2000" kern="1200">
          <a:solidFill>
            <a:srgbClr val="000000"/>
          </a:solidFill>
          <a:latin typeface="+mn-lt"/>
          <a:ea typeface="+mn-ea"/>
          <a:cs typeface="+mn-cs"/>
        </a:defRPr>
      </a:lvl1pPr>
      <a:lvl2pPr marL="742950" indent="-285750" algn="l" defTabSz="457200" rtl="0" eaLnBrk="1" latinLnBrk="0" hangingPunct="1">
        <a:lnSpc>
          <a:spcPct val="90000"/>
        </a:lnSpc>
        <a:spcBef>
          <a:spcPts val="0"/>
        </a:spcBef>
        <a:spcAft>
          <a:spcPts val="600"/>
        </a:spcAft>
        <a:buClrTx/>
        <a:buFont typeface="Arial"/>
        <a:buChar char="•"/>
        <a:defRPr sz="2000" kern="1200">
          <a:solidFill>
            <a:srgbClr val="262626"/>
          </a:solidFill>
          <a:latin typeface="+mn-lt"/>
          <a:ea typeface="+mn-ea"/>
          <a:cs typeface="+mn-cs"/>
        </a:defRPr>
      </a:lvl2pPr>
      <a:lvl3pPr marL="1143000" indent="-228600" algn="l" defTabSz="457200" rtl="0" eaLnBrk="1" latinLnBrk="0" hangingPunct="1">
        <a:lnSpc>
          <a:spcPct val="90000"/>
        </a:lnSpc>
        <a:spcBef>
          <a:spcPct val="20000"/>
        </a:spcBef>
        <a:spcAft>
          <a:spcPts val="800"/>
        </a:spcAft>
        <a:buClrTx/>
        <a:buFont typeface="Arial"/>
        <a:buChar char="•"/>
        <a:defRPr sz="1800" kern="1200">
          <a:solidFill>
            <a:srgbClr val="333333"/>
          </a:solidFill>
          <a:latin typeface="+mn-lt"/>
          <a:ea typeface="+mn-ea"/>
          <a:cs typeface="+mn-cs"/>
        </a:defRPr>
      </a:lvl3pPr>
      <a:lvl4pPr marL="1600200" indent="-228600" algn="l" defTabSz="457200" rtl="0" eaLnBrk="1" latinLnBrk="0" hangingPunct="1">
        <a:lnSpc>
          <a:spcPct val="90000"/>
        </a:lnSpc>
        <a:spcBef>
          <a:spcPct val="20000"/>
        </a:spcBef>
        <a:spcAft>
          <a:spcPts val="800"/>
        </a:spcAft>
        <a:buClrTx/>
        <a:buFont typeface="Arial"/>
        <a:buChar char="•"/>
        <a:defRPr sz="1600" kern="1200">
          <a:solidFill>
            <a:srgbClr val="404040"/>
          </a:solidFill>
          <a:latin typeface="+mn-lt"/>
          <a:ea typeface="+mn-ea"/>
          <a:cs typeface="+mn-cs"/>
        </a:defRPr>
      </a:lvl4pPr>
      <a:lvl5pPr marL="2057400" indent="-228600" algn="l" defTabSz="457200" rtl="0" eaLnBrk="1" latinLnBrk="0" hangingPunct="1">
        <a:lnSpc>
          <a:spcPct val="90000"/>
        </a:lnSpc>
        <a:spcBef>
          <a:spcPct val="20000"/>
        </a:spcBef>
        <a:spcAft>
          <a:spcPts val="800"/>
        </a:spcAft>
        <a:buClrTx/>
        <a:buFont typeface="Arial"/>
        <a:buChar char="•"/>
        <a:defRPr sz="1400" kern="1200">
          <a:solidFill>
            <a:srgbClr val="4C4C4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5"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jpeg"/><Relationship Id="rId3" Type="http://schemas.microsoft.com/office/2007/relationships/hdphoto" Target="../media/hdphoto1.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jpe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38.tiff"/><Relationship Id="rId1" Type="http://schemas.openxmlformats.org/officeDocument/2006/relationships/slideLayout" Target="../slideLayouts/slideLayout6.xml"/><Relationship Id="rId2" Type="http://schemas.openxmlformats.org/officeDocument/2006/relationships/image" Target="../media/image36.tiff"/></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tiff"/><Relationship Id="rId3" Type="http://schemas.openxmlformats.org/officeDocument/2006/relationships/image" Target="../media/image42.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4.xml"/><Relationship Id="rId5" Type="http://schemas.openxmlformats.org/officeDocument/2006/relationships/image" Target="../media/image43.png"/><Relationship Id="rId1" Type="http://schemas.microsoft.com/office/2007/relationships/media" Target="../media/media1.m4v"/><Relationship Id="rId2" Type="http://schemas.openxmlformats.org/officeDocument/2006/relationships/video" Target="../media/media1.m4v"/></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4" Type="http://schemas.microsoft.com/office/2007/relationships/hdphoto" Target="../media/hdphoto2.wdp"/><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57200" y="3679607"/>
            <a:ext cx="8229600" cy="914579"/>
          </a:xfrm>
        </p:spPr>
        <p:txBody>
          <a:bodyPr>
            <a:noAutofit/>
          </a:bodyPr>
          <a:lstStyle/>
          <a:p>
            <a:pPr algn="ctr"/>
            <a:r>
              <a:rPr lang="en-US" sz="4000" b="1" i="1" dirty="0">
                <a:solidFill>
                  <a:schemeClr val="tx1"/>
                </a:solidFill>
              </a:rPr>
              <a:t>On the Cutting Edge of </a:t>
            </a:r>
            <a:r>
              <a:rPr lang="en-US" sz="4000" b="1" i="1" dirty="0" smtClean="0">
                <a:solidFill>
                  <a:schemeClr val="tx1"/>
                </a:solidFill>
              </a:rPr>
              <a:t>GIST:</a:t>
            </a:r>
            <a:br>
              <a:rPr lang="en-US" sz="4000" b="1" i="1" dirty="0" smtClean="0">
                <a:solidFill>
                  <a:schemeClr val="tx1"/>
                </a:solidFill>
              </a:rPr>
            </a:br>
            <a:r>
              <a:rPr lang="en-US" sz="4000" b="1" i="1" dirty="0" smtClean="0">
                <a:solidFill>
                  <a:schemeClr val="tx1"/>
                </a:solidFill>
              </a:rPr>
              <a:t>Novel Surgical Approaches</a:t>
            </a:r>
            <a:endParaRPr lang="en-US" sz="4000" b="1" i="1" dirty="0">
              <a:solidFill>
                <a:schemeClr val="tx1"/>
              </a:solidFill>
            </a:endParaRPr>
          </a:p>
        </p:txBody>
      </p:sp>
      <p:sp>
        <p:nvSpPr>
          <p:cNvPr id="4" name="Subtitle 3"/>
          <p:cNvSpPr>
            <a:spLocks noGrp="1"/>
          </p:cNvSpPr>
          <p:nvPr>
            <p:ph type="subTitle" idx="1"/>
          </p:nvPr>
        </p:nvSpPr>
        <p:spPr>
          <a:xfrm>
            <a:off x="457200" y="4810792"/>
            <a:ext cx="8229600" cy="1136476"/>
          </a:xfrm>
        </p:spPr>
        <p:txBody>
          <a:bodyPr>
            <a:noAutofit/>
          </a:bodyPr>
          <a:lstStyle/>
          <a:p>
            <a:pPr algn="ctr"/>
            <a:r>
              <a:rPr lang="en-US" sz="2800" dirty="0">
                <a:solidFill>
                  <a:schemeClr val="tx1"/>
                </a:solidFill>
              </a:rPr>
              <a:t>Jason Sicklick, MD</a:t>
            </a:r>
          </a:p>
          <a:p>
            <a:pPr algn="ctr"/>
            <a:r>
              <a:rPr lang="en-US" sz="2800" dirty="0">
                <a:solidFill>
                  <a:schemeClr val="tx1"/>
                </a:solidFill>
              </a:rPr>
              <a:t>Associate Professor of Surgery</a:t>
            </a:r>
          </a:p>
        </p:txBody>
      </p:sp>
      <p:pic>
        <p:nvPicPr>
          <p:cNvPr id="5" name="Picture 14" desc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708311"/>
            <a:ext cx="1228420" cy="1557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9796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l="27083" t="16412" r="28195" b="12467"/>
          <a:stretch/>
        </p:blipFill>
        <p:spPr>
          <a:xfrm>
            <a:off x="4339559" y="2654301"/>
            <a:ext cx="4089400" cy="2961500"/>
          </a:xfrm>
          <a:prstGeom prst="rect">
            <a:avLst/>
          </a:prstGeom>
        </p:spPr>
      </p:pic>
      <p:sp>
        <p:nvSpPr>
          <p:cNvPr id="6" name="AutoShape 2"/>
          <p:cNvSpPr txBox="1">
            <a:spLocks noChangeArrowheads="1"/>
          </p:cNvSpPr>
          <p:nvPr/>
        </p:nvSpPr>
        <p:spPr>
          <a:xfrm>
            <a:off x="457200" y="3400"/>
            <a:ext cx="8229600"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smtClean="0">
                <a:solidFill>
                  <a:srgbClr val="000000"/>
                </a:solidFill>
                <a:latin typeface="+mj-lt"/>
                <a:ea typeface="+mj-ea"/>
                <a:cs typeface="+mj-cs"/>
              </a:rPr>
              <a:t>Hematogenous</a:t>
            </a:r>
            <a:r>
              <a:rPr lang="en-US" sz="3600" dirty="0">
                <a:solidFill>
                  <a:srgbClr val="000000"/>
                </a:solidFill>
                <a:latin typeface="+mj-lt"/>
                <a:ea typeface="+mj-ea"/>
                <a:cs typeface="+mj-cs"/>
              </a:rPr>
              <a:t> </a:t>
            </a:r>
            <a:r>
              <a:rPr lang="en-US" sz="3600" dirty="0" smtClean="0">
                <a:solidFill>
                  <a:srgbClr val="000000"/>
                </a:solidFill>
                <a:latin typeface="+mj-lt"/>
                <a:ea typeface="+mj-ea"/>
                <a:cs typeface="+mj-cs"/>
              </a:rPr>
              <a:t>(Not Lymphatic) Spread</a:t>
            </a:r>
            <a:endParaRPr kumimoji="0" lang="en-US" sz="3600" b="0" i="0" u="none" strike="noStrike" kern="1200" cap="none" spc="0" normalizeH="0" baseline="0" noProof="0" dirty="0">
              <a:ln>
                <a:noFill/>
              </a:ln>
              <a:solidFill>
                <a:srgbClr val="000000"/>
              </a:solidFill>
              <a:effectLst/>
              <a:uLnTx/>
              <a:uFillTx/>
              <a:latin typeface="+mj-lt"/>
              <a:ea typeface="+mj-ea"/>
              <a:cs typeface="+mj-cs"/>
            </a:endParaRPr>
          </a:p>
        </p:txBody>
      </p:sp>
      <p:sp>
        <p:nvSpPr>
          <p:cNvPr id="7"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sp>
        <p:nvSpPr>
          <p:cNvPr id="2" name="Right Arrow 1"/>
          <p:cNvSpPr/>
          <p:nvPr/>
        </p:nvSpPr>
        <p:spPr>
          <a:xfrm>
            <a:off x="901700" y="1070200"/>
            <a:ext cx="7404100" cy="1473200"/>
          </a:xfrm>
          <a:prstGeom prst="rightArrow">
            <a:avLst/>
          </a:prstGeom>
          <a:gradFill flip="none" rotWithShape="1">
            <a:gsLst>
              <a:gs pos="33000">
                <a:schemeClr val="accent1">
                  <a:tint val="100000"/>
                  <a:shade val="100000"/>
                  <a:satMod val="130000"/>
                </a:schemeClr>
              </a:gs>
              <a:gs pos="67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1254486" y="1567935"/>
            <a:ext cx="2334443" cy="461665"/>
          </a:xfrm>
          <a:prstGeom prst="rect">
            <a:avLst/>
          </a:prstGeom>
        </p:spPr>
        <p:txBody>
          <a:bodyPr wrap="none">
            <a:spAutoFit/>
          </a:bodyPr>
          <a:lstStyle/>
          <a:p>
            <a:pPr lvl="0" algn="ctr"/>
            <a:r>
              <a:rPr lang="en-US" sz="2400" b="1" dirty="0" smtClean="0">
                <a:solidFill>
                  <a:prstClr val="white"/>
                </a:solidFill>
              </a:rPr>
              <a:t>Liver Metastases</a:t>
            </a:r>
            <a:endParaRPr lang="en-US" sz="2400" b="1" dirty="0">
              <a:solidFill>
                <a:prstClr val="white"/>
              </a:solidFill>
            </a:endParaRPr>
          </a:p>
        </p:txBody>
      </p:sp>
      <p:sp>
        <p:nvSpPr>
          <p:cNvPr id="9" name="Rectangle 8"/>
          <p:cNvSpPr/>
          <p:nvPr/>
        </p:nvSpPr>
        <p:spPr>
          <a:xfrm>
            <a:off x="4692345" y="1567935"/>
            <a:ext cx="3042269" cy="461665"/>
          </a:xfrm>
          <a:prstGeom prst="rect">
            <a:avLst/>
          </a:prstGeom>
        </p:spPr>
        <p:txBody>
          <a:bodyPr wrap="none">
            <a:spAutoFit/>
          </a:bodyPr>
          <a:lstStyle/>
          <a:p>
            <a:pPr lvl="0" algn="ctr"/>
            <a:r>
              <a:rPr lang="en-US" sz="2400" b="1" dirty="0" smtClean="0">
                <a:solidFill>
                  <a:prstClr val="white"/>
                </a:solidFill>
              </a:rPr>
              <a:t>Peritoneal Metastases</a:t>
            </a:r>
            <a:endParaRPr lang="en-US" sz="2400" b="1" dirty="0">
              <a:solidFill>
                <a:prstClr val="white"/>
              </a:solidFill>
            </a:endParaRPr>
          </a:p>
        </p:txBody>
      </p:sp>
      <p:grpSp>
        <p:nvGrpSpPr>
          <p:cNvPr id="5" name="Group 4"/>
          <p:cNvGrpSpPr/>
          <p:nvPr/>
        </p:nvGrpSpPr>
        <p:grpSpPr>
          <a:xfrm>
            <a:off x="761999" y="2654301"/>
            <a:ext cx="3429001" cy="2925661"/>
            <a:chOff x="1219199" y="2692401"/>
            <a:chExt cx="4152901" cy="3543300"/>
          </a:xfrm>
        </p:grpSpPr>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172" t="8975" r="13117" b="10256"/>
            <a:stretch/>
          </p:blipFill>
          <p:spPr bwMode="auto">
            <a:xfrm>
              <a:off x="1219199" y="2692401"/>
              <a:ext cx="4152901"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394200" y="6019800"/>
              <a:ext cx="977900" cy="21590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1" name="Straight Arrow Connector 10"/>
          <p:cNvCxnSpPr/>
          <p:nvPr/>
        </p:nvCxnSpPr>
        <p:spPr>
          <a:xfrm flipH="1">
            <a:off x="4723428" y="4852116"/>
            <a:ext cx="408343" cy="435279"/>
          </a:xfrm>
          <a:prstGeom prst="straightConnector1">
            <a:avLst/>
          </a:prstGeom>
          <a:ln w="57150" cmpd="sng">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901700" y="5726670"/>
            <a:ext cx="5862064" cy="830997"/>
          </a:xfrm>
          <a:prstGeom prst="rect">
            <a:avLst/>
          </a:prstGeom>
        </p:spPr>
        <p:txBody>
          <a:bodyPr wrap="none">
            <a:spAutoFit/>
          </a:bodyPr>
          <a:lstStyle/>
          <a:p>
            <a:pPr lvl="0" algn="ctr"/>
            <a:r>
              <a:rPr lang="en-US" sz="2400" i="1" dirty="0" smtClean="0"/>
              <a:t>&lt; 1/3 patients have both types of metastases</a:t>
            </a:r>
          </a:p>
          <a:p>
            <a:pPr lvl="0" algn="ctr"/>
            <a:r>
              <a:rPr lang="en-US" sz="2400" i="1" dirty="0" smtClean="0"/>
              <a:t>Nodal and other metastases are rare</a:t>
            </a:r>
            <a:endParaRPr lang="en-US" sz="2400" i="1" dirty="0"/>
          </a:p>
        </p:txBody>
      </p:sp>
    </p:spTree>
    <p:extLst>
      <p:ext uri="{BB962C8B-B14F-4D97-AF65-F5344CB8AC3E}">
        <p14:creationId xmlns:p14="http://schemas.microsoft.com/office/powerpoint/2010/main" val="832547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p:cNvSpPr txBox="1">
            <a:spLocks noChangeArrowheads="1"/>
          </p:cNvSpPr>
          <p:nvPr/>
        </p:nvSpPr>
        <p:spPr>
          <a:xfrm>
            <a:off x="457200" y="340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effectLst/>
                <a:uLnTx/>
                <a:uFillTx/>
                <a:latin typeface="+mj-lt"/>
                <a:ea typeface="+mj-ea"/>
                <a:cs typeface="+mj-cs"/>
              </a:rPr>
              <a:t>Survival in the Era of TKIs</a:t>
            </a:r>
            <a:endParaRPr kumimoji="0" lang="en-US" sz="4400" b="0" i="0" u="none" strike="noStrike" kern="1200" cap="none" spc="0" normalizeH="0" baseline="0" noProof="0" dirty="0">
              <a:ln>
                <a:noFill/>
              </a:ln>
              <a:effectLst/>
              <a:uLnTx/>
              <a:uFillTx/>
              <a:latin typeface="+mj-lt"/>
              <a:ea typeface="+mj-ea"/>
              <a:cs typeface="+mj-cs"/>
            </a:endParaRPr>
          </a:p>
        </p:txBody>
      </p:sp>
      <p:sp>
        <p:nvSpPr>
          <p:cNvPr id="7"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sp>
        <p:nvSpPr>
          <p:cNvPr id="25" name="TextBox 24"/>
          <p:cNvSpPr txBox="1"/>
          <p:nvPr/>
        </p:nvSpPr>
        <p:spPr>
          <a:xfrm>
            <a:off x="7119805" y="1572190"/>
            <a:ext cx="1147895" cy="276999"/>
          </a:xfrm>
          <a:prstGeom prst="rect">
            <a:avLst/>
          </a:prstGeom>
          <a:noFill/>
        </p:spPr>
        <p:txBody>
          <a:bodyPr wrap="none" rtlCol="0">
            <a:spAutoFit/>
          </a:bodyPr>
          <a:lstStyle/>
          <a:p>
            <a:r>
              <a:rPr lang="en-US" sz="1200" dirty="0" smtClean="0">
                <a:solidFill>
                  <a:srgbClr val="FFFFFF"/>
                </a:solidFill>
              </a:rPr>
              <a:t>38 x 25 x 12 cm</a:t>
            </a:r>
            <a:endParaRPr lang="en-US" sz="1200" dirty="0">
              <a:solidFill>
                <a:srgbClr val="FFFFFF"/>
              </a:solidFill>
            </a:endParaRPr>
          </a:p>
        </p:txBody>
      </p:sp>
      <p:sp>
        <p:nvSpPr>
          <p:cNvPr id="2" name="Content Placeholder 1"/>
          <p:cNvSpPr>
            <a:spLocks noGrp="1"/>
          </p:cNvSpPr>
          <p:nvPr>
            <p:ph sz="quarter" idx="11"/>
          </p:nvPr>
        </p:nvSpPr>
        <p:spPr>
          <a:xfrm>
            <a:off x="635001" y="3801146"/>
            <a:ext cx="3633355" cy="1516305"/>
          </a:xfrm>
        </p:spPr>
        <p:txBody>
          <a:bodyPr>
            <a:normAutofit/>
          </a:bodyPr>
          <a:lstStyle/>
          <a:p>
            <a:pPr marL="0" indent="0" algn="ctr">
              <a:buNone/>
            </a:pPr>
            <a:r>
              <a:rPr lang="en-US" sz="2400" b="1" u="sng" dirty="0" smtClean="0"/>
              <a:t>Entire GIST cohort</a:t>
            </a:r>
          </a:p>
          <a:p>
            <a:pPr lvl="1"/>
            <a:r>
              <a:rPr lang="en-US" sz="2400" dirty="0" smtClean="0"/>
              <a:t>5</a:t>
            </a:r>
            <a:r>
              <a:rPr lang="en-US" sz="2400" dirty="0"/>
              <a:t>-year </a:t>
            </a:r>
            <a:r>
              <a:rPr lang="en-US" sz="2400" dirty="0" smtClean="0"/>
              <a:t>DSS: 79%</a:t>
            </a:r>
          </a:p>
          <a:p>
            <a:pPr lvl="1"/>
            <a:r>
              <a:rPr lang="en-US" sz="2400" dirty="0" smtClean="0"/>
              <a:t>5-year OS: 65%</a:t>
            </a:r>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508000" y="1336615"/>
            <a:ext cx="3475181" cy="2404873"/>
          </a:xfrm>
          <a:prstGeom prst="rect">
            <a:avLst/>
          </a:prstGeom>
          <a:noFill/>
          <a:ln>
            <a:noFill/>
          </a:ln>
        </p:spPr>
      </p:pic>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4441536" y="1336615"/>
            <a:ext cx="3475181" cy="2404873"/>
          </a:xfrm>
          <a:prstGeom prst="rect">
            <a:avLst/>
          </a:prstGeom>
          <a:noFill/>
          <a:ln>
            <a:noFill/>
          </a:ln>
        </p:spPr>
      </p:pic>
      <p:sp>
        <p:nvSpPr>
          <p:cNvPr id="12" name="Content Placeholder 1"/>
          <p:cNvSpPr txBox="1">
            <a:spLocks/>
          </p:cNvSpPr>
          <p:nvPr/>
        </p:nvSpPr>
        <p:spPr>
          <a:xfrm>
            <a:off x="4441536" y="3704558"/>
            <a:ext cx="4727864" cy="174490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b="1" u="sng" dirty="0" smtClean="0"/>
              <a:t>5-year OS by Stage</a:t>
            </a:r>
          </a:p>
          <a:p>
            <a:pPr lvl="1">
              <a:buFont typeface="Arial"/>
              <a:buChar char="•"/>
            </a:pPr>
            <a:r>
              <a:rPr lang="en-US" sz="2400" dirty="0" smtClean="0"/>
              <a:t>Localized disease: 77%</a:t>
            </a:r>
          </a:p>
          <a:p>
            <a:pPr lvl="1">
              <a:buFont typeface="Arial"/>
              <a:buChar char="•"/>
            </a:pPr>
            <a:r>
              <a:rPr lang="en-US" sz="2400" dirty="0" smtClean="0"/>
              <a:t>Regional disease: 64%</a:t>
            </a:r>
          </a:p>
          <a:p>
            <a:pPr lvl="1">
              <a:buFont typeface="Arial"/>
              <a:buChar char="•"/>
            </a:pPr>
            <a:r>
              <a:rPr lang="en-US" sz="2400" dirty="0" smtClean="0"/>
              <a:t>Distant metastases: 41%</a:t>
            </a:r>
          </a:p>
        </p:txBody>
      </p:sp>
      <p:sp>
        <p:nvSpPr>
          <p:cNvPr id="11" name="TextBox 10"/>
          <p:cNvSpPr txBox="1"/>
          <p:nvPr/>
        </p:nvSpPr>
        <p:spPr>
          <a:xfrm>
            <a:off x="457200" y="6379792"/>
            <a:ext cx="5589604" cy="307777"/>
          </a:xfrm>
          <a:prstGeom prst="rect">
            <a:avLst/>
          </a:prstGeom>
          <a:noFill/>
        </p:spPr>
        <p:txBody>
          <a:bodyPr wrap="none" rtlCol="0">
            <a:spAutoFit/>
          </a:bodyPr>
          <a:lstStyle/>
          <a:p>
            <a:r>
              <a:rPr lang="en-US" sz="1400" dirty="0" smtClean="0"/>
              <a:t>Ma…Sicklick, </a:t>
            </a:r>
            <a:r>
              <a:rPr lang="en-US" sz="1400" i="1" dirty="0"/>
              <a:t>Cancer Epidemiology, Biomarkers &amp; </a:t>
            </a:r>
            <a:r>
              <a:rPr lang="en-US" sz="1400" i="1" dirty="0" smtClean="0"/>
              <a:t>Prevention. 2015</a:t>
            </a:r>
            <a:endParaRPr lang="en-US" sz="1400" dirty="0"/>
          </a:p>
        </p:txBody>
      </p:sp>
    </p:spTree>
    <p:extLst>
      <p:ext uri="{BB962C8B-B14F-4D97-AF65-F5344CB8AC3E}">
        <p14:creationId xmlns:p14="http://schemas.microsoft.com/office/powerpoint/2010/main" val="17218966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p:cNvSpPr txBox="1">
            <a:spLocks noChangeArrowheads="1"/>
          </p:cNvSpPr>
          <p:nvPr/>
        </p:nvSpPr>
        <p:spPr>
          <a:xfrm>
            <a:off x="457200" y="3400"/>
            <a:ext cx="8229600" cy="1143000"/>
          </a:xfrm>
          <a:prstGeom prst="rect">
            <a:avLst/>
          </a:prstGeom>
        </p:spPr>
        <p:txBody>
          <a:bodyPr vert="horz" lIns="91440" tIns="45720" rIns="91440" bIns="45720" rtlCol="0" anchor="ctr">
            <a:noAutofit/>
          </a:bodyPr>
          <a:lstStyle/>
          <a:p>
            <a:pPr lvl="0" algn="ctr">
              <a:spcBef>
                <a:spcPct val="0"/>
              </a:spcBef>
              <a:defRPr/>
            </a:pPr>
            <a:r>
              <a:rPr lang="en-US" sz="3600" dirty="0" smtClean="0">
                <a:solidFill>
                  <a:srgbClr val="000000"/>
                </a:solidFill>
              </a:rPr>
              <a:t>Surgery is the Primary Treatment</a:t>
            </a:r>
            <a:endParaRPr kumimoji="0" lang="en-US" sz="3600" b="0" i="0" u="none" strike="noStrike" kern="1200" cap="none" spc="0" normalizeH="0" baseline="0" noProof="0" dirty="0">
              <a:ln>
                <a:noFill/>
              </a:ln>
              <a:solidFill>
                <a:srgbClr val="000000"/>
              </a:solidFill>
              <a:effectLst/>
              <a:uLnTx/>
              <a:uFillTx/>
              <a:latin typeface="+mj-lt"/>
              <a:ea typeface="+mj-ea"/>
              <a:cs typeface="+mj-cs"/>
            </a:endParaRPr>
          </a:p>
        </p:txBody>
      </p:sp>
      <p:sp>
        <p:nvSpPr>
          <p:cNvPr id="7"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sp>
        <p:nvSpPr>
          <p:cNvPr id="8" name="Content Placeholder 7"/>
          <p:cNvSpPr>
            <a:spLocks noGrp="1"/>
          </p:cNvSpPr>
          <p:nvPr>
            <p:ph sz="quarter" idx="11"/>
          </p:nvPr>
        </p:nvSpPr>
        <p:spPr>
          <a:xfrm>
            <a:off x="651015" y="1364163"/>
            <a:ext cx="7718285" cy="4525963"/>
          </a:xfrm>
        </p:spPr>
        <p:txBody>
          <a:bodyPr>
            <a:noAutofit/>
          </a:bodyPr>
          <a:lstStyle/>
          <a:p>
            <a:pPr marL="0" indent="0" algn="ctr">
              <a:buNone/>
            </a:pPr>
            <a:r>
              <a:rPr lang="en-US" sz="4400" i="1" dirty="0"/>
              <a:t>P</a:t>
            </a:r>
            <a:r>
              <a:rPr lang="en-US" sz="4400" i="1" dirty="0" smtClean="0"/>
              <a:t>otentially </a:t>
            </a:r>
            <a:r>
              <a:rPr lang="en-US" sz="4400" i="1" dirty="0"/>
              <a:t>C</a:t>
            </a:r>
            <a:r>
              <a:rPr lang="en-US" sz="4400" i="1" dirty="0" smtClean="0"/>
              <a:t>urative</a:t>
            </a:r>
          </a:p>
        </p:txBody>
      </p:sp>
      <p:pic>
        <p:nvPicPr>
          <p:cNvPr id="9" name="Picture 8"/>
          <p:cNvPicPr>
            <a:picLocks noChangeAspect="1"/>
          </p:cNvPicPr>
          <p:nvPr/>
        </p:nvPicPr>
        <p:blipFill rotWithShape="1">
          <a:blip r:embed="rId3"/>
          <a:srcRect t="8333" r="4691" b="31852"/>
          <a:stretch/>
        </p:blipFill>
        <p:spPr>
          <a:xfrm rot="5400000">
            <a:off x="4985487" y="2627141"/>
            <a:ext cx="3725975" cy="3117850"/>
          </a:xfrm>
          <a:prstGeom prst="rect">
            <a:avLst/>
          </a:prstGeom>
        </p:spPr>
      </p:pic>
      <p:pic>
        <p:nvPicPr>
          <p:cNvPr id="10" name="Picture 2" descr="D:\Users\Adam\Documents\Chief Year\01-11 Thornton (Surgical Onc)\Allie\IMG_5855.JPG"/>
          <p:cNvPicPr>
            <a:picLocks noChangeAspect="1" noChangeArrowheads="1"/>
          </p:cNvPicPr>
          <p:nvPr/>
        </p:nvPicPr>
        <p:blipFill>
          <a:blip r:embed="rId4" cstate="print"/>
          <a:srcRect l="1924" t="11920" r="2189"/>
          <a:stretch>
            <a:fillRect/>
          </a:stretch>
        </p:blipFill>
        <p:spPr bwMode="auto">
          <a:xfrm>
            <a:off x="660400" y="2668994"/>
            <a:ext cx="4120342" cy="2838652"/>
          </a:xfrm>
          <a:prstGeom prst="rect">
            <a:avLst/>
          </a:prstGeom>
          <a:noFill/>
        </p:spPr>
      </p:pic>
      <p:pic>
        <p:nvPicPr>
          <p:cNvPr id="11" name="Picture 3"/>
          <p:cNvPicPr>
            <a:picLocks noChangeAspect="1" noChangeArrowheads="1"/>
          </p:cNvPicPr>
          <p:nvPr/>
        </p:nvPicPr>
        <p:blipFill>
          <a:blip r:embed="rId5" cstate="print"/>
          <a:srcRect l="42347" t="3137" r="41195" b="19923"/>
          <a:stretch>
            <a:fillRect/>
          </a:stretch>
        </p:blipFill>
        <p:spPr bwMode="auto">
          <a:xfrm>
            <a:off x="660400" y="2668994"/>
            <a:ext cx="406400" cy="995681"/>
          </a:xfrm>
          <a:prstGeom prst="rect">
            <a:avLst/>
          </a:prstGeom>
          <a:noFill/>
          <a:ln w="9525">
            <a:noFill/>
            <a:miter lim="800000"/>
            <a:headEnd/>
            <a:tailEnd/>
          </a:ln>
        </p:spPr>
      </p:pic>
    </p:spTree>
    <p:extLst>
      <p:ext uri="{BB962C8B-B14F-4D97-AF65-F5344CB8AC3E}">
        <p14:creationId xmlns:p14="http://schemas.microsoft.com/office/powerpoint/2010/main" val="9615098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p:cNvSpPr txBox="1">
            <a:spLocks noChangeArrowheads="1"/>
          </p:cNvSpPr>
          <p:nvPr/>
        </p:nvSpPr>
        <p:spPr>
          <a:xfrm>
            <a:off x="457200" y="3400"/>
            <a:ext cx="8229600" cy="1143000"/>
          </a:xfrm>
          <a:prstGeom prst="rect">
            <a:avLst/>
          </a:prstGeom>
        </p:spPr>
        <p:txBody>
          <a:bodyPr vert="horz" lIns="91440" tIns="45720" rIns="91440" bIns="45720" rtlCol="0" anchor="ctr">
            <a:noAutofit/>
          </a:bodyPr>
          <a:lstStyle/>
          <a:p>
            <a:pPr lvl="0" algn="ctr">
              <a:spcBef>
                <a:spcPct val="0"/>
              </a:spcBef>
              <a:defRPr/>
            </a:pPr>
            <a:r>
              <a:rPr lang="en-US" sz="3600" dirty="0" smtClean="0">
                <a:solidFill>
                  <a:srgbClr val="000000"/>
                </a:solidFill>
              </a:rPr>
              <a:t>Goals of Surgical Treatment</a:t>
            </a:r>
            <a:endParaRPr kumimoji="0" lang="en-US" sz="3600" b="0" i="0" u="none" strike="noStrike" kern="1200" cap="none" spc="0" normalizeH="0" baseline="0" noProof="0" dirty="0">
              <a:ln>
                <a:noFill/>
              </a:ln>
              <a:solidFill>
                <a:srgbClr val="000000"/>
              </a:solidFill>
              <a:effectLst/>
              <a:uLnTx/>
              <a:uFillTx/>
              <a:latin typeface="+mj-lt"/>
              <a:ea typeface="+mj-ea"/>
              <a:cs typeface="+mj-cs"/>
            </a:endParaRPr>
          </a:p>
        </p:txBody>
      </p:sp>
      <p:sp>
        <p:nvSpPr>
          <p:cNvPr id="7"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sp>
        <p:nvSpPr>
          <p:cNvPr id="8" name="Content Placeholder 7"/>
          <p:cNvSpPr>
            <a:spLocks noGrp="1"/>
          </p:cNvSpPr>
          <p:nvPr>
            <p:ph sz="quarter" idx="11"/>
          </p:nvPr>
        </p:nvSpPr>
        <p:spPr>
          <a:xfrm>
            <a:off x="651015" y="1160963"/>
            <a:ext cx="7718285" cy="4525963"/>
          </a:xfrm>
        </p:spPr>
        <p:txBody>
          <a:bodyPr>
            <a:noAutofit/>
          </a:bodyPr>
          <a:lstStyle/>
          <a:p>
            <a:r>
              <a:rPr lang="en-US" sz="2800" dirty="0" smtClean="0"/>
              <a:t>Total gross resection</a:t>
            </a:r>
          </a:p>
          <a:p>
            <a:r>
              <a:rPr lang="en-US" sz="2800" dirty="0" smtClean="0"/>
              <a:t>Negative microscopic margins</a:t>
            </a:r>
          </a:p>
          <a:p>
            <a:r>
              <a:rPr lang="en-US" sz="2800" dirty="0" smtClean="0"/>
              <a:t>Intact </a:t>
            </a:r>
            <a:r>
              <a:rPr lang="en-US" sz="2800" dirty="0" err="1" smtClean="0"/>
              <a:t>pseudocapsule</a:t>
            </a:r>
            <a:r>
              <a:rPr lang="en-US" sz="2800" dirty="0" smtClean="0"/>
              <a:t> without tumor rupture</a:t>
            </a:r>
          </a:p>
          <a:p>
            <a:r>
              <a:rPr lang="en-US" sz="2800" dirty="0" smtClean="0"/>
              <a:t>Because LN metastases are uncommon, lymphadenectomy </a:t>
            </a:r>
            <a:r>
              <a:rPr lang="en-US" sz="2800" dirty="0"/>
              <a:t>is not </a:t>
            </a:r>
            <a:r>
              <a:rPr lang="en-US" sz="2800" dirty="0" smtClean="0"/>
              <a:t>generally indicated</a:t>
            </a:r>
          </a:p>
          <a:p>
            <a:endParaRPr lang="en-US" sz="2800" dirty="0"/>
          </a:p>
          <a:p>
            <a:endParaRPr lang="en-US" sz="2800" dirty="0" smtClean="0"/>
          </a:p>
        </p:txBody>
      </p:sp>
      <p:pic>
        <p:nvPicPr>
          <p:cNvPr id="3" name="Picture 2"/>
          <p:cNvPicPr>
            <a:picLocks noChangeAspect="1"/>
          </p:cNvPicPr>
          <p:nvPr/>
        </p:nvPicPr>
        <p:blipFill rotWithShape="1">
          <a:blip r:embed="rId3"/>
          <a:srcRect l="26805" t="12520" r="31111" b="13272"/>
          <a:stretch/>
        </p:blipFill>
        <p:spPr>
          <a:xfrm>
            <a:off x="552645" y="3777068"/>
            <a:ext cx="3409755" cy="2734556"/>
          </a:xfrm>
          <a:prstGeom prst="rect">
            <a:avLst/>
          </a:prstGeom>
        </p:spPr>
      </p:pic>
      <p:pic>
        <p:nvPicPr>
          <p:cNvPr id="4" name="Picture 3" descr="Unknown-1.jpeg"/>
          <p:cNvPicPr>
            <a:picLocks noChangeAspect="1"/>
          </p:cNvPicPr>
          <p:nvPr/>
        </p:nvPicPr>
        <p:blipFill rotWithShape="1">
          <a:blip r:embed="rId4">
            <a:extLst>
              <a:ext uri="{28A0092B-C50C-407E-A947-70E740481C1C}">
                <a14:useLocalDpi xmlns:a14="http://schemas.microsoft.com/office/drawing/2010/main" val="0"/>
              </a:ext>
            </a:extLst>
          </a:blip>
          <a:srcRect l="3750" t="9074" r="3889"/>
          <a:stretch/>
        </p:blipFill>
        <p:spPr>
          <a:xfrm rot="5400000">
            <a:off x="3731895" y="4134822"/>
            <a:ext cx="2734557" cy="2019049"/>
          </a:xfrm>
          <a:prstGeom prst="rect">
            <a:avLst/>
          </a:prstGeom>
        </p:spPr>
      </p:pic>
      <p:pic>
        <p:nvPicPr>
          <p:cNvPr id="5" name="Picture 4" descr="Unknown.jpeg"/>
          <p:cNvPicPr>
            <a:picLocks noChangeAspect="1"/>
          </p:cNvPicPr>
          <p:nvPr/>
        </p:nvPicPr>
        <p:blipFill rotWithShape="1">
          <a:blip r:embed="rId5">
            <a:extLst>
              <a:ext uri="{28A0092B-C50C-407E-A947-70E740481C1C}">
                <a14:useLocalDpi xmlns:a14="http://schemas.microsoft.com/office/drawing/2010/main" val="0"/>
              </a:ext>
            </a:extLst>
          </a:blip>
          <a:srcRect l="20268" t="7311" r="13250" b="14882"/>
          <a:stretch/>
        </p:blipFill>
        <p:spPr>
          <a:xfrm rot="16200000">
            <a:off x="6093979" y="3944202"/>
            <a:ext cx="2734556" cy="2400287"/>
          </a:xfrm>
          <a:prstGeom prst="rect">
            <a:avLst/>
          </a:prstGeom>
        </p:spPr>
      </p:pic>
    </p:spTree>
    <p:extLst>
      <p:ext uri="{BB962C8B-B14F-4D97-AF65-F5344CB8AC3E}">
        <p14:creationId xmlns:p14="http://schemas.microsoft.com/office/powerpoint/2010/main" val="20300238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grpSp>
        <p:nvGrpSpPr>
          <p:cNvPr id="17" name="Group 16"/>
          <p:cNvGrpSpPr/>
          <p:nvPr/>
        </p:nvGrpSpPr>
        <p:grpSpPr>
          <a:xfrm>
            <a:off x="582899" y="1228140"/>
            <a:ext cx="8249197" cy="2090680"/>
            <a:chOff x="1512521" y="2212892"/>
            <a:chExt cx="5820934" cy="1475260"/>
          </a:xfrm>
        </p:grpSpPr>
        <p:pic>
          <p:nvPicPr>
            <p:cNvPr id="15" name="Picture 14"/>
            <p:cNvPicPr>
              <a:picLocks noChangeAspect="1"/>
            </p:cNvPicPr>
            <p:nvPr/>
          </p:nvPicPr>
          <p:blipFill>
            <a:blip r:embed="rId3"/>
            <a:srcRect t="11416" b="66933"/>
            <a:stretch>
              <a:fillRect/>
            </a:stretch>
          </p:blipFill>
          <p:spPr>
            <a:xfrm>
              <a:off x="1512521" y="2212892"/>
              <a:ext cx="5820934" cy="720171"/>
            </a:xfrm>
            <a:prstGeom prst="rect">
              <a:avLst/>
            </a:prstGeom>
          </p:spPr>
        </p:pic>
        <p:pic>
          <p:nvPicPr>
            <p:cNvPr id="16" name="Picture 15"/>
            <p:cNvPicPr>
              <a:picLocks noChangeAspect="1"/>
            </p:cNvPicPr>
            <p:nvPr/>
          </p:nvPicPr>
          <p:blipFill>
            <a:blip r:embed="rId3"/>
            <a:srcRect t="77299"/>
            <a:stretch>
              <a:fillRect/>
            </a:stretch>
          </p:blipFill>
          <p:spPr>
            <a:xfrm>
              <a:off x="1512521" y="2933063"/>
              <a:ext cx="5820934" cy="755089"/>
            </a:xfrm>
            <a:prstGeom prst="rect">
              <a:avLst/>
            </a:prstGeom>
          </p:spPr>
        </p:pic>
      </p:grpSp>
      <p:pic>
        <p:nvPicPr>
          <p:cNvPr id="18" name="Picture 17"/>
          <p:cNvPicPr>
            <a:picLocks noChangeAspect="1"/>
          </p:cNvPicPr>
          <p:nvPr/>
        </p:nvPicPr>
        <p:blipFill>
          <a:blip r:embed="rId4"/>
          <a:stretch>
            <a:fillRect/>
          </a:stretch>
        </p:blipFill>
        <p:spPr>
          <a:xfrm>
            <a:off x="916529" y="3672337"/>
            <a:ext cx="2893608" cy="2604248"/>
          </a:xfrm>
          <a:prstGeom prst="rect">
            <a:avLst/>
          </a:prstGeom>
          <a:noFill/>
          <a:ln w="25400">
            <a:solidFill>
              <a:srgbClr val="FF0000"/>
            </a:solidFill>
          </a:ln>
        </p:spPr>
      </p:pic>
      <p:grpSp>
        <p:nvGrpSpPr>
          <p:cNvPr id="21" name="Group 20"/>
          <p:cNvGrpSpPr/>
          <p:nvPr/>
        </p:nvGrpSpPr>
        <p:grpSpPr>
          <a:xfrm>
            <a:off x="4488130" y="3672337"/>
            <a:ext cx="4064981" cy="1983329"/>
            <a:chOff x="4200078" y="3404449"/>
            <a:chExt cx="3786806" cy="1847606"/>
          </a:xfrm>
        </p:grpSpPr>
        <p:pic>
          <p:nvPicPr>
            <p:cNvPr id="19" name="Picture 18"/>
            <p:cNvPicPr>
              <a:picLocks noChangeAspect="1"/>
            </p:cNvPicPr>
            <p:nvPr/>
          </p:nvPicPr>
          <p:blipFill>
            <a:blip r:embed="rId5"/>
            <a:srcRect t="6173" r="6769" b="66345"/>
            <a:stretch>
              <a:fillRect/>
            </a:stretch>
          </p:blipFill>
          <p:spPr>
            <a:xfrm>
              <a:off x="4200078" y="3404449"/>
              <a:ext cx="3786806" cy="710351"/>
            </a:xfrm>
            <a:prstGeom prst="rect">
              <a:avLst/>
            </a:prstGeom>
          </p:spPr>
        </p:pic>
        <p:pic>
          <p:nvPicPr>
            <p:cNvPr id="20" name="Picture 19"/>
            <p:cNvPicPr>
              <a:picLocks noChangeAspect="1"/>
            </p:cNvPicPr>
            <p:nvPr/>
          </p:nvPicPr>
          <p:blipFill>
            <a:blip r:embed="rId5"/>
            <a:srcRect t="56001" r="6769"/>
            <a:stretch>
              <a:fillRect/>
            </a:stretch>
          </p:blipFill>
          <p:spPr>
            <a:xfrm>
              <a:off x="4200078" y="4114800"/>
              <a:ext cx="3786806" cy="1137255"/>
            </a:xfrm>
            <a:prstGeom prst="rect">
              <a:avLst/>
            </a:prstGeom>
          </p:spPr>
        </p:pic>
      </p:grpSp>
      <p:sp>
        <p:nvSpPr>
          <p:cNvPr id="23" name="TextBox 22"/>
          <p:cNvSpPr txBox="1"/>
          <p:nvPr/>
        </p:nvSpPr>
        <p:spPr>
          <a:xfrm>
            <a:off x="916529" y="6370287"/>
            <a:ext cx="2925751" cy="307777"/>
          </a:xfrm>
          <a:prstGeom prst="rect">
            <a:avLst/>
          </a:prstGeom>
          <a:noFill/>
        </p:spPr>
        <p:txBody>
          <a:bodyPr wrap="none" rtlCol="0">
            <a:spAutoFit/>
          </a:bodyPr>
          <a:lstStyle/>
          <a:p>
            <a:r>
              <a:rPr lang="en-US" sz="1400" dirty="0" smtClean="0"/>
              <a:t>Gouveia et al., World J Surg. 2008</a:t>
            </a:r>
            <a:endParaRPr lang="en-US" sz="1400" dirty="0"/>
          </a:p>
        </p:txBody>
      </p:sp>
      <p:sp>
        <p:nvSpPr>
          <p:cNvPr id="12" name="TextBox 11"/>
          <p:cNvSpPr txBox="1"/>
          <p:nvPr/>
        </p:nvSpPr>
        <p:spPr>
          <a:xfrm>
            <a:off x="2623312" y="1430424"/>
            <a:ext cx="630251" cy="461665"/>
          </a:xfrm>
          <a:prstGeom prst="rect">
            <a:avLst/>
          </a:prstGeom>
          <a:solidFill>
            <a:schemeClr val="bg1"/>
          </a:solidFill>
        </p:spPr>
        <p:txBody>
          <a:bodyPr wrap="none" rtlCol="0">
            <a:spAutoFit/>
          </a:bodyPr>
          <a:lstStyle/>
          <a:p>
            <a:r>
              <a:rPr lang="en-US" sz="2400" dirty="0" smtClean="0">
                <a:solidFill>
                  <a:srgbClr val="FF0000"/>
                </a:solidFill>
              </a:rPr>
              <a:t>RFS</a:t>
            </a:r>
            <a:endParaRPr lang="en-US" sz="2400" dirty="0">
              <a:solidFill>
                <a:srgbClr val="FF0000"/>
              </a:solidFill>
            </a:endParaRPr>
          </a:p>
        </p:txBody>
      </p:sp>
      <p:sp>
        <p:nvSpPr>
          <p:cNvPr id="13" name="TextBox 12"/>
          <p:cNvSpPr txBox="1"/>
          <p:nvPr/>
        </p:nvSpPr>
        <p:spPr>
          <a:xfrm>
            <a:off x="5612488" y="1430424"/>
            <a:ext cx="656850" cy="461665"/>
          </a:xfrm>
          <a:prstGeom prst="rect">
            <a:avLst/>
          </a:prstGeom>
          <a:solidFill>
            <a:schemeClr val="bg1"/>
          </a:solidFill>
        </p:spPr>
        <p:txBody>
          <a:bodyPr wrap="none" rtlCol="0">
            <a:spAutoFit/>
          </a:bodyPr>
          <a:lstStyle/>
          <a:p>
            <a:r>
              <a:rPr lang="en-US" sz="2400" dirty="0" smtClean="0">
                <a:solidFill>
                  <a:srgbClr val="FF0000"/>
                </a:solidFill>
              </a:rPr>
              <a:t>DSS</a:t>
            </a:r>
            <a:endParaRPr lang="en-US" sz="2400" dirty="0">
              <a:solidFill>
                <a:srgbClr val="FF0000"/>
              </a:solidFill>
            </a:endParaRPr>
          </a:p>
        </p:txBody>
      </p:sp>
      <p:sp>
        <p:nvSpPr>
          <p:cNvPr id="14" name="AutoShape 2"/>
          <p:cNvSpPr txBox="1">
            <a:spLocks noChangeArrowheads="1"/>
          </p:cNvSpPr>
          <p:nvPr/>
        </p:nvSpPr>
        <p:spPr>
          <a:xfrm>
            <a:off x="457200" y="3400"/>
            <a:ext cx="8229600" cy="1143000"/>
          </a:xfrm>
          <a:prstGeom prst="rect">
            <a:avLst/>
          </a:prstGeom>
        </p:spPr>
        <p:txBody>
          <a:bodyPr vert="horz" lIns="91440" tIns="45720" rIns="91440" bIns="45720" rtlCol="0" anchor="ctr">
            <a:noAutofit/>
          </a:bodyPr>
          <a:lstStyle/>
          <a:p>
            <a:pPr lvl="0" algn="ctr">
              <a:spcBef>
                <a:spcPct val="0"/>
              </a:spcBef>
              <a:defRPr/>
            </a:pPr>
            <a:r>
              <a:rPr lang="en-US" sz="2400" dirty="0" smtClean="0">
                <a:solidFill>
                  <a:srgbClr val="000000"/>
                </a:solidFill>
              </a:rPr>
              <a:t>Surgical Margins, Not the Technique, Dictate Prognosis</a:t>
            </a:r>
            <a:endParaRPr kumimoji="0" lang="en-US" sz="2400" b="0" i="0" u="none" strike="noStrike" kern="1200" cap="none" spc="0" normalizeH="0" baseline="0" noProof="0" dirty="0">
              <a:ln>
                <a:noFill/>
              </a:ln>
              <a:solidFill>
                <a:srgbClr val="000000"/>
              </a:solidFill>
              <a:effectLst/>
              <a:uLnTx/>
              <a:uFillTx/>
              <a:latin typeface="+mj-lt"/>
              <a:ea typeface="+mj-ea"/>
              <a:cs typeface="+mj-cs"/>
            </a:endParaRPr>
          </a:p>
        </p:txBody>
      </p:sp>
    </p:spTree>
    <p:extLst>
      <p:ext uri="{BB962C8B-B14F-4D97-AF65-F5344CB8AC3E}">
        <p14:creationId xmlns:p14="http://schemas.microsoft.com/office/powerpoint/2010/main" val="20978788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p:cNvSpPr txBox="1">
            <a:spLocks noChangeArrowheads="1"/>
          </p:cNvSpPr>
          <p:nvPr/>
        </p:nvSpPr>
        <p:spPr>
          <a:xfrm>
            <a:off x="457200" y="-72800"/>
            <a:ext cx="8229600" cy="1143000"/>
          </a:xfrm>
          <a:prstGeom prst="rect">
            <a:avLst/>
          </a:prstGeom>
        </p:spPr>
        <p:txBody>
          <a:bodyPr vert="horz" lIns="91440" tIns="45720" rIns="91440" bIns="45720" rtlCol="0" anchor="ctr">
            <a:noAutofit/>
          </a:bodyPr>
          <a:lstStyle/>
          <a:p>
            <a:pPr algn="ctr"/>
            <a:r>
              <a:rPr lang="en-US" sz="3200" dirty="0" smtClean="0"/>
              <a:t>Tumor Rupture is a Poor Prognostic Factor</a:t>
            </a:r>
            <a:endParaRPr lang="en-US" sz="2800" dirty="0"/>
          </a:p>
        </p:txBody>
      </p:sp>
      <p:sp>
        <p:nvSpPr>
          <p:cNvPr id="7"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pic>
        <p:nvPicPr>
          <p:cNvPr id="5" name="Picture 4"/>
          <p:cNvPicPr>
            <a:picLocks noChangeAspect="1"/>
          </p:cNvPicPr>
          <p:nvPr/>
        </p:nvPicPr>
        <p:blipFill rotWithShape="1">
          <a:blip r:embed="rId3"/>
          <a:srcRect t="53369" b="10555"/>
          <a:stretch/>
        </p:blipFill>
        <p:spPr>
          <a:xfrm>
            <a:off x="927928" y="2125490"/>
            <a:ext cx="7111172" cy="3848100"/>
          </a:xfrm>
          <a:prstGeom prst="rect">
            <a:avLst/>
          </a:prstGeom>
        </p:spPr>
      </p:pic>
      <p:sp>
        <p:nvSpPr>
          <p:cNvPr id="2" name="Rectangle 1"/>
          <p:cNvSpPr/>
          <p:nvPr/>
        </p:nvSpPr>
        <p:spPr>
          <a:xfrm>
            <a:off x="4114800" y="6065222"/>
            <a:ext cx="4572000" cy="430887"/>
          </a:xfrm>
          <a:prstGeom prst="rect">
            <a:avLst/>
          </a:prstGeom>
        </p:spPr>
        <p:txBody>
          <a:bodyPr>
            <a:spAutoFit/>
          </a:bodyPr>
          <a:lstStyle/>
          <a:p>
            <a:r>
              <a:rPr lang="en-US" sz="1100" dirty="0" err="1"/>
              <a:t>Joensuu</a:t>
            </a:r>
            <a:r>
              <a:rPr lang="en-US" sz="1100" dirty="0"/>
              <a:t> H. Risk stratification of patients diagnosed with gastrointestinal </a:t>
            </a:r>
            <a:r>
              <a:rPr lang="en-US" sz="1100" dirty="0" smtClean="0"/>
              <a:t>stromal tumor</a:t>
            </a:r>
            <a:r>
              <a:rPr lang="en-US" sz="1100" dirty="0"/>
              <a:t>. </a:t>
            </a:r>
            <a:r>
              <a:rPr lang="en-US" sz="1100" i="1" dirty="0"/>
              <a:t>Hum </a:t>
            </a:r>
            <a:r>
              <a:rPr lang="en-US" sz="1100" i="1" dirty="0" err="1"/>
              <a:t>Pathol</a:t>
            </a:r>
            <a:r>
              <a:rPr lang="en-US" sz="1100" i="1" dirty="0"/>
              <a:t>. </a:t>
            </a:r>
            <a:r>
              <a:rPr lang="en-US" sz="1100" dirty="0"/>
              <a:t>39(10), 1411-1419 (2008).</a:t>
            </a:r>
          </a:p>
        </p:txBody>
      </p:sp>
      <p:sp>
        <p:nvSpPr>
          <p:cNvPr id="3" name="Rectangle 2"/>
          <p:cNvSpPr/>
          <p:nvPr/>
        </p:nvSpPr>
        <p:spPr>
          <a:xfrm>
            <a:off x="2828636" y="4491154"/>
            <a:ext cx="5056909" cy="265545"/>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utoShape 2"/>
          <p:cNvSpPr txBox="1">
            <a:spLocks noChangeArrowheads="1"/>
          </p:cNvSpPr>
          <p:nvPr/>
        </p:nvSpPr>
        <p:spPr>
          <a:xfrm>
            <a:off x="471060" y="1012475"/>
            <a:ext cx="8229600" cy="1143000"/>
          </a:xfrm>
          <a:prstGeom prst="rect">
            <a:avLst/>
          </a:prstGeom>
        </p:spPr>
        <p:txBody>
          <a:bodyPr vert="horz" lIns="91440" tIns="45720" rIns="91440" bIns="45720" rtlCol="0" anchor="ctr">
            <a:noAutofit/>
          </a:bodyPr>
          <a:lstStyle/>
          <a:p>
            <a:pPr algn="ctr"/>
            <a:r>
              <a:rPr lang="en-US" sz="3200" i="1" dirty="0" smtClean="0"/>
              <a:t>Risk of Recurrence: Modified NIH (</a:t>
            </a:r>
            <a:r>
              <a:rPr lang="en-US" sz="3200" i="1" dirty="0" err="1" smtClean="0"/>
              <a:t>Joensuu</a:t>
            </a:r>
            <a:r>
              <a:rPr lang="en-US" sz="3200" i="1" dirty="0" smtClean="0"/>
              <a:t>)</a:t>
            </a:r>
            <a:endParaRPr lang="en-US" sz="2800" i="1" dirty="0"/>
          </a:p>
        </p:txBody>
      </p:sp>
    </p:spTree>
    <p:extLst>
      <p:ext uri="{BB962C8B-B14F-4D97-AF65-F5344CB8AC3E}">
        <p14:creationId xmlns:p14="http://schemas.microsoft.com/office/powerpoint/2010/main" val="15524015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6364" y="1366498"/>
            <a:ext cx="5715000" cy="4257593"/>
          </a:xfrm>
          <a:prstGeom prst="rect">
            <a:avLst/>
          </a:prstGeom>
        </p:spPr>
      </p:pic>
      <p:sp>
        <p:nvSpPr>
          <p:cNvPr id="4" name="TextBox 3"/>
          <p:cNvSpPr txBox="1"/>
          <p:nvPr/>
        </p:nvSpPr>
        <p:spPr>
          <a:xfrm>
            <a:off x="842818" y="5969002"/>
            <a:ext cx="7620000" cy="565726"/>
          </a:xfrm>
          <a:prstGeom prst="rect">
            <a:avLst/>
          </a:prstGeom>
        </p:spPr>
        <p:txBody>
          <a:bodyPr/>
          <a:lstStyle/>
          <a:p>
            <a:r>
              <a:rPr lang="en-US" sz="1100" dirty="0">
                <a:latin typeface="Arial"/>
              </a:rPr>
              <a:t>P.  </a:t>
            </a:r>
            <a:r>
              <a:rPr lang="en-US" sz="1100" dirty="0" err="1">
                <a:latin typeface="Arial"/>
              </a:rPr>
              <a:t>Rutkowski</a:t>
            </a:r>
            <a:r>
              <a:rPr lang="en-US" sz="1100" dirty="0">
                <a:latin typeface="Arial"/>
              </a:rPr>
              <a:t> , </a:t>
            </a:r>
            <a:r>
              <a:rPr lang="en-US" sz="1100" dirty="0" smtClean="0">
                <a:latin typeface="Arial"/>
              </a:rPr>
              <a:t>et al., </a:t>
            </a:r>
            <a:r>
              <a:rPr lang="en-US" sz="1100" b="1" dirty="0">
                <a:latin typeface="Arial"/>
              </a:rPr>
              <a:t>Validation of the </a:t>
            </a:r>
            <a:r>
              <a:rPr lang="en-US" sz="1100" b="1" dirty="0" err="1">
                <a:latin typeface="Arial"/>
              </a:rPr>
              <a:t>Joensuu</a:t>
            </a:r>
            <a:r>
              <a:rPr lang="en-US" sz="1100" b="1" dirty="0">
                <a:latin typeface="Arial"/>
              </a:rPr>
              <a:t> risk criteria for primary </a:t>
            </a:r>
            <a:r>
              <a:rPr lang="en-US" sz="1100" b="1" dirty="0" err="1">
                <a:latin typeface="Arial"/>
              </a:rPr>
              <a:t>resectable</a:t>
            </a:r>
            <a:r>
              <a:rPr lang="en-US" sz="1100" b="1" dirty="0">
                <a:latin typeface="Arial"/>
              </a:rPr>
              <a:t> gastrointestinal stromal </a:t>
            </a:r>
            <a:r>
              <a:rPr lang="en-US" sz="1100" b="1" dirty="0" err="1">
                <a:latin typeface="Arial"/>
              </a:rPr>
              <a:t>tumour</a:t>
            </a:r>
            <a:r>
              <a:rPr lang="en-US" sz="1100" b="1" dirty="0">
                <a:latin typeface="Arial"/>
              </a:rPr>
              <a:t> – The impact of </a:t>
            </a:r>
            <a:r>
              <a:rPr lang="en-US" sz="1100" b="1" dirty="0" err="1">
                <a:latin typeface="Arial"/>
              </a:rPr>
              <a:t>tumour</a:t>
            </a:r>
            <a:r>
              <a:rPr lang="en-US" sz="1100" b="1" dirty="0">
                <a:latin typeface="Arial"/>
              </a:rPr>
              <a:t> rupture on patient </a:t>
            </a:r>
            <a:r>
              <a:rPr lang="en-US" sz="1100" b="1" dirty="0" smtClean="0">
                <a:latin typeface="Arial"/>
              </a:rPr>
              <a:t>outcomes. </a:t>
            </a:r>
            <a:r>
              <a:rPr lang="en-US" sz="1100" dirty="0">
                <a:latin typeface="Arial"/>
              </a:rPr>
              <a:t>European Journal of Surgical Oncology (EJSO), Volume 37, Issue 10, 2011, 890 - 896</a:t>
            </a:r>
          </a:p>
          <a:p>
            <a:endParaRPr lang="en-US" sz="1100" b="1" dirty="0">
              <a:latin typeface="Arial"/>
            </a:endParaRPr>
          </a:p>
          <a:p>
            <a:endParaRPr lang="en-US" sz="1100" dirty="0">
              <a:latin typeface="Arial"/>
            </a:endParaRPr>
          </a:p>
        </p:txBody>
      </p:sp>
      <p:sp>
        <p:nvSpPr>
          <p:cNvPr id="5" name="TextBox 4"/>
          <p:cNvSpPr txBox="1"/>
          <p:nvPr/>
        </p:nvSpPr>
        <p:spPr>
          <a:xfrm>
            <a:off x="635000" y="5270500"/>
            <a:ext cx="7620000" cy="254000"/>
          </a:xfrm>
          <a:prstGeom prst="rect">
            <a:avLst/>
          </a:prstGeom>
        </p:spPr>
        <p:txBody>
          <a:bodyPr/>
          <a:lstStyle/>
          <a:p>
            <a:r>
              <a:rPr lang="en-US" sz="1000" b="1" i="0" dirty="0">
                <a:latin typeface="Arial"/>
              </a:rPr>
              <a:t> </a:t>
            </a:r>
          </a:p>
        </p:txBody>
      </p:sp>
      <p:sp>
        <p:nvSpPr>
          <p:cNvPr id="9"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sp>
        <p:nvSpPr>
          <p:cNvPr id="10" name="AutoShape 2"/>
          <p:cNvSpPr txBox="1">
            <a:spLocks noChangeArrowheads="1"/>
          </p:cNvSpPr>
          <p:nvPr/>
        </p:nvSpPr>
        <p:spPr>
          <a:xfrm>
            <a:off x="277091" y="3400"/>
            <a:ext cx="8601364" cy="1143000"/>
          </a:xfrm>
          <a:prstGeom prst="rect">
            <a:avLst/>
          </a:prstGeom>
        </p:spPr>
        <p:txBody>
          <a:bodyPr vert="horz" lIns="91440" tIns="45720" rIns="91440" bIns="45720" rtlCol="0" anchor="ctr">
            <a:noAutofit/>
          </a:bodyPr>
          <a:lstStyle/>
          <a:p>
            <a:pPr lvl="0" algn="ctr">
              <a:spcBef>
                <a:spcPct val="0"/>
              </a:spcBef>
              <a:defRPr/>
            </a:pPr>
            <a:r>
              <a:rPr lang="en-US" sz="2800" dirty="0" smtClean="0">
                <a:solidFill>
                  <a:srgbClr val="000000"/>
                </a:solidFill>
              </a:rPr>
              <a:t>Tumor </a:t>
            </a:r>
            <a:r>
              <a:rPr lang="en-US" sz="2800" dirty="0">
                <a:solidFill>
                  <a:srgbClr val="000000"/>
                </a:solidFill>
              </a:rPr>
              <a:t>Rupture </a:t>
            </a:r>
            <a:r>
              <a:rPr lang="en-US" sz="2800" dirty="0" smtClean="0">
                <a:solidFill>
                  <a:srgbClr val="000000"/>
                </a:solidFill>
              </a:rPr>
              <a:t>Influences Recurrence-free Survival</a:t>
            </a:r>
            <a:endParaRPr kumimoji="0" lang="en-US" sz="2800" b="0" i="0" u="none" strike="noStrike" kern="1200" cap="none" spc="0" normalizeH="0" baseline="0" noProof="0" dirty="0">
              <a:ln>
                <a:noFill/>
              </a:ln>
              <a:solidFill>
                <a:srgbClr val="000000"/>
              </a:solidFill>
              <a:effectLst/>
              <a:uLnTx/>
              <a:uFillTx/>
              <a:latin typeface="+mj-lt"/>
              <a:ea typeface="+mj-ea"/>
              <a:cs typeface="+mj-cs"/>
            </a:endParaRPr>
          </a:p>
        </p:txBody>
      </p:sp>
      <p:sp>
        <p:nvSpPr>
          <p:cNvPr id="11" name="TextBox 10"/>
          <p:cNvSpPr txBox="1"/>
          <p:nvPr/>
        </p:nvSpPr>
        <p:spPr>
          <a:xfrm>
            <a:off x="4537364" y="3833214"/>
            <a:ext cx="2345789" cy="369332"/>
          </a:xfrm>
          <a:prstGeom prst="rect">
            <a:avLst/>
          </a:prstGeom>
          <a:noFill/>
        </p:spPr>
        <p:txBody>
          <a:bodyPr wrap="none" rtlCol="0">
            <a:spAutoFit/>
          </a:bodyPr>
          <a:lstStyle/>
          <a:p>
            <a:r>
              <a:rPr lang="en-US" b="1" dirty="0" smtClean="0"/>
              <a:t>Tumor Rupture (N=46)</a:t>
            </a:r>
            <a:endParaRPr lang="en-US" b="1" dirty="0"/>
          </a:p>
        </p:txBody>
      </p:sp>
      <p:sp>
        <p:nvSpPr>
          <p:cNvPr id="12" name="TextBox 11"/>
          <p:cNvSpPr txBox="1"/>
          <p:nvPr/>
        </p:nvSpPr>
        <p:spPr>
          <a:xfrm>
            <a:off x="4092042" y="2242251"/>
            <a:ext cx="2791111" cy="369332"/>
          </a:xfrm>
          <a:prstGeom prst="rect">
            <a:avLst/>
          </a:prstGeom>
          <a:noFill/>
        </p:spPr>
        <p:txBody>
          <a:bodyPr wrap="none" rtlCol="0">
            <a:spAutoFit/>
          </a:bodyPr>
          <a:lstStyle/>
          <a:p>
            <a:r>
              <a:rPr lang="en-US" b="1" dirty="0" smtClean="0"/>
              <a:t>No Tumor Rupture (N=594)</a:t>
            </a:r>
            <a:endParaRPr lang="en-US" b="1" dirty="0"/>
          </a:p>
        </p:txBody>
      </p:sp>
      <p:sp>
        <p:nvSpPr>
          <p:cNvPr id="13" name="TextBox 12"/>
          <p:cNvSpPr txBox="1"/>
          <p:nvPr/>
        </p:nvSpPr>
        <p:spPr>
          <a:xfrm>
            <a:off x="5849260" y="1621105"/>
            <a:ext cx="1198941" cy="369332"/>
          </a:xfrm>
          <a:prstGeom prst="rect">
            <a:avLst/>
          </a:prstGeom>
          <a:solidFill>
            <a:srgbClr val="FFFFFF"/>
          </a:solidFill>
        </p:spPr>
        <p:txBody>
          <a:bodyPr wrap="none" rtlCol="0">
            <a:spAutoFit/>
          </a:bodyPr>
          <a:lstStyle/>
          <a:p>
            <a:r>
              <a:rPr lang="en-US" b="1" i="1" dirty="0" smtClean="0">
                <a:solidFill>
                  <a:srgbClr val="FF0000"/>
                </a:solidFill>
              </a:rPr>
              <a:t>P</a:t>
            </a:r>
            <a:r>
              <a:rPr lang="en-US" b="1" dirty="0" smtClean="0">
                <a:solidFill>
                  <a:srgbClr val="FF0000"/>
                </a:solidFill>
              </a:rPr>
              <a:t>=0.00001</a:t>
            </a:r>
            <a:endParaRPr lang="en-US" b="1" dirty="0">
              <a:solidFill>
                <a:srgbClr val="FF0000"/>
              </a:solidFill>
            </a:endParaRPr>
          </a:p>
        </p:txBody>
      </p:sp>
    </p:spTree>
    <p:extLst>
      <p:ext uri="{BB962C8B-B14F-4D97-AF65-F5344CB8AC3E}">
        <p14:creationId xmlns:p14="http://schemas.microsoft.com/office/powerpoint/2010/main" val="189667702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sp>
        <p:nvSpPr>
          <p:cNvPr id="22" name="AutoShape 2"/>
          <p:cNvSpPr txBox="1">
            <a:spLocks noChangeArrowheads="1"/>
          </p:cNvSpPr>
          <p:nvPr/>
        </p:nvSpPr>
        <p:spPr>
          <a:xfrm>
            <a:off x="457200" y="3400"/>
            <a:ext cx="8229600" cy="1143000"/>
          </a:xfrm>
          <a:prstGeom prst="rect">
            <a:avLst/>
          </a:prstGeom>
        </p:spPr>
        <p:txBody>
          <a:bodyPr vert="horz" lIns="91440" tIns="45720" rIns="91440" bIns="45720" rtlCol="0" anchor="ctr">
            <a:noAutofit/>
          </a:bodyPr>
          <a:lstStyle/>
          <a:p>
            <a:pPr lvl="0" algn="ctr">
              <a:spcBef>
                <a:spcPct val="0"/>
              </a:spcBef>
              <a:defRPr/>
            </a:pPr>
            <a:r>
              <a:rPr lang="en-US" sz="3600" dirty="0" smtClean="0">
                <a:solidFill>
                  <a:srgbClr val="000000"/>
                </a:solidFill>
              </a:rPr>
              <a:t>Balancing Operative Approach</a:t>
            </a:r>
            <a:endParaRPr kumimoji="0" lang="en-US" sz="3600" b="0" i="0" u="none" strike="noStrike" kern="1200" cap="none" spc="0" normalizeH="0" baseline="0" noProof="0" dirty="0">
              <a:ln>
                <a:noFill/>
              </a:ln>
              <a:solidFill>
                <a:srgbClr val="000000"/>
              </a:solidFill>
              <a:effectLst/>
              <a:uLnTx/>
              <a:uFillTx/>
              <a:latin typeface="+mj-lt"/>
              <a:ea typeface="+mj-ea"/>
              <a:cs typeface="+mj-cs"/>
            </a:endParaRPr>
          </a:p>
        </p:txBody>
      </p:sp>
      <p:pic>
        <p:nvPicPr>
          <p:cNvPr id="3" name="Picture 2"/>
          <p:cNvPicPr>
            <a:picLocks noChangeAspect="1"/>
          </p:cNvPicPr>
          <p:nvPr/>
        </p:nvPicPr>
        <p:blipFill>
          <a:blip r:embed="rId3"/>
          <a:stretch>
            <a:fillRect/>
          </a:stretch>
        </p:blipFill>
        <p:spPr>
          <a:xfrm>
            <a:off x="1477817" y="1146400"/>
            <a:ext cx="6130637" cy="4822122"/>
          </a:xfrm>
          <a:prstGeom prst="rect">
            <a:avLst/>
          </a:prstGeom>
        </p:spPr>
      </p:pic>
      <p:sp>
        <p:nvSpPr>
          <p:cNvPr id="4" name="TextBox 3"/>
          <p:cNvSpPr txBox="1"/>
          <p:nvPr/>
        </p:nvSpPr>
        <p:spPr>
          <a:xfrm>
            <a:off x="900544" y="4020196"/>
            <a:ext cx="3161893" cy="461665"/>
          </a:xfrm>
          <a:prstGeom prst="rect">
            <a:avLst/>
          </a:prstGeom>
          <a:solidFill>
            <a:srgbClr val="FFFFFF"/>
          </a:solidFill>
        </p:spPr>
        <p:txBody>
          <a:bodyPr wrap="none" rtlCol="0">
            <a:spAutoFit/>
          </a:bodyPr>
          <a:lstStyle/>
          <a:p>
            <a:r>
              <a:rPr lang="en-US" sz="2400" b="1" dirty="0" err="1" smtClean="0">
                <a:solidFill>
                  <a:srgbClr val="FF0000"/>
                </a:solidFill>
              </a:rPr>
              <a:t>Cosmesis</a:t>
            </a:r>
            <a:r>
              <a:rPr lang="en-US" sz="2400" b="1" dirty="0" smtClean="0">
                <a:solidFill>
                  <a:srgbClr val="FF0000"/>
                </a:solidFill>
              </a:rPr>
              <a:t> and Recovery</a:t>
            </a:r>
            <a:endParaRPr lang="en-US" sz="2400" b="1" dirty="0">
              <a:solidFill>
                <a:srgbClr val="FF0000"/>
              </a:solidFill>
            </a:endParaRPr>
          </a:p>
        </p:txBody>
      </p:sp>
      <p:sp>
        <p:nvSpPr>
          <p:cNvPr id="8" name="TextBox 7"/>
          <p:cNvSpPr txBox="1"/>
          <p:nvPr/>
        </p:nvSpPr>
        <p:spPr>
          <a:xfrm>
            <a:off x="5160643" y="4022565"/>
            <a:ext cx="2815494" cy="461665"/>
          </a:xfrm>
          <a:prstGeom prst="rect">
            <a:avLst/>
          </a:prstGeom>
          <a:solidFill>
            <a:srgbClr val="FFFFFF"/>
          </a:solidFill>
        </p:spPr>
        <p:txBody>
          <a:bodyPr wrap="none" rtlCol="0">
            <a:spAutoFit/>
          </a:bodyPr>
          <a:lstStyle/>
          <a:p>
            <a:r>
              <a:rPr lang="en-US" sz="2400" b="1" dirty="0" smtClean="0">
                <a:solidFill>
                  <a:srgbClr val="FF0000"/>
                </a:solidFill>
              </a:rPr>
              <a:t>Oncologic Outcomes</a:t>
            </a:r>
            <a:endParaRPr lang="en-US" sz="2400" b="1" dirty="0">
              <a:solidFill>
                <a:srgbClr val="FF0000"/>
              </a:solidFill>
            </a:endParaRPr>
          </a:p>
        </p:txBody>
      </p:sp>
    </p:spTree>
    <p:extLst>
      <p:ext uri="{BB962C8B-B14F-4D97-AF65-F5344CB8AC3E}">
        <p14:creationId xmlns:p14="http://schemas.microsoft.com/office/powerpoint/2010/main" val="2035031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pic>
        <p:nvPicPr>
          <p:cNvPr id="2" name="Picture 1"/>
          <p:cNvPicPr>
            <a:picLocks noChangeAspect="1"/>
          </p:cNvPicPr>
          <p:nvPr/>
        </p:nvPicPr>
        <p:blipFill>
          <a:blip r:embed="rId3"/>
          <a:stretch>
            <a:fillRect/>
          </a:stretch>
        </p:blipFill>
        <p:spPr>
          <a:xfrm>
            <a:off x="565727" y="1570182"/>
            <a:ext cx="8161975" cy="3948336"/>
          </a:xfrm>
          <a:prstGeom prst="rect">
            <a:avLst/>
          </a:prstGeom>
        </p:spPr>
      </p:pic>
      <p:sp>
        <p:nvSpPr>
          <p:cNvPr id="22" name="AutoShape 2"/>
          <p:cNvSpPr txBox="1">
            <a:spLocks noChangeArrowheads="1"/>
          </p:cNvSpPr>
          <p:nvPr/>
        </p:nvSpPr>
        <p:spPr>
          <a:xfrm>
            <a:off x="457200" y="3400"/>
            <a:ext cx="8229600" cy="1143000"/>
          </a:xfrm>
          <a:prstGeom prst="rect">
            <a:avLst/>
          </a:prstGeom>
        </p:spPr>
        <p:txBody>
          <a:bodyPr vert="horz" lIns="91440" tIns="45720" rIns="91440" bIns="45720" rtlCol="0" anchor="ctr">
            <a:noAutofit/>
          </a:bodyPr>
          <a:lstStyle/>
          <a:p>
            <a:pPr lvl="0" algn="ctr">
              <a:spcBef>
                <a:spcPct val="0"/>
              </a:spcBef>
              <a:defRPr/>
            </a:pPr>
            <a:r>
              <a:rPr lang="en-US" sz="3600" dirty="0" smtClean="0">
                <a:solidFill>
                  <a:srgbClr val="000000"/>
                </a:solidFill>
              </a:rPr>
              <a:t>Operative Approach: Means to an End</a:t>
            </a:r>
            <a:endParaRPr kumimoji="0" lang="en-US" sz="3600" b="0" i="0" u="none" strike="noStrike" kern="1200" cap="none" spc="0" normalizeH="0" baseline="0" noProof="0" dirty="0">
              <a:ln>
                <a:noFill/>
              </a:ln>
              <a:solidFill>
                <a:srgbClr val="000000"/>
              </a:solidFill>
              <a:effectLst/>
              <a:uLnTx/>
              <a:uFillTx/>
              <a:latin typeface="+mj-lt"/>
              <a:ea typeface="+mj-ea"/>
              <a:cs typeface="+mj-cs"/>
            </a:endParaRPr>
          </a:p>
        </p:txBody>
      </p:sp>
    </p:spTree>
    <p:extLst>
      <p:ext uri="{BB962C8B-B14F-4D97-AF65-F5344CB8AC3E}">
        <p14:creationId xmlns:p14="http://schemas.microsoft.com/office/powerpoint/2010/main" val="12348934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0546" name="Text Box 2"/>
          <p:cNvSpPr txBox="1">
            <a:spLocks noChangeArrowheads="1"/>
          </p:cNvSpPr>
          <p:nvPr/>
        </p:nvSpPr>
        <p:spPr bwMode="auto">
          <a:xfrm>
            <a:off x="0" y="136525"/>
            <a:ext cx="9144000" cy="646331"/>
          </a:xfrm>
          <a:prstGeom prst="rect">
            <a:avLst/>
          </a:prstGeom>
          <a:noFill/>
          <a:ln w="9525">
            <a:noFill/>
            <a:miter lim="800000"/>
            <a:headEnd/>
            <a:tailEnd/>
          </a:ln>
          <a:effectLst/>
        </p:spPr>
        <p:txBody>
          <a:bodyPr>
            <a:spAutoFit/>
          </a:bodyPr>
          <a:lstStyle/>
          <a:p>
            <a:pPr algn="ctr">
              <a:defRPr/>
            </a:pPr>
            <a:r>
              <a:rPr lang="en-US" sz="3600" dirty="0" smtClean="0">
                <a:latin typeface="+mj-lt"/>
              </a:rPr>
              <a:t>Laparoscopic Approach</a:t>
            </a:r>
            <a:endParaRPr lang="en-US" sz="3600" u="sng" dirty="0">
              <a:solidFill>
                <a:schemeClr val="bg1"/>
              </a:solidFill>
              <a:latin typeface="+mj-lt"/>
            </a:endParaRPr>
          </a:p>
        </p:txBody>
      </p:sp>
      <p:sp>
        <p:nvSpPr>
          <p:cNvPr id="1900552" name="Rectangle 8"/>
          <p:cNvSpPr>
            <a:spLocks noChangeArrowheads="1"/>
          </p:cNvSpPr>
          <p:nvPr/>
        </p:nvSpPr>
        <p:spPr bwMode="auto">
          <a:xfrm>
            <a:off x="761999" y="1219200"/>
            <a:ext cx="7609417" cy="2971800"/>
          </a:xfrm>
          <a:prstGeom prst="rect">
            <a:avLst/>
          </a:prstGeom>
          <a:noFill/>
          <a:ln w="9525">
            <a:noFill/>
            <a:miter lim="800000"/>
            <a:headEnd/>
            <a:tailEnd/>
          </a:ln>
        </p:spPr>
        <p:txBody>
          <a:bodyPr/>
          <a:lstStyle/>
          <a:p>
            <a:pPr marL="609600" indent="-609600" algn="ctr">
              <a:spcBef>
                <a:spcPct val="20000"/>
              </a:spcBef>
            </a:pPr>
            <a:r>
              <a:rPr lang="en-US" sz="3600" b="1" dirty="0" smtClean="0">
                <a:solidFill>
                  <a:srgbClr val="FF0000"/>
                </a:solidFill>
              </a:rPr>
              <a:t>ADVANTAGES</a:t>
            </a:r>
          </a:p>
          <a:p>
            <a:pPr marL="609600" indent="-609600">
              <a:spcBef>
                <a:spcPct val="20000"/>
              </a:spcBef>
              <a:buFont typeface="+mj-lt"/>
              <a:buAutoNum type="arabicPeriod"/>
            </a:pPr>
            <a:r>
              <a:rPr lang="en-US" sz="2400" dirty="0" smtClean="0"/>
              <a:t>Shorter incision length with lower hernia risk</a:t>
            </a:r>
          </a:p>
          <a:p>
            <a:pPr marL="609600" indent="-609600">
              <a:spcBef>
                <a:spcPct val="20000"/>
              </a:spcBef>
              <a:buFont typeface="+mj-lt"/>
              <a:buAutoNum type="arabicPeriod"/>
            </a:pPr>
            <a:r>
              <a:rPr lang="en-US" sz="2400" dirty="0" smtClean="0"/>
              <a:t>Less pain</a:t>
            </a:r>
          </a:p>
          <a:p>
            <a:pPr marL="609600" indent="-609600">
              <a:spcBef>
                <a:spcPct val="20000"/>
              </a:spcBef>
              <a:buFont typeface="+mj-lt"/>
              <a:buAutoNum type="arabicPeriod"/>
            </a:pPr>
            <a:r>
              <a:rPr lang="en-US" sz="2400" dirty="0" smtClean="0"/>
              <a:t>Shorter length of stay</a:t>
            </a:r>
          </a:p>
          <a:p>
            <a:pPr marL="609600" indent="-609600">
              <a:spcBef>
                <a:spcPct val="20000"/>
              </a:spcBef>
              <a:buFont typeface="+mj-lt"/>
              <a:buAutoNum type="arabicPeriod"/>
            </a:pPr>
            <a:r>
              <a:rPr lang="en-US" sz="2400" dirty="0" smtClean="0"/>
              <a:t>Lower blood loss</a:t>
            </a:r>
          </a:p>
          <a:p>
            <a:pPr marL="609600" indent="-609600">
              <a:spcBef>
                <a:spcPct val="20000"/>
              </a:spcBef>
              <a:buFont typeface="+mj-lt"/>
              <a:buAutoNum type="arabicPeriod"/>
            </a:pPr>
            <a:r>
              <a:rPr lang="en-US" sz="2400" dirty="0" smtClean="0"/>
              <a:t>Decreased ICU admissions</a:t>
            </a:r>
          </a:p>
          <a:p>
            <a:pPr marL="609600" indent="-609600">
              <a:spcBef>
                <a:spcPct val="20000"/>
              </a:spcBef>
              <a:buFont typeface="+mj-lt"/>
              <a:buAutoNum type="arabicPeriod"/>
            </a:pPr>
            <a:r>
              <a:rPr lang="en-US" sz="2400" dirty="0" smtClean="0"/>
              <a:t>No oncologic disadvantages in experienced centers with experience surgeons (i.e., pancreas, liver, gastric, colon cancers)</a:t>
            </a:r>
          </a:p>
        </p:txBody>
      </p:sp>
      <p:sp>
        <p:nvSpPr>
          <p:cNvPr id="4"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87342568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09254"/>
            <a:ext cx="8229600" cy="1522370"/>
          </a:xfrm>
        </p:spPr>
        <p:txBody>
          <a:bodyPr>
            <a:normAutofit/>
          </a:bodyPr>
          <a:lstStyle/>
          <a:p>
            <a:r>
              <a:rPr lang="en-US" dirty="0" smtClean="0">
                <a:solidFill>
                  <a:srgbClr val="004CC5"/>
                </a:solidFill>
              </a:rPr>
              <a:t>Disclosures</a:t>
            </a:r>
            <a:r>
              <a:rPr lang="en-US" i="1" dirty="0" smtClean="0">
                <a:solidFill>
                  <a:srgbClr val="004CC5"/>
                </a:solidFill>
              </a:rPr>
              <a:t/>
            </a:r>
            <a:br>
              <a:rPr lang="en-US" i="1" dirty="0" smtClean="0">
                <a:solidFill>
                  <a:srgbClr val="004CC5"/>
                </a:solidFill>
              </a:rPr>
            </a:br>
            <a:endParaRPr lang="en-US" dirty="0">
              <a:solidFill>
                <a:srgbClr val="004CC5"/>
              </a:solidFill>
            </a:endParaRPr>
          </a:p>
        </p:txBody>
      </p:sp>
      <p:sp>
        <p:nvSpPr>
          <p:cNvPr id="3" name="Text Placeholder 2"/>
          <p:cNvSpPr>
            <a:spLocks noGrp="1"/>
          </p:cNvSpPr>
          <p:nvPr>
            <p:ph type="body" idx="1"/>
          </p:nvPr>
        </p:nvSpPr>
        <p:spPr>
          <a:xfrm>
            <a:off x="457200" y="2653867"/>
            <a:ext cx="8229600" cy="1500187"/>
          </a:xfrm>
        </p:spPr>
        <p:txBody>
          <a:bodyPr>
            <a:noAutofit/>
          </a:bodyPr>
          <a:lstStyle/>
          <a:p>
            <a:pPr marL="457200" indent="-457200">
              <a:buFont typeface="Arial"/>
              <a:buChar char="•"/>
            </a:pPr>
            <a:r>
              <a:rPr lang="en-US" sz="2400" dirty="0">
                <a:solidFill>
                  <a:srgbClr val="262626"/>
                </a:solidFill>
              </a:rPr>
              <a:t>Investigator-initiated Trial Sponsored by Novartis Pharmaceuticals (2013 – present)</a:t>
            </a:r>
          </a:p>
          <a:p>
            <a:pPr marL="457200" indent="-457200">
              <a:buFont typeface="Arial"/>
              <a:buChar char="•"/>
            </a:pPr>
            <a:r>
              <a:rPr lang="en-US" sz="2400" dirty="0">
                <a:solidFill>
                  <a:srgbClr val="262626"/>
                </a:solidFill>
              </a:rPr>
              <a:t>Investigator-initiated Trial Sponsored by </a:t>
            </a:r>
            <a:r>
              <a:rPr lang="en-US" sz="2400" dirty="0" smtClean="0">
                <a:solidFill>
                  <a:srgbClr val="262626"/>
                </a:solidFill>
              </a:rPr>
              <a:t>Foundation Medicine (2015 </a:t>
            </a:r>
            <a:r>
              <a:rPr lang="en-US" sz="2400" dirty="0">
                <a:solidFill>
                  <a:srgbClr val="262626"/>
                </a:solidFill>
              </a:rPr>
              <a:t>– present</a:t>
            </a:r>
            <a:r>
              <a:rPr lang="en-US" sz="2400" dirty="0" smtClean="0">
                <a:solidFill>
                  <a:srgbClr val="262626"/>
                </a:solidFill>
              </a:rPr>
              <a:t>)</a:t>
            </a:r>
          </a:p>
          <a:p>
            <a:pPr marL="457200" indent="-457200">
              <a:buFont typeface="Arial"/>
              <a:buChar char="•"/>
            </a:pPr>
            <a:r>
              <a:rPr lang="en-US" sz="2400" dirty="0" smtClean="0">
                <a:solidFill>
                  <a:srgbClr val="262626"/>
                </a:solidFill>
              </a:rPr>
              <a:t>Consultant, </a:t>
            </a:r>
            <a:r>
              <a:rPr lang="en-US" sz="2400" dirty="0" err="1" smtClean="0">
                <a:solidFill>
                  <a:srgbClr val="262626"/>
                </a:solidFill>
              </a:rPr>
              <a:t>Sirtex</a:t>
            </a:r>
            <a:r>
              <a:rPr lang="en-US" sz="2400" dirty="0" smtClean="0">
                <a:solidFill>
                  <a:srgbClr val="262626"/>
                </a:solidFill>
              </a:rPr>
              <a:t> (2015)</a:t>
            </a:r>
          </a:p>
          <a:p>
            <a:pPr marL="457200" indent="-457200">
              <a:buFont typeface="Arial"/>
              <a:buChar char="•"/>
            </a:pPr>
            <a:r>
              <a:rPr lang="en-US" sz="2400" dirty="0">
                <a:solidFill>
                  <a:srgbClr val="262626"/>
                </a:solidFill>
              </a:rPr>
              <a:t>Consultant, Grand Rounds (</a:t>
            </a:r>
            <a:r>
              <a:rPr lang="en-US" sz="2400" dirty="0" smtClean="0">
                <a:solidFill>
                  <a:srgbClr val="262626"/>
                </a:solidFill>
              </a:rPr>
              <a:t>2015 - present)</a:t>
            </a:r>
            <a:endParaRPr lang="en-US" sz="2400" dirty="0">
              <a:solidFill>
                <a:srgbClr val="262626"/>
              </a:solidFill>
            </a:endParaRPr>
          </a:p>
          <a:p>
            <a:pPr marL="457200" indent="-457200">
              <a:buFont typeface="Arial"/>
              <a:buChar char="•"/>
            </a:pPr>
            <a:r>
              <a:rPr lang="en-US" sz="2400" dirty="0" smtClean="0">
                <a:solidFill>
                  <a:srgbClr val="262626"/>
                </a:solidFill>
              </a:rPr>
              <a:t>Research funding, Blueprint Medicines (2015)</a:t>
            </a:r>
          </a:p>
          <a:p>
            <a:pPr marL="457200" indent="-457200">
              <a:buFont typeface="Arial"/>
              <a:buChar char="•"/>
            </a:pPr>
            <a:r>
              <a:rPr lang="en-US" sz="2400" dirty="0" smtClean="0">
                <a:solidFill>
                  <a:srgbClr val="262626"/>
                </a:solidFill>
              </a:rPr>
              <a:t>Consultant, </a:t>
            </a:r>
            <a:r>
              <a:rPr lang="en-US" sz="2400" dirty="0" err="1" smtClean="0">
                <a:solidFill>
                  <a:srgbClr val="262626"/>
                </a:solidFill>
              </a:rPr>
              <a:t>CARsgen</a:t>
            </a:r>
            <a:r>
              <a:rPr lang="en-US" sz="2400" dirty="0" smtClean="0">
                <a:solidFill>
                  <a:srgbClr val="262626"/>
                </a:solidFill>
              </a:rPr>
              <a:t> Therapeutics (2017)</a:t>
            </a:r>
          </a:p>
          <a:p>
            <a:pPr marL="457200" indent="-457200">
              <a:buFont typeface="Arial"/>
              <a:buChar char="•"/>
            </a:pPr>
            <a:endParaRPr lang="en-US" sz="2400" dirty="0">
              <a:solidFill>
                <a:srgbClr val="262626"/>
              </a:solidFill>
            </a:endParaRPr>
          </a:p>
        </p:txBody>
      </p:sp>
    </p:spTree>
    <p:extLst>
      <p:ext uri="{BB962C8B-B14F-4D97-AF65-F5344CB8AC3E}">
        <p14:creationId xmlns:p14="http://schemas.microsoft.com/office/powerpoint/2010/main" val="46567492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0" y="136525"/>
            <a:ext cx="9144000" cy="646331"/>
          </a:xfrm>
          <a:prstGeom prst="rect">
            <a:avLst/>
          </a:prstGeom>
          <a:noFill/>
          <a:ln w="9525">
            <a:noFill/>
            <a:miter lim="800000"/>
            <a:headEnd/>
            <a:tailEnd/>
          </a:ln>
          <a:effectLst/>
        </p:spPr>
        <p:txBody>
          <a:bodyPr>
            <a:spAutoFit/>
          </a:bodyPr>
          <a:lstStyle/>
          <a:p>
            <a:pPr algn="ctr">
              <a:defRPr/>
            </a:pPr>
            <a:r>
              <a:rPr lang="en-US" sz="3600" dirty="0" smtClean="0">
                <a:latin typeface="+mj-lt"/>
              </a:rPr>
              <a:t>Lap vs. Open Gastric Resections for GIST</a:t>
            </a:r>
            <a:endParaRPr lang="en-US" sz="3600" u="sng" dirty="0">
              <a:solidFill>
                <a:schemeClr val="bg1"/>
              </a:solidFill>
              <a:latin typeface="+mj-lt"/>
            </a:endParaRPr>
          </a:p>
        </p:txBody>
      </p:sp>
      <p:sp>
        <p:nvSpPr>
          <p:cNvPr id="7"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sp>
        <p:nvSpPr>
          <p:cNvPr id="23" name="TextBox 22"/>
          <p:cNvSpPr txBox="1"/>
          <p:nvPr/>
        </p:nvSpPr>
        <p:spPr>
          <a:xfrm>
            <a:off x="2093481" y="6091919"/>
            <a:ext cx="3642193" cy="369332"/>
          </a:xfrm>
          <a:prstGeom prst="rect">
            <a:avLst/>
          </a:prstGeom>
          <a:noFill/>
        </p:spPr>
        <p:txBody>
          <a:bodyPr wrap="none" rtlCol="0">
            <a:spAutoFit/>
          </a:bodyPr>
          <a:lstStyle/>
          <a:p>
            <a:r>
              <a:rPr lang="en-US" dirty="0" smtClean="0"/>
              <a:t>Karakousis et al., Ann Surg Onc. 2011</a:t>
            </a:r>
            <a:endParaRPr lang="en-US" dirty="0"/>
          </a:p>
        </p:txBody>
      </p:sp>
      <p:pic>
        <p:nvPicPr>
          <p:cNvPr id="12" name="Picture 11"/>
          <p:cNvPicPr>
            <a:picLocks noChangeAspect="1"/>
          </p:cNvPicPr>
          <p:nvPr/>
        </p:nvPicPr>
        <p:blipFill>
          <a:blip r:embed="rId3"/>
          <a:stretch>
            <a:fillRect/>
          </a:stretch>
        </p:blipFill>
        <p:spPr>
          <a:xfrm>
            <a:off x="1025358" y="1614347"/>
            <a:ext cx="7169485" cy="4477572"/>
          </a:xfrm>
          <a:prstGeom prst="rect">
            <a:avLst/>
          </a:prstGeom>
        </p:spPr>
      </p:pic>
      <p:sp>
        <p:nvSpPr>
          <p:cNvPr id="13" name="Text Box 2"/>
          <p:cNvSpPr txBox="1">
            <a:spLocks noChangeArrowheads="1"/>
          </p:cNvSpPr>
          <p:nvPr/>
        </p:nvSpPr>
        <p:spPr bwMode="auto">
          <a:xfrm>
            <a:off x="0" y="1144133"/>
            <a:ext cx="9144000" cy="584776"/>
          </a:xfrm>
          <a:prstGeom prst="rect">
            <a:avLst/>
          </a:prstGeom>
          <a:noFill/>
          <a:ln w="9525">
            <a:noFill/>
            <a:miter lim="800000"/>
            <a:headEnd/>
            <a:tailEnd/>
          </a:ln>
          <a:effectLst/>
        </p:spPr>
        <p:txBody>
          <a:bodyPr>
            <a:spAutoFit/>
          </a:bodyPr>
          <a:lstStyle/>
          <a:p>
            <a:pPr algn="ctr">
              <a:defRPr/>
            </a:pPr>
            <a:r>
              <a:rPr lang="en-US" sz="3200" b="1" i="1" dirty="0" smtClean="0">
                <a:solidFill>
                  <a:srgbClr val="FF0000"/>
                </a:solidFill>
                <a:latin typeface="+mj-lt"/>
              </a:rPr>
              <a:t>No Difference in Oncologic Outcomes</a:t>
            </a:r>
            <a:endParaRPr lang="en-US" sz="3200" b="1" i="1" u="sng" dirty="0">
              <a:solidFill>
                <a:srgbClr val="FF0000"/>
              </a:solidFill>
              <a:latin typeface="+mj-lt"/>
            </a:endParaRPr>
          </a:p>
        </p:txBody>
      </p:sp>
    </p:spTree>
    <p:extLst>
      <p:ext uri="{BB962C8B-B14F-4D97-AF65-F5344CB8AC3E}">
        <p14:creationId xmlns:p14="http://schemas.microsoft.com/office/powerpoint/2010/main" val="15546886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p:cNvSpPr txBox="1">
            <a:spLocks noChangeArrowheads="1"/>
          </p:cNvSpPr>
          <p:nvPr/>
        </p:nvSpPr>
        <p:spPr>
          <a:xfrm>
            <a:off x="457200" y="3400"/>
            <a:ext cx="8229600" cy="1143000"/>
          </a:xfrm>
          <a:prstGeom prst="rect">
            <a:avLst/>
          </a:prstGeom>
        </p:spPr>
        <p:txBody>
          <a:bodyPr vert="horz" lIns="91440" tIns="45720" rIns="91440" bIns="45720" rtlCol="0" anchor="ctr">
            <a:noAutofit/>
          </a:bodyPr>
          <a:lstStyle/>
          <a:p>
            <a:pPr lvl="0" algn="ctr">
              <a:spcBef>
                <a:spcPct val="0"/>
              </a:spcBef>
              <a:defRPr/>
            </a:pPr>
            <a:r>
              <a:rPr lang="en-US" sz="3600" dirty="0">
                <a:solidFill>
                  <a:srgbClr val="000000"/>
                </a:solidFill>
              </a:rPr>
              <a:t>Operative Approach: </a:t>
            </a:r>
            <a:r>
              <a:rPr lang="en-US" sz="3600" dirty="0" smtClean="0">
                <a:solidFill>
                  <a:srgbClr val="000000"/>
                </a:solidFill>
              </a:rPr>
              <a:t>Questions to Ask</a:t>
            </a:r>
            <a:endParaRPr lang="en-US" sz="3600" dirty="0">
              <a:solidFill>
                <a:srgbClr val="000000"/>
              </a:solidFill>
            </a:endParaRPr>
          </a:p>
        </p:txBody>
      </p:sp>
      <p:sp>
        <p:nvSpPr>
          <p:cNvPr id="7"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sp>
        <p:nvSpPr>
          <p:cNvPr id="8" name="Content Placeholder 7"/>
          <p:cNvSpPr>
            <a:spLocks noGrp="1"/>
          </p:cNvSpPr>
          <p:nvPr>
            <p:ph idx="4294967295"/>
          </p:nvPr>
        </p:nvSpPr>
        <p:spPr>
          <a:xfrm>
            <a:off x="651015" y="1160963"/>
            <a:ext cx="7718285" cy="5512310"/>
          </a:xfrm>
          <a:prstGeom prst="rect">
            <a:avLst/>
          </a:prstGeom>
        </p:spPr>
        <p:txBody>
          <a:bodyPr>
            <a:noAutofit/>
          </a:bodyPr>
          <a:lstStyle/>
          <a:p>
            <a:pPr marL="0" indent="0">
              <a:buNone/>
            </a:pPr>
            <a:r>
              <a:rPr lang="en-US" sz="2400" b="1" dirty="0" smtClean="0"/>
              <a:t>Tumor Factors</a:t>
            </a:r>
          </a:p>
          <a:p>
            <a:r>
              <a:rPr lang="en-US" sz="2400" dirty="0" smtClean="0"/>
              <a:t>Can total gross resection be achieved safely (for either local, regional or metastatic disease)?</a:t>
            </a:r>
          </a:p>
          <a:p>
            <a:r>
              <a:rPr lang="en-US" sz="2400" dirty="0" smtClean="0"/>
              <a:t>Is the tumor small enough to be manipulated </a:t>
            </a:r>
            <a:r>
              <a:rPr lang="en-US" sz="2400" dirty="0" err="1" smtClean="0"/>
              <a:t>laparoscopically</a:t>
            </a:r>
            <a:r>
              <a:rPr lang="en-US" sz="2400" dirty="0" smtClean="0"/>
              <a:t>?</a:t>
            </a:r>
          </a:p>
          <a:p>
            <a:r>
              <a:rPr lang="en-US" sz="2400" dirty="0" smtClean="0"/>
              <a:t>Is the tumor invading adjacent structures?</a:t>
            </a:r>
          </a:p>
          <a:p>
            <a:r>
              <a:rPr lang="en-US" sz="2400" dirty="0" smtClean="0"/>
              <a:t>Even if a laparoscopic resection is feasible, how large will the incision be to remove the tumor?</a:t>
            </a:r>
          </a:p>
        </p:txBody>
      </p:sp>
    </p:spTree>
    <p:extLst>
      <p:ext uri="{BB962C8B-B14F-4D97-AF65-F5344CB8AC3E}">
        <p14:creationId xmlns:p14="http://schemas.microsoft.com/office/powerpoint/2010/main" val="2477728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p:cNvSpPr txBox="1">
            <a:spLocks noChangeArrowheads="1"/>
          </p:cNvSpPr>
          <p:nvPr/>
        </p:nvSpPr>
        <p:spPr>
          <a:xfrm>
            <a:off x="457200" y="3400"/>
            <a:ext cx="8229600" cy="1143000"/>
          </a:xfrm>
          <a:prstGeom prst="rect">
            <a:avLst/>
          </a:prstGeom>
        </p:spPr>
        <p:txBody>
          <a:bodyPr vert="horz" lIns="91440" tIns="45720" rIns="91440" bIns="45720" rtlCol="0" anchor="ctr">
            <a:noAutofit/>
          </a:bodyPr>
          <a:lstStyle/>
          <a:p>
            <a:pPr lvl="0" algn="ctr">
              <a:spcBef>
                <a:spcPct val="0"/>
              </a:spcBef>
              <a:defRPr/>
            </a:pPr>
            <a:r>
              <a:rPr lang="en-US" sz="3600" dirty="0">
                <a:solidFill>
                  <a:srgbClr val="000000"/>
                </a:solidFill>
              </a:rPr>
              <a:t>Operative Approach: </a:t>
            </a:r>
            <a:r>
              <a:rPr lang="en-US" sz="3600" dirty="0" smtClean="0">
                <a:solidFill>
                  <a:srgbClr val="000000"/>
                </a:solidFill>
              </a:rPr>
              <a:t>Questions to Ask</a:t>
            </a:r>
            <a:endParaRPr lang="en-US" sz="3600" dirty="0">
              <a:solidFill>
                <a:srgbClr val="000000"/>
              </a:solidFill>
            </a:endParaRPr>
          </a:p>
        </p:txBody>
      </p:sp>
      <p:sp>
        <p:nvSpPr>
          <p:cNvPr id="7"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sp>
        <p:nvSpPr>
          <p:cNvPr id="8" name="Content Placeholder 7"/>
          <p:cNvSpPr>
            <a:spLocks noGrp="1"/>
          </p:cNvSpPr>
          <p:nvPr>
            <p:ph idx="4294967295"/>
          </p:nvPr>
        </p:nvSpPr>
        <p:spPr>
          <a:xfrm>
            <a:off x="651015" y="1160963"/>
            <a:ext cx="7718285" cy="5512310"/>
          </a:xfrm>
          <a:prstGeom prst="rect">
            <a:avLst/>
          </a:prstGeom>
        </p:spPr>
        <p:txBody>
          <a:bodyPr>
            <a:noAutofit/>
          </a:bodyPr>
          <a:lstStyle/>
          <a:p>
            <a:pPr marL="0" indent="0">
              <a:buNone/>
            </a:pPr>
            <a:r>
              <a:rPr lang="en-US" sz="2400" b="1" dirty="0" smtClean="0"/>
              <a:t>Tumor Factors</a:t>
            </a:r>
          </a:p>
          <a:p>
            <a:r>
              <a:rPr lang="en-US" sz="2400" dirty="0" smtClean="0"/>
              <a:t>Is tumor rupture a significant concern?</a:t>
            </a:r>
          </a:p>
          <a:p>
            <a:r>
              <a:rPr lang="en-US" sz="2400" dirty="0" smtClean="0"/>
              <a:t>Is this a primary tumor or a recurrence…will the surgical bed be “stuck”?</a:t>
            </a:r>
          </a:p>
          <a:p>
            <a:r>
              <a:rPr lang="en-US" sz="2400" dirty="0" smtClean="0"/>
              <a:t>Is there concern for multi-focal disease?</a:t>
            </a:r>
          </a:p>
          <a:p>
            <a:r>
              <a:rPr lang="en-US" sz="2400" dirty="0" smtClean="0"/>
              <a:t>With preoperative (</a:t>
            </a:r>
            <a:r>
              <a:rPr lang="en-US" sz="2400" dirty="0" err="1" smtClean="0"/>
              <a:t>neoadjuvant</a:t>
            </a:r>
            <a:r>
              <a:rPr lang="en-US" sz="2400" dirty="0" smtClean="0"/>
              <a:t>) therapy, could tumor shrinkage change the resection, make it safer, or make it easier?</a:t>
            </a:r>
          </a:p>
        </p:txBody>
      </p:sp>
    </p:spTree>
    <p:extLst>
      <p:ext uri="{BB962C8B-B14F-4D97-AF65-F5344CB8AC3E}">
        <p14:creationId xmlns:p14="http://schemas.microsoft.com/office/powerpoint/2010/main" val="8907463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p:cNvSpPr txBox="1">
            <a:spLocks noChangeArrowheads="1"/>
          </p:cNvSpPr>
          <p:nvPr/>
        </p:nvSpPr>
        <p:spPr>
          <a:xfrm>
            <a:off x="457200" y="3400"/>
            <a:ext cx="8229600" cy="1143000"/>
          </a:xfrm>
          <a:prstGeom prst="rect">
            <a:avLst/>
          </a:prstGeom>
        </p:spPr>
        <p:txBody>
          <a:bodyPr vert="horz" lIns="91440" tIns="45720" rIns="91440" bIns="45720" rtlCol="0" anchor="ctr">
            <a:noAutofit/>
          </a:bodyPr>
          <a:lstStyle/>
          <a:p>
            <a:pPr lvl="0" algn="ctr">
              <a:spcBef>
                <a:spcPct val="0"/>
              </a:spcBef>
              <a:defRPr/>
            </a:pPr>
            <a:r>
              <a:rPr lang="en-US" sz="3600" dirty="0">
                <a:solidFill>
                  <a:srgbClr val="000000"/>
                </a:solidFill>
              </a:rPr>
              <a:t>Operative Approach: </a:t>
            </a:r>
            <a:r>
              <a:rPr lang="en-US" sz="3600" dirty="0" smtClean="0">
                <a:solidFill>
                  <a:srgbClr val="000000"/>
                </a:solidFill>
              </a:rPr>
              <a:t>Questions to Ask</a:t>
            </a:r>
            <a:endParaRPr lang="en-US" sz="3600" dirty="0">
              <a:solidFill>
                <a:srgbClr val="000000"/>
              </a:solidFill>
            </a:endParaRPr>
          </a:p>
        </p:txBody>
      </p:sp>
      <p:sp>
        <p:nvSpPr>
          <p:cNvPr id="7"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sp>
        <p:nvSpPr>
          <p:cNvPr id="8" name="Content Placeholder 7"/>
          <p:cNvSpPr>
            <a:spLocks noGrp="1"/>
          </p:cNvSpPr>
          <p:nvPr>
            <p:ph idx="4294967295"/>
          </p:nvPr>
        </p:nvSpPr>
        <p:spPr>
          <a:xfrm>
            <a:off x="651015" y="1160963"/>
            <a:ext cx="7718285" cy="5512310"/>
          </a:xfrm>
          <a:prstGeom prst="rect">
            <a:avLst/>
          </a:prstGeom>
        </p:spPr>
        <p:txBody>
          <a:bodyPr>
            <a:noAutofit/>
          </a:bodyPr>
          <a:lstStyle/>
          <a:p>
            <a:pPr marL="0" indent="0">
              <a:buNone/>
            </a:pPr>
            <a:r>
              <a:rPr lang="en-US" sz="2400" b="1" dirty="0" smtClean="0"/>
              <a:t>Patient Factors</a:t>
            </a:r>
          </a:p>
          <a:p>
            <a:r>
              <a:rPr lang="en-US" sz="2400" dirty="0" smtClean="0"/>
              <a:t>Is the patient an appropriate operative candidate…other medical problems?</a:t>
            </a:r>
          </a:p>
          <a:p>
            <a:r>
              <a:rPr lang="en-US" sz="2400" dirty="0" smtClean="0"/>
              <a:t>Has </a:t>
            </a:r>
            <a:r>
              <a:rPr lang="en-US" sz="2400" dirty="0"/>
              <a:t>the patient had prior abdominal </a:t>
            </a:r>
            <a:r>
              <a:rPr lang="en-US" sz="2400" dirty="0" smtClean="0"/>
              <a:t>operations-laparoscopic or open?</a:t>
            </a:r>
            <a:endParaRPr lang="en-US" sz="2400" dirty="0"/>
          </a:p>
        </p:txBody>
      </p:sp>
    </p:spTree>
    <p:extLst>
      <p:ext uri="{BB962C8B-B14F-4D97-AF65-F5344CB8AC3E}">
        <p14:creationId xmlns:p14="http://schemas.microsoft.com/office/powerpoint/2010/main" val="11650029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p:cNvSpPr txBox="1">
            <a:spLocks noChangeArrowheads="1"/>
          </p:cNvSpPr>
          <p:nvPr/>
        </p:nvSpPr>
        <p:spPr>
          <a:xfrm>
            <a:off x="457200" y="3400"/>
            <a:ext cx="8229600" cy="1143000"/>
          </a:xfrm>
          <a:prstGeom prst="rect">
            <a:avLst/>
          </a:prstGeom>
        </p:spPr>
        <p:txBody>
          <a:bodyPr vert="horz" lIns="91440" tIns="45720" rIns="91440" bIns="45720" rtlCol="0" anchor="ctr">
            <a:noAutofit/>
          </a:bodyPr>
          <a:lstStyle/>
          <a:p>
            <a:pPr lvl="0" algn="ctr">
              <a:spcBef>
                <a:spcPct val="0"/>
              </a:spcBef>
              <a:defRPr/>
            </a:pPr>
            <a:r>
              <a:rPr lang="en-US" sz="3600" dirty="0">
                <a:solidFill>
                  <a:srgbClr val="000000"/>
                </a:solidFill>
              </a:rPr>
              <a:t>Operative Approach: </a:t>
            </a:r>
            <a:r>
              <a:rPr lang="en-US" sz="3600" dirty="0" smtClean="0">
                <a:solidFill>
                  <a:srgbClr val="000000"/>
                </a:solidFill>
              </a:rPr>
              <a:t>Questions to Ask</a:t>
            </a:r>
            <a:endParaRPr lang="en-US" sz="3600" dirty="0">
              <a:solidFill>
                <a:srgbClr val="000000"/>
              </a:solidFill>
            </a:endParaRPr>
          </a:p>
        </p:txBody>
      </p:sp>
      <p:sp>
        <p:nvSpPr>
          <p:cNvPr id="7"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sp>
        <p:nvSpPr>
          <p:cNvPr id="8" name="Content Placeholder 7"/>
          <p:cNvSpPr>
            <a:spLocks noGrp="1"/>
          </p:cNvSpPr>
          <p:nvPr>
            <p:ph idx="4294967295"/>
          </p:nvPr>
        </p:nvSpPr>
        <p:spPr>
          <a:xfrm>
            <a:off x="651015" y="1160963"/>
            <a:ext cx="7718285" cy="5512310"/>
          </a:xfrm>
          <a:prstGeom prst="rect">
            <a:avLst/>
          </a:prstGeom>
        </p:spPr>
        <p:txBody>
          <a:bodyPr>
            <a:noAutofit/>
          </a:bodyPr>
          <a:lstStyle/>
          <a:p>
            <a:pPr marL="0" indent="0">
              <a:buNone/>
            </a:pPr>
            <a:r>
              <a:rPr lang="en-US" sz="2400" b="1" dirty="0" smtClean="0"/>
              <a:t>Surgeon Factors</a:t>
            </a:r>
          </a:p>
          <a:p>
            <a:r>
              <a:rPr lang="en-US" sz="2400" dirty="0" smtClean="0"/>
              <a:t>Is the surgeon skilled at a laparoscopic approach?</a:t>
            </a:r>
          </a:p>
          <a:p>
            <a:r>
              <a:rPr lang="en-US" sz="2400" dirty="0"/>
              <a:t>B</a:t>
            </a:r>
            <a:r>
              <a:rPr lang="en-US" sz="2400" dirty="0" smtClean="0"/>
              <a:t>est approach is what the surgeon is most comfortable with.</a:t>
            </a:r>
          </a:p>
        </p:txBody>
      </p:sp>
    </p:spTree>
    <p:extLst>
      <p:ext uri="{BB962C8B-B14F-4D97-AF65-F5344CB8AC3E}">
        <p14:creationId xmlns:p14="http://schemas.microsoft.com/office/powerpoint/2010/main" val="19496699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p:cNvSpPr txBox="1">
            <a:spLocks noChangeArrowheads="1"/>
          </p:cNvSpPr>
          <p:nvPr/>
        </p:nvSpPr>
        <p:spPr>
          <a:xfrm>
            <a:off x="457200" y="3400"/>
            <a:ext cx="8229600" cy="1143000"/>
          </a:xfrm>
          <a:prstGeom prst="rect">
            <a:avLst/>
          </a:prstGeom>
        </p:spPr>
        <p:txBody>
          <a:bodyPr vert="horz" lIns="91440" tIns="45720" rIns="91440" bIns="45720" rtlCol="0" anchor="ctr">
            <a:noAutofit/>
          </a:bodyPr>
          <a:lstStyle/>
          <a:p>
            <a:pPr lvl="0" algn="ctr">
              <a:spcBef>
                <a:spcPct val="0"/>
              </a:spcBef>
              <a:defRPr/>
            </a:pPr>
            <a:r>
              <a:rPr lang="en-US" sz="3600" dirty="0" smtClean="0">
                <a:solidFill>
                  <a:srgbClr val="000000"/>
                </a:solidFill>
              </a:rPr>
              <a:t>Operative Approaches in GIST</a:t>
            </a:r>
            <a:endParaRPr lang="en-US" sz="3600" dirty="0">
              <a:solidFill>
                <a:srgbClr val="000000"/>
              </a:solidFill>
            </a:endParaRPr>
          </a:p>
        </p:txBody>
      </p:sp>
      <p:sp>
        <p:nvSpPr>
          <p:cNvPr id="7"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graphicFrame>
        <p:nvGraphicFramePr>
          <p:cNvPr id="8" name="Content Placeholder 7"/>
          <p:cNvGraphicFramePr>
            <a:graphicFrameLocks noGrp="1"/>
          </p:cNvGraphicFramePr>
          <p:nvPr>
            <p:ph idx="4294967295"/>
            <p:extLst/>
          </p:nvPr>
        </p:nvGraphicFramePr>
        <p:xfrm>
          <a:off x="457199" y="1193736"/>
          <a:ext cx="8229600" cy="5181599"/>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70840">
                <a:tc>
                  <a:txBody>
                    <a:bodyPr/>
                    <a:lstStyle/>
                    <a:p>
                      <a:pPr marL="0" marR="0" indent="0" algn="ctr">
                        <a:lnSpc>
                          <a:spcPct val="100000"/>
                        </a:lnSpc>
                        <a:spcBef>
                          <a:spcPts val="0"/>
                        </a:spcBef>
                        <a:spcAft>
                          <a:spcPts val="0"/>
                        </a:spcAft>
                      </a:pPr>
                      <a:r>
                        <a:rPr lang="en-US" sz="1400" dirty="0">
                          <a:solidFill>
                            <a:schemeClr val="bg1"/>
                          </a:solidFill>
                          <a:effectLst/>
                          <a:latin typeface="Arial"/>
                          <a:ea typeface="Times New Roman"/>
                          <a:cs typeface="Arial"/>
                        </a:rPr>
                        <a:t>Surgical </a:t>
                      </a:r>
                      <a:r>
                        <a:rPr lang="en-US" sz="1400" dirty="0" smtClean="0">
                          <a:solidFill>
                            <a:schemeClr val="bg1"/>
                          </a:solidFill>
                          <a:effectLst/>
                          <a:latin typeface="Arial"/>
                          <a:ea typeface="Times New Roman"/>
                          <a:cs typeface="Arial"/>
                        </a:rPr>
                        <a:t>Technique</a:t>
                      </a:r>
                      <a:endParaRPr lang="en-US" sz="1400" dirty="0">
                        <a:solidFill>
                          <a:schemeClr val="bg1"/>
                        </a:solidFill>
                        <a:effectLst/>
                        <a:latin typeface="Arial"/>
                        <a:ea typeface="Calibri"/>
                        <a:cs typeface="Arial"/>
                      </a:endParaRPr>
                    </a:p>
                  </a:txBody>
                  <a:tcPr marL="73025" marR="73025" marT="0" marB="0" anchor="ctr"/>
                </a:tc>
                <a:tc>
                  <a:txBody>
                    <a:bodyPr/>
                    <a:lstStyle/>
                    <a:p>
                      <a:pPr marL="125730" marR="0" indent="0" algn="ctr">
                        <a:lnSpc>
                          <a:spcPct val="100000"/>
                        </a:lnSpc>
                        <a:spcBef>
                          <a:spcPts val="0"/>
                        </a:spcBef>
                        <a:spcAft>
                          <a:spcPts val="0"/>
                        </a:spcAft>
                      </a:pPr>
                      <a:r>
                        <a:rPr lang="en-US" sz="1400" dirty="0">
                          <a:solidFill>
                            <a:schemeClr val="bg1"/>
                          </a:solidFill>
                          <a:effectLst/>
                          <a:latin typeface="Arial"/>
                          <a:ea typeface="Times New Roman"/>
                          <a:cs typeface="Arial"/>
                        </a:rPr>
                        <a:t>Advantages</a:t>
                      </a:r>
                      <a:endParaRPr lang="en-US" sz="1400" dirty="0">
                        <a:solidFill>
                          <a:schemeClr val="bg1"/>
                        </a:solidFill>
                        <a:effectLst/>
                        <a:latin typeface="Arial"/>
                        <a:ea typeface="Calibri"/>
                        <a:cs typeface="Arial"/>
                      </a:endParaRPr>
                    </a:p>
                  </a:txBody>
                  <a:tcPr marL="73025" marR="73025" marT="0" marB="0" anchor="ctr"/>
                </a:tc>
                <a:tc>
                  <a:txBody>
                    <a:bodyPr/>
                    <a:lstStyle/>
                    <a:p>
                      <a:pPr marL="0" marR="0" indent="0" algn="ctr">
                        <a:lnSpc>
                          <a:spcPct val="100000"/>
                        </a:lnSpc>
                        <a:spcBef>
                          <a:spcPts val="0"/>
                        </a:spcBef>
                        <a:spcAft>
                          <a:spcPts val="0"/>
                        </a:spcAft>
                      </a:pPr>
                      <a:r>
                        <a:rPr lang="en-US" sz="1400" dirty="0">
                          <a:solidFill>
                            <a:schemeClr val="bg1"/>
                          </a:solidFill>
                          <a:effectLst/>
                          <a:latin typeface="Arial"/>
                          <a:ea typeface="Times New Roman"/>
                          <a:cs typeface="Arial"/>
                        </a:rPr>
                        <a:t>Limitations</a:t>
                      </a:r>
                      <a:endParaRPr lang="en-US" sz="1400" dirty="0">
                        <a:solidFill>
                          <a:schemeClr val="bg1"/>
                        </a:solidFill>
                        <a:effectLst/>
                        <a:latin typeface="Arial"/>
                        <a:ea typeface="Calibri"/>
                        <a:cs typeface="Arial"/>
                      </a:endParaRPr>
                    </a:p>
                    <a:p>
                      <a:pPr marL="0" marR="0" indent="0" algn="ctr">
                        <a:lnSpc>
                          <a:spcPct val="100000"/>
                        </a:lnSpc>
                        <a:spcBef>
                          <a:spcPts val="0"/>
                        </a:spcBef>
                        <a:spcAft>
                          <a:spcPts val="0"/>
                        </a:spcAft>
                      </a:pPr>
                      <a:r>
                        <a:rPr lang="en-US" sz="1400" dirty="0">
                          <a:solidFill>
                            <a:schemeClr val="bg1"/>
                          </a:solidFill>
                          <a:effectLst/>
                          <a:latin typeface="Arial"/>
                          <a:ea typeface="Times New Roman"/>
                          <a:cs typeface="Arial"/>
                        </a:rPr>
                        <a:t>(Evidence)</a:t>
                      </a:r>
                      <a:endParaRPr lang="en-US" sz="1400" dirty="0">
                        <a:solidFill>
                          <a:schemeClr val="bg1"/>
                        </a:solidFill>
                        <a:effectLst/>
                        <a:latin typeface="Arial"/>
                        <a:ea typeface="Calibri"/>
                        <a:cs typeface="Arial"/>
                      </a:endParaRPr>
                    </a:p>
                  </a:txBody>
                  <a:tcPr marL="73025" marR="73025" marT="0" marB="0" anchor="ctr"/>
                </a:tc>
                <a:tc>
                  <a:txBody>
                    <a:bodyPr/>
                    <a:lstStyle/>
                    <a:p>
                      <a:pPr marL="0" marR="0" indent="0" algn="ctr">
                        <a:lnSpc>
                          <a:spcPct val="100000"/>
                        </a:lnSpc>
                        <a:spcBef>
                          <a:spcPts val="0"/>
                        </a:spcBef>
                        <a:spcAft>
                          <a:spcPts val="0"/>
                        </a:spcAft>
                      </a:pPr>
                      <a:r>
                        <a:rPr lang="en-US" sz="1400" dirty="0">
                          <a:solidFill>
                            <a:schemeClr val="bg1"/>
                          </a:solidFill>
                          <a:effectLst/>
                          <a:latin typeface="Arial"/>
                          <a:ea typeface="Times New Roman"/>
                          <a:cs typeface="Arial"/>
                        </a:rPr>
                        <a:t>Tumor location</a:t>
                      </a:r>
                      <a:endParaRPr lang="en-US" sz="1400" dirty="0">
                        <a:solidFill>
                          <a:schemeClr val="bg1"/>
                        </a:solidFill>
                        <a:effectLst/>
                        <a:latin typeface="Arial"/>
                        <a:ea typeface="Calibri"/>
                        <a:cs typeface="Arial"/>
                      </a:endParaRPr>
                    </a:p>
                  </a:txBody>
                  <a:tcPr marL="73025" marR="73025"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bg1"/>
                          </a:solidFill>
                          <a:effectLst/>
                          <a:latin typeface="Arial"/>
                          <a:ea typeface="Times New Roman"/>
                          <a:cs typeface="Arial"/>
                        </a:rPr>
                        <a:t>Disadvantages</a:t>
                      </a:r>
                      <a:endParaRPr lang="en-US" sz="1400" dirty="0" smtClean="0">
                        <a:solidFill>
                          <a:schemeClr val="bg1"/>
                        </a:solidFill>
                        <a:effectLst/>
                        <a:latin typeface="Arial"/>
                        <a:ea typeface="Calibri"/>
                        <a:cs typeface="Arial"/>
                      </a:endParaRPr>
                    </a:p>
                  </a:txBody>
                  <a:tcPr marL="73025" marR="73025" marT="0" marB="0" anchor="ctr"/>
                </a:tc>
              </a:tr>
              <a:tr h="370840">
                <a:tc>
                  <a:txBody>
                    <a:bodyPr/>
                    <a:lstStyle/>
                    <a:p>
                      <a:pPr marL="0" marR="0" indent="0" algn="ctr">
                        <a:lnSpc>
                          <a:spcPct val="100000"/>
                        </a:lnSpc>
                        <a:spcBef>
                          <a:spcPts val="0"/>
                        </a:spcBef>
                        <a:spcAft>
                          <a:spcPts val="0"/>
                        </a:spcAft>
                      </a:pPr>
                      <a:r>
                        <a:rPr lang="en-US" sz="1600" b="1" dirty="0" smtClean="0">
                          <a:solidFill>
                            <a:srgbClr val="000000"/>
                          </a:solidFill>
                          <a:effectLst/>
                          <a:latin typeface="Arial"/>
                          <a:ea typeface="Times New Roman"/>
                          <a:cs typeface="Arial"/>
                        </a:rPr>
                        <a:t>Laparoscopy</a:t>
                      </a:r>
                      <a:endParaRPr lang="en-US" sz="1600" b="1" dirty="0">
                        <a:effectLst/>
                        <a:latin typeface="Arial"/>
                        <a:ea typeface="Calibri"/>
                        <a:cs typeface="Arial"/>
                      </a:endParaRPr>
                    </a:p>
                  </a:txBody>
                  <a:tcPr marL="73025" marR="73025" marT="0" marB="0" anchor="ctr"/>
                </a:tc>
                <a:tc>
                  <a:txBody>
                    <a:bodyPr/>
                    <a:lstStyle/>
                    <a:p>
                      <a:pPr marL="0" marR="0" indent="0">
                        <a:lnSpc>
                          <a:spcPct val="100000"/>
                        </a:lnSpc>
                        <a:spcBef>
                          <a:spcPts val="0"/>
                        </a:spcBef>
                        <a:spcAft>
                          <a:spcPts val="0"/>
                        </a:spcAft>
                      </a:pPr>
                      <a:r>
                        <a:rPr lang="en-US" sz="1600" dirty="0">
                          <a:solidFill>
                            <a:srgbClr val="000000"/>
                          </a:solidFill>
                          <a:effectLst/>
                          <a:latin typeface="Arial"/>
                          <a:ea typeface="Times New Roman"/>
                          <a:cs typeface="Arial"/>
                        </a:rPr>
                        <a:t>Full-thickness resection of stomach wall; negative margins; minimal risk of dissemination; shorter hospital </a:t>
                      </a:r>
                      <a:r>
                        <a:rPr lang="en-US" sz="1600" dirty="0" smtClean="0">
                          <a:solidFill>
                            <a:srgbClr val="000000"/>
                          </a:solidFill>
                          <a:effectLst/>
                          <a:latin typeface="Arial"/>
                          <a:ea typeface="Times New Roman"/>
                          <a:cs typeface="Arial"/>
                        </a:rPr>
                        <a:t>stay</a:t>
                      </a:r>
                      <a:endParaRPr lang="en-US" sz="1600" dirty="0">
                        <a:effectLst/>
                        <a:latin typeface="Arial"/>
                        <a:ea typeface="Calibri"/>
                        <a:cs typeface="Arial"/>
                      </a:endParaRPr>
                    </a:p>
                  </a:txBody>
                  <a:tcPr marL="73025" marR="73025" marT="0" marB="0"/>
                </a:tc>
                <a:tc>
                  <a:txBody>
                    <a:bodyPr/>
                    <a:lstStyle/>
                    <a:p>
                      <a:pPr marL="0" marR="0" indent="0">
                        <a:lnSpc>
                          <a:spcPct val="100000"/>
                        </a:lnSpc>
                        <a:spcBef>
                          <a:spcPts val="0"/>
                        </a:spcBef>
                        <a:spcAft>
                          <a:spcPts val="0"/>
                        </a:spcAft>
                      </a:pPr>
                      <a:r>
                        <a:rPr lang="en-US" sz="1600" dirty="0">
                          <a:solidFill>
                            <a:srgbClr val="000000"/>
                          </a:solidFill>
                          <a:effectLst/>
                          <a:latin typeface="Arial"/>
                          <a:ea typeface="Times New Roman"/>
                          <a:cs typeface="Arial"/>
                        </a:rPr>
                        <a:t>Small studies</a:t>
                      </a:r>
                      <a:endParaRPr lang="en-US" sz="1600" dirty="0">
                        <a:effectLst/>
                        <a:latin typeface="Arial"/>
                        <a:ea typeface="Calibri"/>
                        <a:cs typeface="Arial"/>
                      </a:endParaRPr>
                    </a:p>
                    <a:p>
                      <a:pPr marL="0" marR="0" indent="0">
                        <a:lnSpc>
                          <a:spcPct val="100000"/>
                        </a:lnSpc>
                        <a:spcBef>
                          <a:spcPts val="0"/>
                        </a:spcBef>
                        <a:spcAft>
                          <a:spcPts val="0"/>
                        </a:spcAft>
                      </a:pPr>
                      <a:r>
                        <a:rPr lang="en-US" sz="1600" dirty="0">
                          <a:solidFill>
                            <a:srgbClr val="000000"/>
                          </a:solidFill>
                          <a:effectLst/>
                          <a:latin typeface="Arial"/>
                          <a:ea typeface="Times New Roman"/>
                          <a:cs typeface="Arial"/>
                        </a:rPr>
                        <a:t>(N=4–61)</a:t>
                      </a:r>
                      <a:endParaRPr lang="en-US" sz="1600" dirty="0">
                        <a:effectLst/>
                        <a:latin typeface="Arial"/>
                        <a:ea typeface="Calibri"/>
                        <a:cs typeface="Arial"/>
                      </a:endParaRPr>
                    </a:p>
                  </a:txBody>
                  <a:tcPr marL="73025" marR="73025" marT="0" marB="0"/>
                </a:tc>
                <a:tc>
                  <a:txBody>
                    <a:bodyPr/>
                    <a:lstStyle/>
                    <a:p>
                      <a:pPr marL="0" marR="0" indent="0">
                        <a:lnSpc>
                          <a:spcPct val="100000"/>
                        </a:lnSpc>
                        <a:spcBef>
                          <a:spcPts val="0"/>
                        </a:spcBef>
                        <a:spcAft>
                          <a:spcPts val="0"/>
                        </a:spcAft>
                      </a:pPr>
                      <a:r>
                        <a:rPr lang="en-US" sz="1600" dirty="0">
                          <a:solidFill>
                            <a:srgbClr val="000000"/>
                          </a:solidFill>
                          <a:effectLst/>
                          <a:latin typeface="Arial"/>
                          <a:ea typeface="Times New Roman"/>
                          <a:cs typeface="Arial"/>
                        </a:rPr>
                        <a:t>Stomach; small bowel</a:t>
                      </a:r>
                      <a:endParaRPr lang="en-US" sz="1600" dirty="0">
                        <a:effectLst/>
                        <a:latin typeface="Arial"/>
                        <a:ea typeface="Calibri"/>
                        <a:cs typeface="Arial"/>
                      </a:endParaRPr>
                    </a:p>
                    <a:p>
                      <a:pPr marL="0" marR="0" indent="0">
                        <a:lnSpc>
                          <a:spcPct val="100000"/>
                        </a:lnSpc>
                        <a:spcBef>
                          <a:spcPts val="0"/>
                        </a:spcBef>
                        <a:spcAft>
                          <a:spcPts val="0"/>
                        </a:spcAft>
                      </a:pPr>
                      <a:r>
                        <a:rPr lang="en-US" sz="1600" dirty="0">
                          <a:solidFill>
                            <a:srgbClr val="000000"/>
                          </a:solidFill>
                          <a:effectLst/>
                          <a:latin typeface="Arial"/>
                          <a:ea typeface="Times New Roman"/>
                          <a:cs typeface="Arial"/>
                        </a:rPr>
                        <a:t> </a:t>
                      </a:r>
                      <a:endParaRPr lang="en-US" sz="1600" dirty="0">
                        <a:effectLst/>
                        <a:latin typeface="Arial"/>
                        <a:ea typeface="Calibri"/>
                        <a:cs typeface="Arial"/>
                      </a:endParaRPr>
                    </a:p>
                  </a:txBody>
                  <a:tcPr marL="73025" marR="73025" marT="0" marB="0"/>
                </a:tc>
                <a:tc>
                  <a:txBody>
                    <a:bodyPr/>
                    <a:lstStyle/>
                    <a:p>
                      <a:pPr marL="0" marR="0" indent="0">
                        <a:lnSpc>
                          <a:spcPct val="100000"/>
                        </a:lnSpc>
                        <a:spcBef>
                          <a:spcPts val="0"/>
                        </a:spcBef>
                        <a:spcAft>
                          <a:spcPts val="0"/>
                        </a:spcAft>
                      </a:pPr>
                      <a:r>
                        <a:rPr lang="en-US" sz="1600" dirty="0">
                          <a:solidFill>
                            <a:srgbClr val="000000"/>
                          </a:solidFill>
                          <a:effectLst/>
                          <a:latin typeface="Arial"/>
                          <a:ea typeface="Times New Roman"/>
                          <a:cs typeface="Arial"/>
                        </a:rPr>
                        <a:t>Can be technically challenges with larger </a:t>
                      </a:r>
                      <a:r>
                        <a:rPr lang="en-US" sz="1600" dirty="0" smtClean="0">
                          <a:solidFill>
                            <a:srgbClr val="000000"/>
                          </a:solidFill>
                          <a:effectLst/>
                          <a:latin typeface="Arial"/>
                          <a:ea typeface="Times New Roman"/>
                          <a:cs typeface="Arial"/>
                        </a:rPr>
                        <a:t>tumors &gt; 10 cm</a:t>
                      </a:r>
                      <a:endParaRPr lang="en-US" sz="1600" dirty="0">
                        <a:effectLst/>
                        <a:latin typeface="Arial"/>
                        <a:ea typeface="Calibri"/>
                        <a:cs typeface="Arial"/>
                      </a:endParaRPr>
                    </a:p>
                  </a:txBody>
                  <a:tcPr marL="73025" marR="73025" marT="0" marB="0"/>
                </a:tc>
              </a:tr>
              <a:tr h="370840">
                <a:tc>
                  <a:txBody>
                    <a:bodyPr/>
                    <a:lstStyle/>
                    <a:p>
                      <a:pPr marL="0" marR="0" indent="0" algn="ctr">
                        <a:lnSpc>
                          <a:spcPct val="100000"/>
                        </a:lnSpc>
                        <a:spcBef>
                          <a:spcPts val="0"/>
                        </a:spcBef>
                        <a:spcAft>
                          <a:spcPts val="0"/>
                        </a:spcAft>
                      </a:pPr>
                      <a:r>
                        <a:rPr lang="en-US" sz="1600" b="1" dirty="0" smtClean="0">
                          <a:solidFill>
                            <a:srgbClr val="000000"/>
                          </a:solidFill>
                          <a:effectLst/>
                          <a:latin typeface="Arial"/>
                          <a:ea typeface="Times New Roman"/>
                          <a:cs typeface="Arial"/>
                        </a:rPr>
                        <a:t>Laparotomy</a:t>
                      </a:r>
                      <a:endParaRPr lang="en-US" sz="1600" b="1" dirty="0">
                        <a:effectLst/>
                        <a:latin typeface="Arial"/>
                        <a:ea typeface="Calibri"/>
                        <a:cs typeface="Arial"/>
                      </a:endParaRPr>
                    </a:p>
                  </a:txBody>
                  <a:tcPr marL="73025" marR="73025" marT="0" marB="0" anchor="ctr"/>
                </a:tc>
                <a:tc>
                  <a:txBody>
                    <a:bodyPr/>
                    <a:lstStyle/>
                    <a:p>
                      <a:pPr marL="0" marR="0" indent="0">
                        <a:lnSpc>
                          <a:spcPct val="100000"/>
                        </a:lnSpc>
                        <a:spcBef>
                          <a:spcPts val="0"/>
                        </a:spcBef>
                        <a:spcAft>
                          <a:spcPts val="0"/>
                        </a:spcAft>
                      </a:pPr>
                      <a:r>
                        <a:rPr lang="en-US" sz="1600" dirty="0">
                          <a:solidFill>
                            <a:srgbClr val="000000"/>
                          </a:solidFill>
                          <a:effectLst/>
                          <a:latin typeface="Arial"/>
                          <a:ea typeface="Times New Roman"/>
                          <a:cs typeface="Arial"/>
                        </a:rPr>
                        <a:t>Better visualization and mobilization of larger tumors or those in technically challenging locations</a:t>
                      </a:r>
                      <a:endParaRPr lang="en-US" sz="1600" dirty="0">
                        <a:effectLst/>
                        <a:latin typeface="Arial"/>
                        <a:ea typeface="Calibri"/>
                        <a:cs typeface="Arial"/>
                      </a:endParaRPr>
                    </a:p>
                  </a:txBody>
                  <a:tcPr marL="73025" marR="73025" marT="0" marB="0"/>
                </a:tc>
                <a:tc>
                  <a:txBody>
                    <a:bodyPr/>
                    <a:lstStyle/>
                    <a:p>
                      <a:pPr marL="0" marR="0" indent="0">
                        <a:lnSpc>
                          <a:spcPct val="100000"/>
                        </a:lnSpc>
                        <a:spcBef>
                          <a:spcPts val="0"/>
                        </a:spcBef>
                        <a:spcAft>
                          <a:spcPts val="0"/>
                        </a:spcAft>
                      </a:pPr>
                      <a:r>
                        <a:rPr lang="en-US" sz="1600" dirty="0">
                          <a:solidFill>
                            <a:srgbClr val="000000"/>
                          </a:solidFill>
                          <a:effectLst/>
                          <a:latin typeface="Arial"/>
                          <a:ea typeface="Times New Roman"/>
                          <a:cs typeface="Arial"/>
                        </a:rPr>
                        <a:t>Small case series; retrospective studies</a:t>
                      </a:r>
                      <a:endParaRPr lang="en-US" sz="1600" dirty="0">
                        <a:effectLst/>
                        <a:latin typeface="Arial"/>
                        <a:ea typeface="Calibri"/>
                        <a:cs typeface="Arial"/>
                      </a:endParaRPr>
                    </a:p>
                  </a:txBody>
                  <a:tcPr marL="73025" marR="73025" marT="0" marB="0"/>
                </a:tc>
                <a:tc>
                  <a:txBody>
                    <a:bodyPr/>
                    <a:lstStyle/>
                    <a:p>
                      <a:pPr marL="0" marR="0" indent="0">
                        <a:lnSpc>
                          <a:spcPct val="100000"/>
                        </a:lnSpc>
                        <a:spcBef>
                          <a:spcPts val="0"/>
                        </a:spcBef>
                        <a:spcAft>
                          <a:spcPts val="0"/>
                        </a:spcAft>
                      </a:pPr>
                      <a:r>
                        <a:rPr lang="en-US" sz="1600" dirty="0" smtClean="0">
                          <a:solidFill>
                            <a:srgbClr val="000000"/>
                          </a:solidFill>
                          <a:effectLst/>
                          <a:latin typeface="Arial"/>
                          <a:ea typeface="Times New Roman"/>
                          <a:cs typeface="Arial"/>
                        </a:rPr>
                        <a:t>Any</a:t>
                      </a:r>
                      <a:endParaRPr lang="en-US" sz="1600" dirty="0">
                        <a:effectLst/>
                        <a:latin typeface="Arial"/>
                        <a:ea typeface="Calibri"/>
                        <a:cs typeface="Arial"/>
                      </a:endParaRPr>
                    </a:p>
                  </a:txBody>
                  <a:tcPr marL="73025" marR="73025" marT="0" marB="0"/>
                </a:tc>
                <a:tc>
                  <a:txBody>
                    <a:bodyPr/>
                    <a:lstStyle/>
                    <a:p>
                      <a:pPr marL="0" marR="0" indent="0">
                        <a:lnSpc>
                          <a:spcPct val="100000"/>
                        </a:lnSpc>
                        <a:spcBef>
                          <a:spcPts val="0"/>
                        </a:spcBef>
                        <a:spcAft>
                          <a:spcPts val="0"/>
                        </a:spcAft>
                      </a:pPr>
                      <a:r>
                        <a:rPr lang="en-US" sz="1600" dirty="0">
                          <a:solidFill>
                            <a:srgbClr val="000000"/>
                          </a:solidFill>
                          <a:effectLst/>
                          <a:latin typeface="Arial"/>
                          <a:ea typeface="Times New Roman"/>
                          <a:cs typeface="Arial"/>
                        </a:rPr>
                        <a:t>Longer hospital stay;</a:t>
                      </a:r>
                      <a:endParaRPr lang="en-US" sz="1600" dirty="0">
                        <a:effectLst/>
                        <a:latin typeface="Arial"/>
                        <a:ea typeface="Calibri"/>
                        <a:cs typeface="Arial"/>
                      </a:endParaRPr>
                    </a:p>
                    <a:p>
                      <a:pPr marL="0" marR="0" indent="0">
                        <a:lnSpc>
                          <a:spcPct val="100000"/>
                        </a:lnSpc>
                        <a:spcBef>
                          <a:spcPts val="0"/>
                        </a:spcBef>
                        <a:spcAft>
                          <a:spcPts val="0"/>
                        </a:spcAft>
                      </a:pPr>
                      <a:r>
                        <a:rPr lang="en-US" sz="1600" dirty="0" smtClean="0">
                          <a:solidFill>
                            <a:srgbClr val="000000"/>
                          </a:solidFill>
                          <a:effectLst/>
                          <a:latin typeface="Arial"/>
                          <a:ea typeface="Times New Roman"/>
                          <a:cs typeface="Arial"/>
                        </a:rPr>
                        <a:t>More </a:t>
                      </a:r>
                      <a:r>
                        <a:rPr lang="en-US" sz="1600" dirty="0">
                          <a:solidFill>
                            <a:srgbClr val="000000"/>
                          </a:solidFill>
                          <a:effectLst/>
                          <a:latin typeface="Arial"/>
                          <a:ea typeface="Times New Roman"/>
                          <a:cs typeface="Arial"/>
                        </a:rPr>
                        <a:t>blood loss;</a:t>
                      </a:r>
                      <a:endParaRPr lang="en-US" sz="1600" dirty="0">
                        <a:effectLst/>
                        <a:latin typeface="Arial"/>
                        <a:ea typeface="Calibri"/>
                        <a:cs typeface="Arial"/>
                      </a:endParaRPr>
                    </a:p>
                    <a:p>
                      <a:pPr marL="0" marR="0" indent="0">
                        <a:lnSpc>
                          <a:spcPct val="100000"/>
                        </a:lnSpc>
                        <a:spcBef>
                          <a:spcPts val="0"/>
                        </a:spcBef>
                        <a:spcAft>
                          <a:spcPts val="0"/>
                        </a:spcAft>
                      </a:pPr>
                      <a:r>
                        <a:rPr lang="en-US" sz="1600" dirty="0" smtClean="0">
                          <a:solidFill>
                            <a:srgbClr val="000000"/>
                          </a:solidFill>
                          <a:effectLst/>
                          <a:latin typeface="Arial"/>
                          <a:ea typeface="Times New Roman"/>
                          <a:cs typeface="Arial"/>
                        </a:rPr>
                        <a:t>Longer </a:t>
                      </a:r>
                      <a:r>
                        <a:rPr lang="en-US" sz="1600" dirty="0">
                          <a:solidFill>
                            <a:srgbClr val="000000"/>
                          </a:solidFill>
                          <a:effectLst/>
                          <a:latin typeface="Arial"/>
                          <a:ea typeface="Times New Roman"/>
                          <a:cs typeface="Arial"/>
                        </a:rPr>
                        <a:t>operation </a:t>
                      </a:r>
                      <a:r>
                        <a:rPr lang="en-US" sz="1600" dirty="0" smtClean="0">
                          <a:solidFill>
                            <a:srgbClr val="000000"/>
                          </a:solidFill>
                          <a:effectLst/>
                          <a:latin typeface="Arial"/>
                          <a:ea typeface="Times New Roman"/>
                          <a:cs typeface="Arial"/>
                        </a:rPr>
                        <a:t>time</a:t>
                      </a:r>
                    </a:p>
                    <a:p>
                      <a:pPr marL="0" marR="0" indent="0">
                        <a:lnSpc>
                          <a:spcPct val="100000"/>
                        </a:lnSpc>
                        <a:spcBef>
                          <a:spcPts val="0"/>
                        </a:spcBef>
                        <a:spcAft>
                          <a:spcPts val="0"/>
                        </a:spcAft>
                      </a:pPr>
                      <a:endParaRPr lang="en-US" sz="1600" kern="1200" dirty="0" smtClean="0">
                        <a:solidFill>
                          <a:schemeClr val="dk1"/>
                        </a:solidFill>
                        <a:effectLst/>
                        <a:latin typeface="Arial"/>
                        <a:ea typeface="+mn-ea"/>
                        <a:cs typeface="Arial"/>
                      </a:endParaRPr>
                    </a:p>
                    <a:p>
                      <a:pPr marL="0" marR="0" indent="0">
                        <a:lnSpc>
                          <a:spcPct val="100000"/>
                        </a:lnSpc>
                        <a:spcBef>
                          <a:spcPts val="0"/>
                        </a:spcBef>
                        <a:spcAft>
                          <a:spcPts val="0"/>
                        </a:spcAft>
                      </a:pPr>
                      <a:r>
                        <a:rPr lang="en-US" sz="1200" kern="1200" dirty="0" smtClean="0">
                          <a:solidFill>
                            <a:schemeClr val="dk1"/>
                          </a:solidFill>
                          <a:effectLst/>
                          <a:latin typeface="Arial"/>
                          <a:ea typeface="+mn-ea"/>
                          <a:cs typeface="Arial"/>
                        </a:rPr>
                        <a:t>Reflect a selection bias because large tumors may not be </a:t>
                      </a:r>
                      <a:r>
                        <a:rPr lang="en-US" sz="1200" kern="1200" dirty="0" err="1" smtClean="0">
                          <a:solidFill>
                            <a:schemeClr val="dk1"/>
                          </a:solidFill>
                          <a:effectLst/>
                          <a:latin typeface="Arial"/>
                          <a:ea typeface="+mn-ea"/>
                          <a:cs typeface="Arial"/>
                        </a:rPr>
                        <a:t>resectable</a:t>
                      </a:r>
                      <a:r>
                        <a:rPr lang="en-US" sz="1200" kern="1200" dirty="0" smtClean="0">
                          <a:solidFill>
                            <a:schemeClr val="dk1"/>
                          </a:solidFill>
                          <a:effectLst/>
                          <a:latin typeface="Arial"/>
                          <a:ea typeface="+mn-ea"/>
                          <a:cs typeface="Arial"/>
                        </a:rPr>
                        <a:t> by laparoscopic approach</a:t>
                      </a:r>
                      <a:endParaRPr lang="en-US" sz="1200" dirty="0">
                        <a:effectLst/>
                        <a:latin typeface="Arial"/>
                        <a:ea typeface="Calibri"/>
                        <a:cs typeface="Arial"/>
                      </a:endParaRPr>
                    </a:p>
                  </a:txBody>
                  <a:tcPr marL="73025" marR="73025" marT="0" marB="0"/>
                </a:tc>
              </a:tr>
            </a:tbl>
          </a:graphicData>
        </a:graphic>
      </p:graphicFrame>
      <p:sp>
        <p:nvSpPr>
          <p:cNvPr id="5" name="TextBox 4"/>
          <p:cNvSpPr txBox="1"/>
          <p:nvPr/>
        </p:nvSpPr>
        <p:spPr>
          <a:xfrm>
            <a:off x="702995" y="6355326"/>
            <a:ext cx="4555491" cy="369332"/>
          </a:xfrm>
          <a:prstGeom prst="rect">
            <a:avLst/>
          </a:prstGeom>
          <a:noFill/>
        </p:spPr>
        <p:txBody>
          <a:bodyPr wrap="none" rtlCol="0">
            <a:spAutoFit/>
          </a:bodyPr>
          <a:lstStyle/>
          <a:p>
            <a:r>
              <a:rPr lang="en-US" dirty="0" smtClean="0"/>
              <a:t>Sicklick and Lopez, Journal of GI Surgery. 2013.</a:t>
            </a:r>
            <a:endParaRPr lang="en-US" dirty="0"/>
          </a:p>
        </p:txBody>
      </p:sp>
    </p:spTree>
    <p:extLst>
      <p:ext uri="{BB962C8B-B14F-4D97-AF65-F5344CB8AC3E}">
        <p14:creationId xmlns:p14="http://schemas.microsoft.com/office/powerpoint/2010/main" val="2624359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p:cNvSpPr txBox="1">
            <a:spLocks noChangeArrowheads="1"/>
          </p:cNvSpPr>
          <p:nvPr/>
        </p:nvSpPr>
        <p:spPr>
          <a:xfrm>
            <a:off x="457200" y="3400"/>
            <a:ext cx="8229600"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smtClean="0">
                <a:solidFill>
                  <a:srgbClr val="000000"/>
                </a:solidFill>
                <a:latin typeface="+mj-lt"/>
                <a:ea typeface="+mj-ea"/>
                <a:cs typeface="+mj-cs"/>
              </a:rPr>
              <a:t>What Approach is Appropriate?</a:t>
            </a:r>
            <a:endParaRPr kumimoji="0" lang="en-US" sz="3600" b="0" i="0" u="none" strike="noStrike" kern="1200" cap="none" spc="0" normalizeH="0" baseline="0" noProof="0" dirty="0">
              <a:ln>
                <a:noFill/>
              </a:ln>
              <a:solidFill>
                <a:srgbClr val="000000"/>
              </a:solidFill>
              <a:effectLst/>
              <a:uLnTx/>
              <a:uFillTx/>
              <a:latin typeface="+mj-lt"/>
              <a:ea typeface="+mj-ea"/>
              <a:cs typeface="+mj-cs"/>
            </a:endParaRPr>
          </a:p>
        </p:txBody>
      </p:sp>
      <p:sp>
        <p:nvSpPr>
          <p:cNvPr id="7"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167" t="8519" r="15290" b="20348"/>
          <a:stretch/>
        </p:blipFill>
        <p:spPr bwMode="auto">
          <a:xfrm>
            <a:off x="457200" y="2049254"/>
            <a:ext cx="3983181" cy="3177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cstate="print"/>
          <a:srcRect l="27397" t="11533" r="27397" b="8946"/>
          <a:stretch>
            <a:fillRect/>
          </a:stretch>
        </p:blipFill>
        <p:spPr bwMode="auto">
          <a:xfrm>
            <a:off x="4931063" y="2049254"/>
            <a:ext cx="3455532" cy="3185016"/>
          </a:xfrm>
          <a:prstGeom prst="rect">
            <a:avLst/>
          </a:prstGeom>
          <a:noFill/>
          <a:ln w="9525">
            <a:noFill/>
            <a:miter lim="800000"/>
            <a:headEnd/>
            <a:tailEnd/>
          </a:ln>
        </p:spPr>
      </p:pic>
    </p:spTree>
    <p:extLst>
      <p:ext uri="{BB962C8B-B14F-4D97-AF65-F5344CB8AC3E}">
        <p14:creationId xmlns:p14="http://schemas.microsoft.com/office/powerpoint/2010/main" val="17442572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30513" t="24012" r="30727" b="20026"/>
          <a:stretch/>
        </p:blipFill>
        <p:spPr>
          <a:xfrm>
            <a:off x="1012936" y="1425320"/>
            <a:ext cx="6683264" cy="4540765"/>
          </a:xfrm>
          <a:prstGeom prst="rect">
            <a:avLst/>
          </a:prstGeom>
        </p:spPr>
      </p:pic>
      <p:sp>
        <p:nvSpPr>
          <p:cNvPr id="10" name="TextBox 9"/>
          <p:cNvSpPr txBox="1"/>
          <p:nvPr/>
        </p:nvSpPr>
        <p:spPr>
          <a:xfrm>
            <a:off x="5692223" y="2808319"/>
            <a:ext cx="800219" cy="461665"/>
          </a:xfrm>
          <a:prstGeom prst="rect">
            <a:avLst/>
          </a:prstGeom>
          <a:noFill/>
        </p:spPr>
        <p:txBody>
          <a:bodyPr wrap="none" rtlCol="0">
            <a:spAutoFit/>
          </a:bodyPr>
          <a:lstStyle/>
          <a:p>
            <a:r>
              <a:rPr lang="en-US" sz="2400" b="1" smtClean="0">
                <a:solidFill>
                  <a:srgbClr val="FFFF00"/>
                </a:solidFill>
              </a:rPr>
              <a:t>GEJ</a:t>
            </a:r>
            <a:endParaRPr lang="en-US" sz="2400" b="1" dirty="0">
              <a:solidFill>
                <a:srgbClr val="FFFF00"/>
              </a:solidFill>
            </a:endParaRPr>
          </a:p>
        </p:txBody>
      </p:sp>
      <p:cxnSp>
        <p:nvCxnSpPr>
          <p:cNvPr id="19" name="Straight Arrow Connector 18"/>
          <p:cNvCxnSpPr/>
          <p:nvPr/>
        </p:nvCxnSpPr>
        <p:spPr>
          <a:xfrm flipH="1">
            <a:off x="5320809" y="3117584"/>
            <a:ext cx="304800" cy="152400"/>
          </a:xfrm>
          <a:prstGeom prst="straightConnector1">
            <a:avLst/>
          </a:prstGeom>
          <a:ln w="76200" cmpd="sng">
            <a:solidFill>
              <a:srgbClr val="FFFF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6" name="Text Placeholder 2"/>
          <p:cNvSpPr txBox="1">
            <a:spLocks/>
          </p:cNvSpPr>
          <p:nvPr/>
        </p:nvSpPr>
        <p:spPr>
          <a:xfrm>
            <a:off x="457200" y="392906"/>
            <a:ext cx="8229600" cy="1500187"/>
          </a:xfrm>
          <a:prstGeom prst="rect">
            <a:avLst/>
          </a:prstGeom>
        </p:spPr>
        <p:txBody>
          <a:bodyPr>
            <a:normAutofit/>
          </a:bodyPr>
          <a:lstStyle>
            <a:lvl1pPr marL="342900" indent="-342900" algn="l" defTabSz="457200" rtl="0" eaLnBrk="1" latinLnBrk="0" hangingPunct="1">
              <a:lnSpc>
                <a:spcPct val="90000"/>
              </a:lnSpc>
              <a:spcBef>
                <a:spcPts val="600"/>
              </a:spcBef>
              <a:spcAft>
                <a:spcPts val="800"/>
              </a:spcAft>
              <a:buClrTx/>
              <a:buFont typeface="Arial"/>
              <a:buChar char="•"/>
              <a:defRPr sz="2000" kern="1200">
                <a:solidFill>
                  <a:srgbClr val="000000"/>
                </a:solidFill>
                <a:latin typeface="+mn-lt"/>
                <a:ea typeface="+mn-ea"/>
                <a:cs typeface="+mn-cs"/>
              </a:defRPr>
            </a:lvl1pPr>
            <a:lvl2pPr marL="742950" indent="-285750" algn="l" defTabSz="457200" rtl="0" eaLnBrk="1" latinLnBrk="0" hangingPunct="1">
              <a:lnSpc>
                <a:spcPct val="90000"/>
              </a:lnSpc>
              <a:spcBef>
                <a:spcPts val="0"/>
              </a:spcBef>
              <a:spcAft>
                <a:spcPts val="600"/>
              </a:spcAft>
              <a:buClrTx/>
              <a:buFont typeface="Arial"/>
              <a:buChar char="•"/>
              <a:defRPr sz="2000" kern="1200">
                <a:solidFill>
                  <a:srgbClr val="262626"/>
                </a:solidFill>
                <a:latin typeface="+mn-lt"/>
                <a:ea typeface="+mn-ea"/>
                <a:cs typeface="+mn-cs"/>
              </a:defRPr>
            </a:lvl2pPr>
            <a:lvl3pPr marL="1143000" indent="-228600" algn="l" defTabSz="457200" rtl="0" eaLnBrk="1" latinLnBrk="0" hangingPunct="1">
              <a:lnSpc>
                <a:spcPct val="90000"/>
              </a:lnSpc>
              <a:spcBef>
                <a:spcPct val="20000"/>
              </a:spcBef>
              <a:spcAft>
                <a:spcPts val="800"/>
              </a:spcAft>
              <a:buClrTx/>
              <a:buFont typeface="Arial"/>
              <a:buChar char="•"/>
              <a:defRPr sz="1800" kern="1200">
                <a:solidFill>
                  <a:srgbClr val="333333"/>
                </a:solidFill>
                <a:latin typeface="+mn-lt"/>
                <a:ea typeface="+mn-ea"/>
                <a:cs typeface="+mn-cs"/>
              </a:defRPr>
            </a:lvl3pPr>
            <a:lvl4pPr marL="1600200" indent="-228600" algn="l" defTabSz="457200" rtl="0" eaLnBrk="1" latinLnBrk="0" hangingPunct="1">
              <a:lnSpc>
                <a:spcPct val="90000"/>
              </a:lnSpc>
              <a:spcBef>
                <a:spcPct val="20000"/>
              </a:spcBef>
              <a:spcAft>
                <a:spcPts val="800"/>
              </a:spcAft>
              <a:buClrTx/>
              <a:buFont typeface="Arial"/>
              <a:buChar char="•"/>
              <a:defRPr sz="1600" kern="1200">
                <a:solidFill>
                  <a:srgbClr val="404040"/>
                </a:solidFill>
                <a:latin typeface="+mn-lt"/>
                <a:ea typeface="+mn-ea"/>
                <a:cs typeface="+mn-cs"/>
              </a:defRPr>
            </a:lvl4pPr>
            <a:lvl5pPr marL="2057400" indent="-228600" algn="l" defTabSz="457200" rtl="0" eaLnBrk="1" latinLnBrk="0" hangingPunct="1">
              <a:lnSpc>
                <a:spcPct val="90000"/>
              </a:lnSpc>
              <a:spcBef>
                <a:spcPct val="20000"/>
              </a:spcBef>
              <a:spcAft>
                <a:spcPts val="800"/>
              </a:spcAft>
              <a:buClrTx/>
              <a:buFont typeface="Arial"/>
              <a:buChar char="•"/>
              <a:defRPr sz="1400" kern="1200">
                <a:solidFill>
                  <a:srgbClr val="4C4C4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b="1" dirty="0" smtClean="0">
                <a:solidFill>
                  <a:schemeClr val="tx1"/>
                </a:solidFill>
              </a:rPr>
              <a:t>How should one approach resecting a GIST close to the GEJ</a:t>
            </a:r>
            <a:r>
              <a:rPr lang="mr-IN" sz="2800" b="1" dirty="0" smtClean="0">
                <a:solidFill>
                  <a:schemeClr val="tx1"/>
                </a:solidFill>
              </a:rPr>
              <a:t>…</a:t>
            </a:r>
            <a:r>
              <a:rPr lang="en-US" sz="2800" b="1" dirty="0" smtClean="0">
                <a:solidFill>
                  <a:schemeClr val="tx1"/>
                </a:solidFill>
              </a:rPr>
              <a:t>Open vs. Laparoscopic?</a:t>
            </a:r>
          </a:p>
        </p:txBody>
      </p:sp>
    </p:spTree>
    <p:extLst>
      <p:ext uri="{BB962C8B-B14F-4D97-AF65-F5344CB8AC3E}">
        <p14:creationId xmlns:p14="http://schemas.microsoft.com/office/powerpoint/2010/main" val="188201963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p:cNvSpPr txBox="1">
            <a:spLocks noChangeArrowheads="1"/>
          </p:cNvSpPr>
          <p:nvPr/>
        </p:nvSpPr>
        <p:spPr>
          <a:xfrm>
            <a:off x="457200" y="3400"/>
            <a:ext cx="8229600" cy="1143000"/>
          </a:xfrm>
          <a:prstGeom prst="rect">
            <a:avLst/>
          </a:prstGeom>
        </p:spPr>
        <p:txBody>
          <a:bodyPr vert="horz" lIns="91440" tIns="45720" rIns="91440" bIns="45720" rtlCol="0" anchor="ctr">
            <a:noAutofit/>
          </a:bodyPr>
          <a:lstStyle/>
          <a:p>
            <a:pPr lvl="0" algn="ctr">
              <a:spcBef>
                <a:spcPct val="0"/>
              </a:spcBef>
              <a:defRPr/>
            </a:pPr>
            <a:r>
              <a:rPr lang="en-US" sz="3600" dirty="0" smtClean="0">
                <a:solidFill>
                  <a:srgbClr val="000000"/>
                </a:solidFill>
              </a:rPr>
              <a:t>Operative Approaches in GIST</a:t>
            </a:r>
            <a:endParaRPr lang="en-US" sz="3600" dirty="0">
              <a:solidFill>
                <a:srgbClr val="000000"/>
              </a:solidFill>
            </a:endParaRPr>
          </a:p>
        </p:txBody>
      </p:sp>
      <p:sp>
        <p:nvSpPr>
          <p:cNvPr id="7"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graphicFrame>
        <p:nvGraphicFramePr>
          <p:cNvPr id="8" name="Content Placeholder 7"/>
          <p:cNvGraphicFramePr>
            <a:graphicFrameLocks noGrp="1"/>
          </p:cNvGraphicFramePr>
          <p:nvPr>
            <p:ph idx="4294967295"/>
            <p:extLst/>
          </p:nvPr>
        </p:nvGraphicFramePr>
        <p:xfrm>
          <a:off x="457199" y="1193736"/>
          <a:ext cx="8229600" cy="2865119"/>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70840">
                <a:tc>
                  <a:txBody>
                    <a:bodyPr/>
                    <a:lstStyle/>
                    <a:p>
                      <a:pPr marL="0" marR="0" indent="0" algn="ctr">
                        <a:lnSpc>
                          <a:spcPct val="100000"/>
                        </a:lnSpc>
                        <a:spcBef>
                          <a:spcPts val="0"/>
                        </a:spcBef>
                        <a:spcAft>
                          <a:spcPts val="0"/>
                        </a:spcAft>
                      </a:pPr>
                      <a:r>
                        <a:rPr lang="en-US" sz="1400" dirty="0">
                          <a:solidFill>
                            <a:srgbClr val="FFFFFF"/>
                          </a:solidFill>
                          <a:effectLst/>
                          <a:latin typeface="Arial"/>
                          <a:ea typeface="Times New Roman"/>
                          <a:cs typeface="Arial"/>
                        </a:rPr>
                        <a:t>Surgical </a:t>
                      </a:r>
                      <a:r>
                        <a:rPr lang="en-US" sz="1400" dirty="0" smtClean="0">
                          <a:solidFill>
                            <a:srgbClr val="FFFFFF"/>
                          </a:solidFill>
                          <a:effectLst/>
                          <a:latin typeface="Arial"/>
                          <a:ea typeface="Times New Roman"/>
                          <a:cs typeface="Arial"/>
                        </a:rPr>
                        <a:t>Technique</a:t>
                      </a:r>
                      <a:endParaRPr lang="en-US" sz="1400" dirty="0">
                        <a:solidFill>
                          <a:srgbClr val="FFFFFF"/>
                        </a:solidFill>
                        <a:effectLst/>
                        <a:latin typeface="Arial"/>
                        <a:ea typeface="Calibri"/>
                        <a:cs typeface="Arial"/>
                      </a:endParaRPr>
                    </a:p>
                  </a:txBody>
                  <a:tcPr marL="73025" marR="73025" marT="0" marB="0" anchor="ctr"/>
                </a:tc>
                <a:tc>
                  <a:txBody>
                    <a:bodyPr/>
                    <a:lstStyle/>
                    <a:p>
                      <a:pPr marL="125730" marR="0" indent="0" algn="ctr">
                        <a:lnSpc>
                          <a:spcPct val="100000"/>
                        </a:lnSpc>
                        <a:spcBef>
                          <a:spcPts val="0"/>
                        </a:spcBef>
                        <a:spcAft>
                          <a:spcPts val="0"/>
                        </a:spcAft>
                      </a:pPr>
                      <a:r>
                        <a:rPr lang="en-US" sz="1400" dirty="0">
                          <a:solidFill>
                            <a:srgbClr val="FFFFFF"/>
                          </a:solidFill>
                          <a:effectLst/>
                          <a:latin typeface="Arial"/>
                          <a:ea typeface="Times New Roman"/>
                          <a:cs typeface="Arial"/>
                        </a:rPr>
                        <a:t>Advantages</a:t>
                      </a:r>
                      <a:endParaRPr lang="en-US" sz="1400" dirty="0">
                        <a:solidFill>
                          <a:srgbClr val="FFFFFF"/>
                        </a:solidFill>
                        <a:effectLst/>
                        <a:latin typeface="Arial"/>
                        <a:ea typeface="Calibri"/>
                        <a:cs typeface="Arial"/>
                      </a:endParaRPr>
                    </a:p>
                  </a:txBody>
                  <a:tcPr marL="73025" marR="73025" marT="0" marB="0" anchor="ctr"/>
                </a:tc>
                <a:tc>
                  <a:txBody>
                    <a:bodyPr/>
                    <a:lstStyle/>
                    <a:p>
                      <a:pPr marL="0" marR="0" indent="0" algn="ctr">
                        <a:lnSpc>
                          <a:spcPct val="100000"/>
                        </a:lnSpc>
                        <a:spcBef>
                          <a:spcPts val="0"/>
                        </a:spcBef>
                        <a:spcAft>
                          <a:spcPts val="0"/>
                        </a:spcAft>
                      </a:pPr>
                      <a:r>
                        <a:rPr lang="en-US" sz="1400" dirty="0">
                          <a:solidFill>
                            <a:srgbClr val="FFFFFF"/>
                          </a:solidFill>
                          <a:effectLst/>
                          <a:latin typeface="Arial"/>
                          <a:ea typeface="Times New Roman"/>
                          <a:cs typeface="Arial"/>
                        </a:rPr>
                        <a:t>Limitations</a:t>
                      </a:r>
                      <a:endParaRPr lang="en-US" sz="1400" dirty="0">
                        <a:solidFill>
                          <a:srgbClr val="FFFFFF"/>
                        </a:solidFill>
                        <a:effectLst/>
                        <a:latin typeface="Arial"/>
                        <a:ea typeface="Calibri"/>
                        <a:cs typeface="Arial"/>
                      </a:endParaRPr>
                    </a:p>
                    <a:p>
                      <a:pPr marL="0" marR="0" indent="0" algn="ctr">
                        <a:lnSpc>
                          <a:spcPct val="100000"/>
                        </a:lnSpc>
                        <a:spcBef>
                          <a:spcPts val="0"/>
                        </a:spcBef>
                        <a:spcAft>
                          <a:spcPts val="0"/>
                        </a:spcAft>
                      </a:pPr>
                      <a:r>
                        <a:rPr lang="en-US" sz="1400" dirty="0">
                          <a:solidFill>
                            <a:srgbClr val="FFFFFF"/>
                          </a:solidFill>
                          <a:effectLst/>
                          <a:latin typeface="Arial"/>
                          <a:ea typeface="Times New Roman"/>
                          <a:cs typeface="Arial"/>
                        </a:rPr>
                        <a:t>(Evidence)</a:t>
                      </a:r>
                      <a:endParaRPr lang="en-US" sz="1400" dirty="0">
                        <a:solidFill>
                          <a:srgbClr val="FFFFFF"/>
                        </a:solidFill>
                        <a:effectLst/>
                        <a:latin typeface="Arial"/>
                        <a:ea typeface="Calibri"/>
                        <a:cs typeface="Arial"/>
                      </a:endParaRPr>
                    </a:p>
                  </a:txBody>
                  <a:tcPr marL="73025" marR="73025" marT="0" marB="0" anchor="ctr"/>
                </a:tc>
                <a:tc>
                  <a:txBody>
                    <a:bodyPr/>
                    <a:lstStyle/>
                    <a:p>
                      <a:pPr marL="0" marR="0" indent="0" algn="ctr">
                        <a:lnSpc>
                          <a:spcPct val="100000"/>
                        </a:lnSpc>
                        <a:spcBef>
                          <a:spcPts val="0"/>
                        </a:spcBef>
                        <a:spcAft>
                          <a:spcPts val="0"/>
                        </a:spcAft>
                      </a:pPr>
                      <a:r>
                        <a:rPr lang="en-US" sz="1400" dirty="0">
                          <a:solidFill>
                            <a:srgbClr val="FFFFFF"/>
                          </a:solidFill>
                          <a:effectLst/>
                          <a:latin typeface="Arial"/>
                          <a:ea typeface="Times New Roman"/>
                          <a:cs typeface="Arial"/>
                        </a:rPr>
                        <a:t>Tumor location</a:t>
                      </a:r>
                      <a:endParaRPr lang="en-US" sz="1400" dirty="0">
                        <a:solidFill>
                          <a:srgbClr val="FFFFFF"/>
                        </a:solidFill>
                        <a:effectLst/>
                        <a:latin typeface="Arial"/>
                        <a:ea typeface="Calibri"/>
                        <a:cs typeface="Arial"/>
                      </a:endParaRPr>
                    </a:p>
                  </a:txBody>
                  <a:tcPr marL="73025" marR="73025"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FFFFFF"/>
                          </a:solidFill>
                          <a:effectLst/>
                          <a:latin typeface="Arial"/>
                          <a:ea typeface="Times New Roman"/>
                          <a:cs typeface="Arial"/>
                        </a:rPr>
                        <a:t>Disadvantages</a:t>
                      </a:r>
                      <a:endParaRPr lang="en-US" sz="1400" dirty="0" smtClean="0">
                        <a:solidFill>
                          <a:srgbClr val="FFFFFF"/>
                        </a:solidFill>
                        <a:effectLst/>
                        <a:latin typeface="Arial"/>
                        <a:ea typeface="Calibri"/>
                        <a:cs typeface="Arial"/>
                      </a:endParaRPr>
                    </a:p>
                  </a:txBody>
                  <a:tcPr marL="73025" marR="73025" marT="0" marB="0" anchor="ctr"/>
                </a:tc>
              </a:tr>
              <a:tr h="370840">
                <a:tc>
                  <a:txBody>
                    <a:bodyPr/>
                    <a:lstStyle/>
                    <a:p>
                      <a:pPr marL="0" marR="0" indent="0" algn="ctr">
                        <a:lnSpc>
                          <a:spcPct val="100000"/>
                        </a:lnSpc>
                        <a:spcBef>
                          <a:spcPts val="0"/>
                        </a:spcBef>
                        <a:spcAft>
                          <a:spcPts val="0"/>
                        </a:spcAft>
                      </a:pPr>
                      <a:r>
                        <a:rPr lang="en-US" sz="1600" b="1" dirty="0" smtClean="0">
                          <a:solidFill>
                            <a:srgbClr val="000000"/>
                          </a:solidFill>
                          <a:effectLst/>
                          <a:latin typeface="Arial"/>
                          <a:ea typeface="Times New Roman"/>
                          <a:cs typeface="Arial"/>
                        </a:rPr>
                        <a:t>Endoscopy</a:t>
                      </a:r>
                      <a:endParaRPr lang="en-US" sz="1600" b="1" dirty="0">
                        <a:effectLst/>
                        <a:latin typeface="Arial"/>
                        <a:ea typeface="Calibri"/>
                        <a:cs typeface="Arial"/>
                      </a:endParaRPr>
                    </a:p>
                  </a:txBody>
                  <a:tcPr marL="73025" marR="73025" marT="0" marB="0" anchor="ctr"/>
                </a:tc>
                <a:tc>
                  <a:txBody>
                    <a:bodyPr/>
                    <a:lstStyle/>
                    <a:p>
                      <a:pPr marL="0" marR="0" indent="0">
                        <a:lnSpc>
                          <a:spcPct val="100000"/>
                        </a:lnSpc>
                        <a:spcBef>
                          <a:spcPts val="0"/>
                        </a:spcBef>
                        <a:spcAft>
                          <a:spcPts val="0"/>
                        </a:spcAft>
                      </a:pPr>
                      <a:r>
                        <a:rPr lang="en-US" sz="1600" dirty="0">
                          <a:solidFill>
                            <a:srgbClr val="000000"/>
                          </a:solidFill>
                          <a:effectLst/>
                          <a:latin typeface="Arial"/>
                          <a:ea typeface="Times New Roman"/>
                          <a:cs typeface="Arial"/>
                        </a:rPr>
                        <a:t>Minimally invasive; potentially shorter operation time</a:t>
                      </a:r>
                      <a:endParaRPr lang="en-US" sz="1600" dirty="0">
                        <a:effectLst/>
                        <a:latin typeface="Arial"/>
                        <a:ea typeface="Calibri"/>
                        <a:cs typeface="Arial"/>
                      </a:endParaRPr>
                    </a:p>
                  </a:txBody>
                  <a:tcPr marL="73025" marR="73025" marT="0" marB="0"/>
                </a:tc>
                <a:tc>
                  <a:txBody>
                    <a:bodyPr/>
                    <a:lstStyle/>
                    <a:p>
                      <a:pPr marL="0" marR="0" indent="0">
                        <a:lnSpc>
                          <a:spcPct val="100000"/>
                        </a:lnSpc>
                        <a:spcBef>
                          <a:spcPts val="0"/>
                        </a:spcBef>
                        <a:spcAft>
                          <a:spcPts val="0"/>
                        </a:spcAft>
                      </a:pPr>
                      <a:r>
                        <a:rPr lang="en-US" sz="1600" dirty="0">
                          <a:solidFill>
                            <a:srgbClr val="000000"/>
                          </a:solidFill>
                          <a:effectLst/>
                          <a:latin typeface="Arial"/>
                          <a:ea typeface="Times New Roman"/>
                          <a:cs typeface="Arial"/>
                        </a:rPr>
                        <a:t>Small series; retrospective </a:t>
                      </a:r>
                      <a:r>
                        <a:rPr lang="en-US" sz="1600" dirty="0" smtClean="0">
                          <a:solidFill>
                            <a:srgbClr val="000000"/>
                          </a:solidFill>
                          <a:effectLst/>
                          <a:latin typeface="Arial"/>
                          <a:ea typeface="Times New Roman"/>
                          <a:cs typeface="Arial"/>
                        </a:rPr>
                        <a:t>study</a:t>
                      </a:r>
                    </a:p>
                    <a:p>
                      <a:pPr marL="0" marR="0" indent="0">
                        <a:lnSpc>
                          <a:spcPct val="100000"/>
                        </a:lnSpc>
                        <a:spcBef>
                          <a:spcPts val="0"/>
                        </a:spcBef>
                        <a:spcAft>
                          <a:spcPts val="0"/>
                        </a:spcAft>
                      </a:pPr>
                      <a:r>
                        <a:rPr lang="en-US" sz="1600" dirty="0" smtClean="0">
                          <a:solidFill>
                            <a:srgbClr val="000000"/>
                          </a:solidFill>
                          <a:effectLst/>
                          <a:latin typeface="Arial"/>
                          <a:ea typeface="Times New Roman"/>
                          <a:cs typeface="Arial"/>
                        </a:rPr>
                        <a:t>Limited data on long-term outcomes</a:t>
                      </a:r>
                      <a:endParaRPr lang="en-US" sz="1600" dirty="0">
                        <a:effectLst/>
                        <a:latin typeface="Arial"/>
                        <a:ea typeface="Calibri"/>
                        <a:cs typeface="Arial"/>
                      </a:endParaRPr>
                    </a:p>
                    <a:p>
                      <a:pPr marL="0" marR="0" indent="0">
                        <a:lnSpc>
                          <a:spcPct val="100000"/>
                        </a:lnSpc>
                        <a:spcBef>
                          <a:spcPts val="0"/>
                        </a:spcBef>
                        <a:spcAft>
                          <a:spcPts val="0"/>
                        </a:spcAft>
                      </a:pPr>
                      <a:r>
                        <a:rPr lang="en-US" sz="1600" dirty="0">
                          <a:solidFill>
                            <a:srgbClr val="000000"/>
                          </a:solidFill>
                          <a:effectLst/>
                          <a:latin typeface="Arial"/>
                          <a:ea typeface="Times New Roman"/>
                          <a:cs typeface="Arial"/>
                        </a:rPr>
                        <a:t> </a:t>
                      </a:r>
                      <a:endParaRPr lang="en-US" sz="1600" dirty="0">
                        <a:effectLst/>
                        <a:latin typeface="Arial"/>
                        <a:ea typeface="Calibri"/>
                        <a:cs typeface="Arial"/>
                      </a:endParaRPr>
                    </a:p>
                  </a:txBody>
                  <a:tcPr marL="73025" marR="73025" marT="0" marB="0"/>
                </a:tc>
                <a:tc>
                  <a:txBody>
                    <a:bodyPr/>
                    <a:lstStyle/>
                    <a:p>
                      <a:pPr marL="0" marR="0" indent="0">
                        <a:lnSpc>
                          <a:spcPct val="100000"/>
                        </a:lnSpc>
                        <a:spcBef>
                          <a:spcPts val="0"/>
                        </a:spcBef>
                        <a:spcAft>
                          <a:spcPts val="0"/>
                        </a:spcAft>
                      </a:pPr>
                      <a:r>
                        <a:rPr lang="en-US" sz="1600" dirty="0">
                          <a:solidFill>
                            <a:srgbClr val="000000"/>
                          </a:solidFill>
                          <a:effectLst/>
                          <a:latin typeface="Arial"/>
                          <a:ea typeface="Times New Roman"/>
                          <a:cs typeface="Arial"/>
                        </a:rPr>
                        <a:t>Esophagus; stomach;</a:t>
                      </a:r>
                      <a:endParaRPr lang="en-US" sz="1600" dirty="0">
                        <a:effectLst/>
                        <a:latin typeface="Arial"/>
                        <a:ea typeface="Calibri"/>
                        <a:cs typeface="Arial"/>
                      </a:endParaRPr>
                    </a:p>
                    <a:p>
                      <a:pPr marL="0" marR="0" indent="0">
                        <a:lnSpc>
                          <a:spcPct val="100000"/>
                        </a:lnSpc>
                        <a:spcBef>
                          <a:spcPts val="0"/>
                        </a:spcBef>
                        <a:spcAft>
                          <a:spcPts val="0"/>
                        </a:spcAft>
                      </a:pPr>
                      <a:r>
                        <a:rPr lang="en-US" sz="1600" dirty="0" smtClean="0">
                          <a:solidFill>
                            <a:srgbClr val="000000"/>
                          </a:solidFill>
                          <a:effectLst/>
                          <a:latin typeface="Arial"/>
                          <a:ea typeface="Times New Roman"/>
                          <a:cs typeface="Arial"/>
                        </a:rPr>
                        <a:t>rectum for</a:t>
                      </a:r>
                      <a:r>
                        <a:rPr lang="en-US" sz="1600" baseline="0" dirty="0" smtClean="0">
                          <a:solidFill>
                            <a:srgbClr val="000000"/>
                          </a:solidFill>
                          <a:effectLst/>
                          <a:latin typeface="Arial"/>
                          <a:ea typeface="Times New Roman"/>
                          <a:cs typeface="Arial"/>
                        </a:rPr>
                        <a:t> small lesions (1-3 cm)</a:t>
                      </a:r>
                      <a:endParaRPr lang="en-US" sz="1600" dirty="0">
                        <a:effectLst/>
                        <a:latin typeface="Arial"/>
                        <a:ea typeface="Calibri"/>
                        <a:cs typeface="Arial"/>
                      </a:endParaRPr>
                    </a:p>
                  </a:txBody>
                  <a:tcPr marL="73025" marR="73025"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rgbClr val="000000"/>
                          </a:solidFill>
                          <a:effectLst/>
                          <a:latin typeface="Arial"/>
                          <a:ea typeface="Times New Roman"/>
                          <a:cs typeface="Arial"/>
                        </a:rPr>
                        <a:t>Often leaves positive margins with capsular invasion</a:t>
                      </a:r>
                      <a:r>
                        <a:rPr lang="en-US" sz="1600" baseline="0" dirty="0" smtClean="0">
                          <a:solidFill>
                            <a:srgbClr val="000000"/>
                          </a:solidFill>
                          <a:effectLst/>
                          <a:latin typeface="Arial"/>
                          <a:ea typeface="Times New Roman"/>
                          <a:cs typeface="Arial"/>
                        </a:rPr>
                        <a:t> and/or tumor rupture</a:t>
                      </a:r>
                      <a:endParaRPr lang="en-US" sz="1600" dirty="0" smtClean="0">
                        <a:solidFill>
                          <a:srgbClr val="000000"/>
                        </a:solidFill>
                        <a:effectLst/>
                        <a:latin typeface="Arial"/>
                        <a:ea typeface="Times New Roman"/>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rgbClr val="000000"/>
                          </a:solidFill>
                          <a:effectLst/>
                          <a:latin typeface="Arial"/>
                          <a:ea typeface="Times New Roman"/>
                          <a:cs typeface="Arial"/>
                        </a:rPr>
                        <a:t>Complications: perforation, pneumothorax</a:t>
                      </a:r>
                      <a:r>
                        <a:rPr lang="en-US" sz="1600" baseline="0" dirty="0" smtClean="0">
                          <a:solidFill>
                            <a:srgbClr val="000000"/>
                          </a:solidFill>
                          <a:effectLst/>
                          <a:latin typeface="Arial"/>
                          <a:ea typeface="Times New Roman"/>
                          <a:cs typeface="Arial"/>
                        </a:rPr>
                        <a:t> (9.4%), and GI bleeding (5%)</a:t>
                      </a:r>
                      <a:endParaRPr lang="en-US" sz="1600" dirty="0" smtClean="0">
                        <a:effectLst/>
                        <a:latin typeface="Arial"/>
                        <a:ea typeface="Calibri"/>
                        <a:cs typeface="Arial"/>
                      </a:endParaRPr>
                    </a:p>
                  </a:txBody>
                  <a:tcPr marL="73025" marR="73025" marT="0" marB="0"/>
                </a:tc>
              </a:tr>
            </a:tbl>
          </a:graphicData>
        </a:graphic>
      </p:graphicFrame>
      <p:sp>
        <p:nvSpPr>
          <p:cNvPr id="9" name="TextBox 8"/>
          <p:cNvSpPr txBox="1"/>
          <p:nvPr/>
        </p:nvSpPr>
        <p:spPr>
          <a:xfrm>
            <a:off x="702995" y="6170660"/>
            <a:ext cx="4555491" cy="369332"/>
          </a:xfrm>
          <a:prstGeom prst="rect">
            <a:avLst/>
          </a:prstGeom>
          <a:noFill/>
        </p:spPr>
        <p:txBody>
          <a:bodyPr wrap="none" rtlCol="0">
            <a:spAutoFit/>
          </a:bodyPr>
          <a:lstStyle/>
          <a:p>
            <a:r>
              <a:rPr lang="en-US" dirty="0" smtClean="0"/>
              <a:t>Sicklick and Lopez, Journal of GI Surgery. 2013.</a:t>
            </a:r>
            <a:endParaRPr lang="en-US" dirty="0"/>
          </a:p>
        </p:txBody>
      </p:sp>
    </p:spTree>
    <p:extLst>
      <p:ext uri="{BB962C8B-B14F-4D97-AF65-F5344CB8AC3E}">
        <p14:creationId xmlns:p14="http://schemas.microsoft.com/office/powerpoint/2010/main" val="297623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0546" name="Text Box 2"/>
          <p:cNvSpPr txBox="1">
            <a:spLocks noChangeArrowheads="1"/>
          </p:cNvSpPr>
          <p:nvPr/>
        </p:nvSpPr>
        <p:spPr bwMode="auto">
          <a:xfrm>
            <a:off x="0" y="136525"/>
            <a:ext cx="9144000" cy="707886"/>
          </a:xfrm>
          <a:prstGeom prst="rect">
            <a:avLst/>
          </a:prstGeom>
          <a:noFill/>
          <a:ln w="9525">
            <a:noFill/>
            <a:miter lim="800000"/>
            <a:headEnd/>
            <a:tailEnd/>
          </a:ln>
          <a:effectLst/>
        </p:spPr>
        <p:txBody>
          <a:bodyPr>
            <a:spAutoFit/>
          </a:bodyPr>
          <a:lstStyle/>
          <a:p>
            <a:pPr algn="ctr">
              <a:defRPr/>
            </a:pPr>
            <a:r>
              <a:rPr lang="en-US" sz="4000" dirty="0" smtClean="0">
                <a:latin typeface="+mj-lt"/>
              </a:rPr>
              <a:t>Emerging Surgical Approach</a:t>
            </a:r>
            <a:endParaRPr lang="en-US" sz="4000" u="sng" dirty="0">
              <a:solidFill>
                <a:schemeClr val="bg1"/>
              </a:solidFill>
              <a:latin typeface="+mj-lt"/>
            </a:endParaRPr>
          </a:p>
        </p:txBody>
      </p:sp>
      <p:sp>
        <p:nvSpPr>
          <p:cNvPr id="1900552" name="Rectangle 8"/>
          <p:cNvSpPr>
            <a:spLocks noChangeArrowheads="1"/>
          </p:cNvSpPr>
          <p:nvPr/>
        </p:nvSpPr>
        <p:spPr bwMode="auto">
          <a:xfrm>
            <a:off x="761999" y="4631267"/>
            <a:ext cx="7609417" cy="2971800"/>
          </a:xfrm>
          <a:prstGeom prst="rect">
            <a:avLst/>
          </a:prstGeom>
          <a:noFill/>
          <a:ln w="9525">
            <a:noFill/>
            <a:miter lim="800000"/>
            <a:headEnd/>
            <a:tailEnd/>
          </a:ln>
        </p:spPr>
        <p:txBody>
          <a:bodyPr/>
          <a:lstStyle/>
          <a:p>
            <a:pPr marL="609600" indent="-609600" algn="ctr">
              <a:spcBef>
                <a:spcPct val="20000"/>
              </a:spcBef>
            </a:pPr>
            <a:r>
              <a:rPr lang="en-US" sz="5400" b="1" dirty="0" smtClean="0">
                <a:solidFill>
                  <a:srgbClr val="FF0000"/>
                </a:solidFill>
              </a:rPr>
              <a:t>Laparo-Endoscopy</a:t>
            </a:r>
          </a:p>
        </p:txBody>
      </p:sp>
      <p:sp>
        <p:nvSpPr>
          <p:cNvPr id="4"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pic>
        <p:nvPicPr>
          <p:cNvPr id="6" name="Picture 5"/>
          <p:cNvPicPr>
            <a:picLocks noChangeAspect="1"/>
          </p:cNvPicPr>
          <p:nvPr/>
        </p:nvPicPr>
        <p:blipFill>
          <a:blip r:embed="rId3"/>
          <a:stretch>
            <a:fillRect/>
          </a:stretch>
        </p:blipFill>
        <p:spPr>
          <a:xfrm>
            <a:off x="5403850" y="1873250"/>
            <a:ext cx="2571839" cy="2311400"/>
          </a:xfrm>
          <a:prstGeom prst="rect">
            <a:avLst/>
          </a:prstGeom>
        </p:spPr>
      </p:pic>
      <p:pic>
        <p:nvPicPr>
          <p:cNvPr id="7" name="Picture 6"/>
          <p:cNvPicPr>
            <a:picLocks noChangeAspect="1"/>
          </p:cNvPicPr>
          <p:nvPr/>
        </p:nvPicPr>
        <p:blipFill>
          <a:blip r:embed="rId4"/>
          <a:stretch>
            <a:fillRect/>
          </a:stretch>
        </p:blipFill>
        <p:spPr>
          <a:xfrm>
            <a:off x="1155704" y="1873250"/>
            <a:ext cx="3022600" cy="2311400"/>
          </a:xfrm>
          <a:prstGeom prst="rect">
            <a:avLst/>
          </a:prstGeom>
        </p:spPr>
      </p:pic>
      <p:sp>
        <p:nvSpPr>
          <p:cNvPr id="8" name="TextBox 7"/>
          <p:cNvSpPr txBox="1"/>
          <p:nvPr/>
        </p:nvSpPr>
        <p:spPr>
          <a:xfrm>
            <a:off x="1663700" y="1339447"/>
            <a:ext cx="2142471" cy="523220"/>
          </a:xfrm>
          <a:prstGeom prst="rect">
            <a:avLst/>
          </a:prstGeom>
          <a:noFill/>
        </p:spPr>
        <p:txBody>
          <a:bodyPr wrap="none" rtlCol="0">
            <a:spAutoFit/>
          </a:bodyPr>
          <a:lstStyle/>
          <a:p>
            <a:r>
              <a:rPr lang="en-US" sz="2800" b="1" i="1" dirty="0" smtClean="0"/>
              <a:t>Laparoscopy</a:t>
            </a:r>
            <a:endParaRPr lang="en-US" sz="2800" b="1" i="1" dirty="0"/>
          </a:p>
        </p:txBody>
      </p:sp>
      <p:sp>
        <p:nvSpPr>
          <p:cNvPr id="9" name="TextBox 8"/>
          <p:cNvSpPr txBox="1"/>
          <p:nvPr/>
        </p:nvSpPr>
        <p:spPr>
          <a:xfrm>
            <a:off x="5621863" y="1350030"/>
            <a:ext cx="1847919" cy="523220"/>
          </a:xfrm>
          <a:prstGeom prst="rect">
            <a:avLst/>
          </a:prstGeom>
          <a:noFill/>
        </p:spPr>
        <p:txBody>
          <a:bodyPr wrap="none" rtlCol="0">
            <a:spAutoFit/>
          </a:bodyPr>
          <a:lstStyle/>
          <a:p>
            <a:r>
              <a:rPr lang="en-US" sz="2800" b="1" i="1" dirty="0" smtClean="0"/>
              <a:t>Endoscopy</a:t>
            </a:r>
            <a:endParaRPr lang="en-US" sz="2800" b="1" i="1" dirty="0"/>
          </a:p>
        </p:txBody>
      </p:sp>
      <p:sp>
        <p:nvSpPr>
          <p:cNvPr id="10" name="TextBox 9"/>
          <p:cNvSpPr txBox="1"/>
          <p:nvPr/>
        </p:nvSpPr>
        <p:spPr>
          <a:xfrm>
            <a:off x="4476750" y="2328333"/>
            <a:ext cx="695623" cy="1323439"/>
          </a:xfrm>
          <a:prstGeom prst="rect">
            <a:avLst/>
          </a:prstGeom>
          <a:noFill/>
        </p:spPr>
        <p:txBody>
          <a:bodyPr wrap="none" rtlCol="0">
            <a:spAutoFit/>
          </a:bodyPr>
          <a:lstStyle/>
          <a:p>
            <a:r>
              <a:rPr lang="en-US" sz="8000" b="1" dirty="0" smtClean="0"/>
              <a:t>+</a:t>
            </a:r>
            <a:endParaRPr lang="en-US" sz="8000" b="1" dirty="0"/>
          </a:p>
        </p:txBody>
      </p:sp>
      <p:pic>
        <p:nvPicPr>
          <p:cNvPr id="11" name="Picture 1310" descr="IMG_0350"/>
          <p:cNvPicPr>
            <a:picLocks noChangeAspect="1" noChangeArrowheads="1"/>
          </p:cNvPicPr>
          <p:nvPr/>
        </p:nvPicPr>
        <p:blipFill>
          <a:blip r:embed="rId5"/>
          <a:srcRect l="6348" t="23438" b="8856"/>
          <a:stretch>
            <a:fillRect/>
          </a:stretch>
        </p:blipFill>
        <p:spPr bwMode="auto">
          <a:xfrm>
            <a:off x="29946600" y="3352800"/>
            <a:ext cx="12649200" cy="8077200"/>
          </a:xfrm>
          <a:prstGeom prst="rect">
            <a:avLst/>
          </a:prstGeom>
          <a:noFill/>
          <a:ln w="9525">
            <a:noFill/>
            <a:miter lim="800000"/>
            <a:headEnd/>
            <a:tailEnd/>
          </a:ln>
        </p:spPr>
      </p:pic>
      <p:pic>
        <p:nvPicPr>
          <p:cNvPr id="12" name="Picture 1310" descr="IMG_0350"/>
          <p:cNvPicPr>
            <a:picLocks noChangeAspect="1" noChangeArrowheads="1"/>
          </p:cNvPicPr>
          <p:nvPr/>
        </p:nvPicPr>
        <p:blipFill>
          <a:blip r:embed="rId5"/>
          <a:srcRect l="6348" t="23438" b="8856"/>
          <a:stretch>
            <a:fillRect/>
          </a:stretch>
        </p:blipFill>
        <p:spPr bwMode="auto">
          <a:xfrm>
            <a:off x="30099000" y="3505200"/>
            <a:ext cx="12649200" cy="8077200"/>
          </a:xfrm>
          <a:prstGeom prst="rect">
            <a:avLst/>
          </a:prstGeom>
          <a:noFill/>
          <a:ln w="9525">
            <a:noFill/>
            <a:miter lim="800000"/>
            <a:headEnd/>
            <a:tailEnd/>
          </a:ln>
        </p:spPr>
      </p:pic>
    </p:spTree>
    <p:extLst>
      <p:ext uri="{BB962C8B-B14F-4D97-AF65-F5344CB8AC3E}">
        <p14:creationId xmlns:p14="http://schemas.microsoft.com/office/powerpoint/2010/main" val="16496502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005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055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p:cNvSpPr txBox="1">
            <a:spLocks noChangeArrowheads="1"/>
          </p:cNvSpPr>
          <p:nvPr/>
        </p:nvSpPr>
        <p:spPr>
          <a:xfrm>
            <a:off x="457200" y="3400"/>
            <a:ext cx="8229600"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smtClean="0">
                <a:solidFill>
                  <a:srgbClr val="000000"/>
                </a:solidFill>
                <a:latin typeface="+mj-lt"/>
                <a:ea typeface="+mj-ea"/>
                <a:cs typeface="+mj-cs"/>
              </a:rPr>
              <a:t>ICCs are Submucosal Cells</a:t>
            </a:r>
            <a:endParaRPr kumimoji="0" lang="en-US" sz="3600" b="0" i="0" u="none" strike="noStrike" kern="1200" cap="none" spc="0" normalizeH="0" baseline="0" noProof="0" dirty="0">
              <a:ln>
                <a:noFill/>
              </a:ln>
              <a:solidFill>
                <a:srgbClr val="000000"/>
              </a:solidFill>
              <a:effectLst/>
              <a:uLnTx/>
              <a:uFillTx/>
              <a:latin typeface="+mj-lt"/>
              <a:ea typeface="+mj-ea"/>
              <a:cs typeface="+mj-cs"/>
            </a:endParaRPr>
          </a:p>
        </p:txBody>
      </p:sp>
      <p:sp>
        <p:nvSpPr>
          <p:cNvPr id="11"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grpSp>
        <p:nvGrpSpPr>
          <p:cNvPr id="2" name="Group 1"/>
          <p:cNvGrpSpPr/>
          <p:nvPr/>
        </p:nvGrpSpPr>
        <p:grpSpPr>
          <a:xfrm>
            <a:off x="2870128" y="1346475"/>
            <a:ext cx="3606871" cy="4761070"/>
            <a:chOff x="850900" y="2230193"/>
            <a:chExt cx="2819400" cy="3721608"/>
          </a:xfrm>
        </p:grpSpPr>
        <p:pic>
          <p:nvPicPr>
            <p:cNvPr id="13" name="Picture 12"/>
            <p:cNvPicPr>
              <a:picLocks noChangeAspect="1"/>
            </p:cNvPicPr>
            <p:nvPr/>
          </p:nvPicPr>
          <p:blipFill>
            <a:blip r:embed="rId3"/>
            <a:stretch>
              <a:fillRect/>
            </a:stretch>
          </p:blipFill>
          <p:spPr>
            <a:xfrm>
              <a:off x="850900" y="2230193"/>
              <a:ext cx="2819400" cy="3721608"/>
            </a:xfrm>
            <a:prstGeom prst="rect">
              <a:avLst/>
            </a:prstGeom>
          </p:spPr>
        </p:pic>
        <p:sp>
          <p:nvSpPr>
            <p:cNvPr id="14" name="TextBox 13"/>
            <p:cNvSpPr txBox="1"/>
            <p:nvPr/>
          </p:nvSpPr>
          <p:spPr>
            <a:xfrm>
              <a:off x="1219200" y="2450109"/>
              <a:ext cx="796462" cy="646331"/>
            </a:xfrm>
            <a:prstGeom prst="rect">
              <a:avLst/>
            </a:prstGeom>
            <a:solidFill>
              <a:srgbClr val="FFFFFF"/>
            </a:solidFill>
          </p:spPr>
          <p:txBody>
            <a:bodyPr wrap="none" rtlCol="0">
              <a:spAutoFit/>
            </a:bodyPr>
            <a:lstStyle/>
            <a:p>
              <a:r>
                <a:rPr lang="en-US" sz="3600" b="1" dirty="0" smtClean="0">
                  <a:solidFill>
                    <a:srgbClr val="3366FF"/>
                  </a:solidFill>
                </a:rPr>
                <a:t>ICC</a:t>
              </a:r>
              <a:endParaRPr lang="en-US" sz="3600" b="1" dirty="0">
                <a:solidFill>
                  <a:srgbClr val="3366FF"/>
                </a:solidFill>
              </a:endParaRPr>
            </a:p>
          </p:txBody>
        </p:sp>
      </p:grpSp>
    </p:spTree>
    <p:extLst>
      <p:ext uri="{BB962C8B-B14F-4D97-AF65-F5344CB8AC3E}">
        <p14:creationId xmlns:p14="http://schemas.microsoft.com/office/powerpoint/2010/main" val="3206669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p:cNvSpPr txBox="1">
            <a:spLocks noChangeArrowheads="1"/>
          </p:cNvSpPr>
          <p:nvPr/>
        </p:nvSpPr>
        <p:spPr>
          <a:xfrm>
            <a:off x="457200" y="3400"/>
            <a:ext cx="8229600" cy="1143000"/>
          </a:xfrm>
          <a:prstGeom prst="rect">
            <a:avLst/>
          </a:prstGeom>
        </p:spPr>
        <p:txBody>
          <a:bodyPr vert="horz" lIns="91440" tIns="45720" rIns="91440" bIns="45720" rtlCol="0" anchor="ctr">
            <a:noAutofit/>
          </a:bodyPr>
          <a:lstStyle/>
          <a:p>
            <a:pPr lvl="0" algn="ctr">
              <a:spcBef>
                <a:spcPct val="0"/>
              </a:spcBef>
              <a:defRPr/>
            </a:pPr>
            <a:r>
              <a:rPr lang="en-US" sz="3600" dirty="0" smtClean="0">
                <a:solidFill>
                  <a:srgbClr val="000000"/>
                </a:solidFill>
              </a:rPr>
              <a:t>Operative Approaches in GIST</a:t>
            </a:r>
            <a:endParaRPr lang="en-US" sz="3600" dirty="0">
              <a:solidFill>
                <a:srgbClr val="000000"/>
              </a:solidFill>
            </a:endParaRPr>
          </a:p>
        </p:txBody>
      </p:sp>
      <p:sp>
        <p:nvSpPr>
          <p:cNvPr id="7"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sp>
        <p:nvSpPr>
          <p:cNvPr id="5" name="TextBox 4"/>
          <p:cNvSpPr txBox="1"/>
          <p:nvPr/>
        </p:nvSpPr>
        <p:spPr>
          <a:xfrm>
            <a:off x="702995" y="6170660"/>
            <a:ext cx="4555491" cy="369332"/>
          </a:xfrm>
          <a:prstGeom prst="rect">
            <a:avLst/>
          </a:prstGeom>
          <a:noFill/>
        </p:spPr>
        <p:txBody>
          <a:bodyPr wrap="none" rtlCol="0">
            <a:spAutoFit/>
          </a:bodyPr>
          <a:lstStyle/>
          <a:p>
            <a:r>
              <a:rPr lang="en-US" dirty="0" smtClean="0"/>
              <a:t>Sicklick and Lopez, Journal of GI Surgery. 2013.</a:t>
            </a:r>
            <a:endParaRPr lang="en-US" dirty="0"/>
          </a:p>
        </p:txBody>
      </p:sp>
      <p:graphicFrame>
        <p:nvGraphicFramePr>
          <p:cNvPr id="8" name="Content Placeholder 7"/>
          <p:cNvGraphicFramePr>
            <a:graphicFrameLocks noGrp="1"/>
          </p:cNvGraphicFramePr>
          <p:nvPr>
            <p:ph idx="4294967295"/>
            <p:extLst/>
          </p:nvPr>
        </p:nvGraphicFramePr>
        <p:xfrm>
          <a:off x="457199" y="1193736"/>
          <a:ext cx="8229600" cy="1889759"/>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70840">
                <a:tc>
                  <a:txBody>
                    <a:bodyPr/>
                    <a:lstStyle/>
                    <a:p>
                      <a:pPr marL="0" marR="0" indent="0" algn="ctr">
                        <a:lnSpc>
                          <a:spcPct val="100000"/>
                        </a:lnSpc>
                        <a:spcBef>
                          <a:spcPts val="0"/>
                        </a:spcBef>
                        <a:spcAft>
                          <a:spcPts val="0"/>
                        </a:spcAft>
                      </a:pPr>
                      <a:r>
                        <a:rPr lang="en-US" sz="1400" dirty="0">
                          <a:solidFill>
                            <a:srgbClr val="FFFFFF"/>
                          </a:solidFill>
                          <a:effectLst/>
                          <a:latin typeface="Arial"/>
                          <a:ea typeface="Times New Roman"/>
                          <a:cs typeface="Arial"/>
                        </a:rPr>
                        <a:t>Surgical </a:t>
                      </a:r>
                      <a:r>
                        <a:rPr lang="en-US" sz="1400" dirty="0" smtClean="0">
                          <a:solidFill>
                            <a:srgbClr val="FFFFFF"/>
                          </a:solidFill>
                          <a:effectLst/>
                          <a:latin typeface="Arial"/>
                          <a:ea typeface="Times New Roman"/>
                          <a:cs typeface="Arial"/>
                        </a:rPr>
                        <a:t>Technique</a:t>
                      </a:r>
                      <a:endParaRPr lang="en-US" sz="1400" dirty="0">
                        <a:solidFill>
                          <a:srgbClr val="FFFFFF"/>
                        </a:solidFill>
                        <a:effectLst/>
                        <a:latin typeface="Arial"/>
                        <a:ea typeface="Calibri"/>
                        <a:cs typeface="Arial"/>
                      </a:endParaRPr>
                    </a:p>
                  </a:txBody>
                  <a:tcPr marL="73025" marR="73025" marT="0" marB="0" anchor="ctr"/>
                </a:tc>
                <a:tc>
                  <a:txBody>
                    <a:bodyPr/>
                    <a:lstStyle/>
                    <a:p>
                      <a:pPr marL="125730" marR="0" indent="0" algn="ctr">
                        <a:lnSpc>
                          <a:spcPct val="100000"/>
                        </a:lnSpc>
                        <a:spcBef>
                          <a:spcPts val="0"/>
                        </a:spcBef>
                        <a:spcAft>
                          <a:spcPts val="0"/>
                        </a:spcAft>
                      </a:pPr>
                      <a:r>
                        <a:rPr lang="en-US" sz="1400" dirty="0">
                          <a:solidFill>
                            <a:srgbClr val="FFFFFF"/>
                          </a:solidFill>
                          <a:effectLst/>
                          <a:latin typeface="Arial"/>
                          <a:ea typeface="Times New Roman"/>
                          <a:cs typeface="Arial"/>
                        </a:rPr>
                        <a:t>Advantages</a:t>
                      </a:r>
                      <a:endParaRPr lang="en-US" sz="1400" dirty="0">
                        <a:solidFill>
                          <a:srgbClr val="FFFFFF"/>
                        </a:solidFill>
                        <a:effectLst/>
                        <a:latin typeface="Arial"/>
                        <a:ea typeface="Calibri"/>
                        <a:cs typeface="Arial"/>
                      </a:endParaRPr>
                    </a:p>
                  </a:txBody>
                  <a:tcPr marL="73025" marR="73025" marT="0" marB="0" anchor="ctr"/>
                </a:tc>
                <a:tc>
                  <a:txBody>
                    <a:bodyPr/>
                    <a:lstStyle/>
                    <a:p>
                      <a:pPr marL="0" marR="0" indent="0" algn="ctr">
                        <a:lnSpc>
                          <a:spcPct val="100000"/>
                        </a:lnSpc>
                        <a:spcBef>
                          <a:spcPts val="0"/>
                        </a:spcBef>
                        <a:spcAft>
                          <a:spcPts val="0"/>
                        </a:spcAft>
                      </a:pPr>
                      <a:r>
                        <a:rPr lang="en-US" sz="1400" dirty="0">
                          <a:solidFill>
                            <a:srgbClr val="FFFFFF"/>
                          </a:solidFill>
                          <a:effectLst/>
                          <a:latin typeface="Arial"/>
                          <a:ea typeface="Times New Roman"/>
                          <a:cs typeface="Arial"/>
                        </a:rPr>
                        <a:t>Limitations</a:t>
                      </a:r>
                      <a:endParaRPr lang="en-US" sz="1400" dirty="0">
                        <a:solidFill>
                          <a:srgbClr val="FFFFFF"/>
                        </a:solidFill>
                        <a:effectLst/>
                        <a:latin typeface="Arial"/>
                        <a:ea typeface="Calibri"/>
                        <a:cs typeface="Arial"/>
                      </a:endParaRPr>
                    </a:p>
                    <a:p>
                      <a:pPr marL="0" marR="0" indent="0" algn="ctr">
                        <a:lnSpc>
                          <a:spcPct val="100000"/>
                        </a:lnSpc>
                        <a:spcBef>
                          <a:spcPts val="0"/>
                        </a:spcBef>
                        <a:spcAft>
                          <a:spcPts val="0"/>
                        </a:spcAft>
                      </a:pPr>
                      <a:r>
                        <a:rPr lang="en-US" sz="1400" dirty="0">
                          <a:solidFill>
                            <a:srgbClr val="FFFFFF"/>
                          </a:solidFill>
                          <a:effectLst/>
                          <a:latin typeface="Arial"/>
                          <a:ea typeface="Times New Roman"/>
                          <a:cs typeface="Arial"/>
                        </a:rPr>
                        <a:t>(Evidence)</a:t>
                      </a:r>
                      <a:endParaRPr lang="en-US" sz="1400" dirty="0">
                        <a:solidFill>
                          <a:srgbClr val="FFFFFF"/>
                        </a:solidFill>
                        <a:effectLst/>
                        <a:latin typeface="Arial"/>
                        <a:ea typeface="Calibri"/>
                        <a:cs typeface="Arial"/>
                      </a:endParaRPr>
                    </a:p>
                  </a:txBody>
                  <a:tcPr marL="73025" marR="73025" marT="0" marB="0" anchor="ctr"/>
                </a:tc>
                <a:tc>
                  <a:txBody>
                    <a:bodyPr/>
                    <a:lstStyle/>
                    <a:p>
                      <a:pPr marL="0" marR="0" indent="0" algn="ctr">
                        <a:lnSpc>
                          <a:spcPct val="100000"/>
                        </a:lnSpc>
                        <a:spcBef>
                          <a:spcPts val="0"/>
                        </a:spcBef>
                        <a:spcAft>
                          <a:spcPts val="0"/>
                        </a:spcAft>
                      </a:pPr>
                      <a:r>
                        <a:rPr lang="en-US" sz="1400" dirty="0">
                          <a:solidFill>
                            <a:srgbClr val="FFFFFF"/>
                          </a:solidFill>
                          <a:effectLst/>
                          <a:latin typeface="Arial"/>
                          <a:ea typeface="Times New Roman"/>
                          <a:cs typeface="Arial"/>
                        </a:rPr>
                        <a:t>Tumor location</a:t>
                      </a:r>
                      <a:endParaRPr lang="en-US" sz="1400" dirty="0">
                        <a:solidFill>
                          <a:srgbClr val="FFFFFF"/>
                        </a:solidFill>
                        <a:effectLst/>
                        <a:latin typeface="Arial"/>
                        <a:ea typeface="Calibri"/>
                        <a:cs typeface="Arial"/>
                      </a:endParaRPr>
                    </a:p>
                  </a:txBody>
                  <a:tcPr marL="73025" marR="73025"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FFFFFF"/>
                          </a:solidFill>
                          <a:effectLst/>
                          <a:latin typeface="Arial"/>
                          <a:ea typeface="Times New Roman"/>
                          <a:cs typeface="Arial"/>
                        </a:rPr>
                        <a:t>Disadvantages</a:t>
                      </a:r>
                      <a:endParaRPr lang="en-US" sz="1400" dirty="0" smtClean="0">
                        <a:solidFill>
                          <a:srgbClr val="FFFFFF"/>
                        </a:solidFill>
                        <a:effectLst/>
                        <a:latin typeface="Arial"/>
                        <a:ea typeface="Calibri"/>
                        <a:cs typeface="Arial"/>
                      </a:endParaRPr>
                    </a:p>
                  </a:txBody>
                  <a:tcPr marL="73025" marR="73025" marT="0" marB="0" anchor="ctr"/>
                </a:tc>
              </a:tr>
              <a:tr h="370840">
                <a:tc>
                  <a:txBody>
                    <a:bodyPr/>
                    <a:lstStyle/>
                    <a:p>
                      <a:pPr marL="0" marR="0" indent="0" algn="ctr">
                        <a:lnSpc>
                          <a:spcPct val="100000"/>
                        </a:lnSpc>
                        <a:spcBef>
                          <a:spcPts val="0"/>
                        </a:spcBef>
                        <a:spcAft>
                          <a:spcPts val="0"/>
                        </a:spcAft>
                      </a:pPr>
                      <a:r>
                        <a:rPr lang="en-US" sz="1600" b="1" dirty="0" err="1" smtClean="0">
                          <a:solidFill>
                            <a:srgbClr val="000000"/>
                          </a:solidFill>
                          <a:effectLst/>
                          <a:latin typeface="Arial"/>
                          <a:ea typeface="Times New Roman"/>
                          <a:cs typeface="Arial"/>
                        </a:rPr>
                        <a:t>Laparo</a:t>
                      </a:r>
                      <a:r>
                        <a:rPr lang="en-US" sz="1600" b="1" dirty="0" smtClean="0">
                          <a:solidFill>
                            <a:srgbClr val="000000"/>
                          </a:solidFill>
                          <a:effectLst/>
                          <a:latin typeface="Arial"/>
                          <a:ea typeface="Times New Roman"/>
                          <a:cs typeface="Arial"/>
                        </a:rPr>
                        <a:t>-endoscopy</a:t>
                      </a:r>
                      <a:endParaRPr lang="en-US" sz="1600" b="1" dirty="0">
                        <a:effectLst/>
                        <a:latin typeface="Arial"/>
                        <a:ea typeface="Calibri"/>
                        <a:cs typeface="Arial"/>
                      </a:endParaRPr>
                    </a:p>
                  </a:txBody>
                  <a:tcPr marL="73025" marR="73025" marT="0" marB="0" anchor="ctr"/>
                </a:tc>
                <a:tc>
                  <a:txBody>
                    <a:bodyPr/>
                    <a:lstStyle/>
                    <a:p>
                      <a:pPr marL="0" marR="0" indent="0">
                        <a:lnSpc>
                          <a:spcPct val="100000"/>
                        </a:lnSpc>
                        <a:spcBef>
                          <a:spcPts val="0"/>
                        </a:spcBef>
                        <a:spcAft>
                          <a:spcPts val="0"/>
                        </a:spcAft>
                      </a:pPr>
                      <a:r>
                        <a:rPr lang="en-US" sz="1600" dirty="0">
                          <a:solidFill>
                            <a:srgbClr val="000000"/>
                          </a:solidFill>
                          <a:effectLst/>
                          <a:latin typeface="Arial"/>
                          <a:ea typeface="Times New Roman"/>
                          <a:cs typeface="Arial"/>
                        </a:rPr>
                        <a:t>Monitor endoscopic resection; repair injury/perforation</a:t>
                      </a:r>
                      <a:endParaRPr lang="en-US" sz="1600" dirty="0">
                        <a:effectLst/>
                        <a:latin typeface="Arial"/>
                        <a:ea typeface="Calibri"/>
                        <a:cs typeface="Arial"/>
                      </a:endParaRPr>
                    </a:p>
                    <a:p>
                      <a:pPr marL="0" marR="0" indent="0">
                        <a:lnSpc>
                          <a:spcPct val="100000"/>
                        </a:lnSpc>
                        <a:spcBef>
                          <a:spcPts val="0"/>
                        </a:spcBef>
                        <a:spcAft>
                          <a:spcPts val="0"/>
                        </a:spcAft>
                      </a:pPr>
                      <a:r>
                        <a:rPr lang="en-US" sz="1600" dirty="0">
                          <a:solidFill>
                            <a:srgbClr val="000000"/>
                          </a:solidFill>
                          <a:effectLst/>
                          <a:latin typeface="Arial"/>
                          <a:ea typeface="Times New Roman"/>
                          <a:cs typeface="Arial"/>
                        </a:rPr>
                        <a:t> </a:t>
                      </a:r>
                      <a:endParaRPr lang="en-US" sz="1600" dirty="0">
                        <a:effectLst/>
                        <a:latin typeface="Arial"/>
                        <a:ea typeface="Calibri"/>
                        <a:cs typeface="Arial"/>
                      </a:endParaRPr>
                    </a:p>
                  </a:txBody>
                  <a:tcPr marL="73025" marR="73025" marT="0" marB="0"/>
                </a:tc>
                <a:tc>
                  <a:txBody>
                    <a:bodyPr/>
                    <a:lstStyle/>
                    <a:p>
                      <a:pPr marL="0" marR="0" indent="0">
                        <a:lnSpc>
                          <a:spcPct val="100000"/>
                        </a:lnSpc>
                        <a:spcBef>
                          <a:spcPts val="0"/>
                        </a:spcBef>
                        <a:spcAft>
                          <a:spcPts val="0"/>
                        </a:spcAft>
                      </a:pPr>
                      <a:r>
                        <a:rPr lang="en-US" sz="1600" dirty="0">
                          <a:solidFill>
                            <a:srgbClr val="000000"/>
                          </a:solidFill>
                          <a:effectLst/>
                          <a:latin typeface="Arial"/>
                          <a:ea typeface="Times New Roman"/>
                          <a:cs typeface="Arial"/>
                        </a:rPr>
                        <a:t>Case </a:t>
                      </a:r>
                      <a:r>
                        <a:rPr lang="en-US" sz="1600" dirty="0" smtClean="0">
                          <a:solidFill>
                            <a:srgbClr val="000000"/>
                          </a:solidFill>
                          <a:effectLst/>
                          <a:latin typeface="Arial"/>
                          <a:ea typeface="Times New Roman"/>
                          <a:cs typeface="Arial"/>
                        </a:rPr>
                        <a:t>reports</a:t>
                      </a:r>
                      <a:r>
                        <a:rPr lang="en-US" sz="1600" baseline="0" dirty="0" smtClean="0">
                          <a:solidFill>
                            <a:srgbClr val="000000"/>
                          </a:solidFill>
                          <a:effectLst/>
                          <a:latin typeface="Arial"/>
                          <a:ea typeface="Times New Roman"/>
                          <a:cs typeface="Arial"/>
                        </a:rPr>
                        <a:t> and series</a:t>
                      </a:r>
                      <a:endParaRPr lang="en-US" sz="1600" dirty="0">
                        <a:effectLst/>
                        <a:latin typeface="Arial"/>
                        <a:ea typeface="Calibri"/>
                        <a:cs typeface="Arial"/>
                      </a:endParaRPr>
                    </a:p>
                  </a:txBody>
                  <a:tcPr marL="73025" marR="73025" marT="0" marB="0"/>
                </a:tc>
                <a:tc>
                  <a:txBody>
                    <a:bodyPr/>
                    <a:lstStyle/>
                    <a:p>
                      <a:pPr marL="0" marR="0" indent="0">
                        <a:lnSpc>
                          <a:spcPct val="100000"/>
                        </a:lnSpc>
                        <a:spcBef>
                          <a:spcPts val="0"/>
                        </a:spcBef>
                        <a:spcAft>
                          <a:spcPts val="0"/>
                        </a:spcAft>
                      </a:pPr>
                      <a:r>
                        <a:rPr lang="en-US" sz="1600" dirty="0">
                          <a:solidFill>
                            <a:srgbClr val="000000"/>
                          </a:solidFill>
                          <a:effectLst/>
                          <a:latin typeface="Arial"/>
                          <a:ea typeface="Times New Roman"/>
                          <a:cs typeface="Arial"/>
                        </a:rPr>
                        <a:t>Stomach;</a:t>
                      </a:r>
                      <a:endParaRPr lang="en-US" sz="1600" dirty="0">
                        <a:effectLst/>
                        <a:latin typeface="Arial"/>
                        <a:ea typeface="Calibri"/>
                        <a:cs typeface="Arial"/>
                      </a:endParaRPr>
                    </a:p>
                    <a:p>
                      <a:pPr marL="0" marR="0" indent="0">
                        <a:lnSpc>
                          <a:spcPct val="100000"/>
                        </a:lnSpc>
                        <a:spcBef>
                          <a:spcPts val="0"/>
                        </a:spcBef>
                        <a:spcAft>
                          <a:spcPts val="0"/>
                        </a:spcAft>
                      </a:pPr>
                      <a:r>
                        <a:rPr lang="en-US" sz="1600" dirty="0">
                          <a:solidFill>
                            <a:srgbClr val="000000"/>
                          </a:solidFill>
                          <a:effectLst/>
                          <a:latin typeface="Arial"/>
                          <a:ea typeface="Times New Roman"/>
                          <a:cs typeface="Arial"/>
                        </a:rPr>
                        <a:t>duodenum</a:t>
                      </a:r>
                      <a:endParaRPr lang="en-US" sz="1600" dirty="0">
                        <a:effectLst/>
                        <a:latin typeface="Arial"/>
                        <a:ea typeface="Calibri"/>
                        <a:cs typeface="Arial"/>
                      </a:endParaRPr>
                    </a:p>
                  </a:txBody>
                  <a:tcPr marL="73025" marR="73025" marT="0" marB="0"/>
                </a:tc>
                <a:tc>
                  <a:txBody>
                    <a:bodyPr/>
                    <a:lstStyle/>
                    <a:p>
                      <a:pPr marL="0" marR="0" indent="0">
                        <a:lnSpc>
                          <a:spcPct val="100000"/>
                        </a:lnSpc>
                        <a:spcBef>
                          <a:spcPts val="0"/>
                        </a:spcBef>
                        <a:spcAft>
                          <a:spcPts val="0"/>
                        </a:spcAft>
                      </a:pPr>
                      <a:r>
                        <a:rPr lang="en-US" sz="1600" dirty="0">
                          <a:solidFill>
                            <a:srgbClr val="000000"/>
                          </a:solidFill>
                          <a:effectLst/>
                          <a:latin typeface="Arial"/>
                          <a:ea typeface="Times New Roman"/>
                          <a:cs typeface="Arial"/>
                        </a:rPr>
                        <a:t> </a:t>
                      </a:r>
                      <a:r>
                        <a:rPr lang="en-US" sz="1600" dirty="0" smtClean="0">
                          <a:solidFill>
                            <a:srgbClr val="000000"/>
                          </a:solidFill>
                          <a:effectLst/>
                          <a:latin typeface="Arial"/>
                          <a:ea typeface="Times New Roman"/>
                          <a:cs typeface="Arial"/>
                        </a:rPr>
                        <a:t>Technically demanding</a:t>
                      </a:r>
                      <a:endParaRPr lang="en-US" sz="1600" dirty="0">
                        <a:effectLst/>
                        <a:latin typeface="Arial"/>
                        <a:ea typeface="Calibri"/>
                        <a:cs typeface="Arial"/>
                      </a:endParaRPr>
                    </a:p>
                  </a:txBody>
                  <a:tcPr marL="73025" marR="73025" marT="0" marB="0"/>
                </a:tc>
              </a:tr>
            </a:tbl>
          </a:graphicData>
        </a:graphic>
      </p:graphicFrame>
      <p:pic>
        <p:nvPicPr>
          <p:cNvPr id="2" name="Picture 1"/>
          <p:cNvPicPr>
            <a:picLocks noChangeAspect="1"/>
          </p:cNvPicPr>
          <p:nvPr/>
        </p:nvPicPr>
        <p:blipFill>
          <a:blip r:embed="rId3"/>
          <a:stretch>
            <a:fillRect/>
          </a:stretch>
        </p:blipFill>
        <p:spPr>
          <a:xfrm>
            <a:off x="1634067" y="3205417"/>
            <a:ext cx="5613400" cy="2138700"/>
          </a:xfrm>
          <a:prstGeom prst="rect">
            <a:avLst/>
          </a:prstGeom>
        </p:spPr>
      </p:pic>
    </p:spTree>
    <p:extLst>
      <p:ext uri="{BB962C8B-B14F-4D97-AF65-F5344CB8AC3E}">
        <p14:creationId xmlns:p14="http://schemas.microsoft.com/office/powerpoint/2010/main" val="11667299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0546" name="Text Box 2"/>
          <p:cNvSpPr txBox="1">
            <a:spLocks noChangeArrowheads="1"/>
          </p:cNvSpPr>
          <p:nvPr/>
        </p:nvSpPr>
        <p:spPr bwMode="auto">
          <a:xfrm>
            <a:off x="0" y="136525"/>
            <a:ext cx="9144000" cy="584776"/>
          </a:xfrm>
          <a:prstGeom prst="rect">
            <a:avLst/>
          </a:prstGeom>
          <a:noFill/>
          <a:ln w="9525">
            <a:noFill/>
            <a:miter lim="800000"/>
            <a:headEnd/>
            <a:tailEnd/>
          </a:ln>
          <a:effectLst/>
        </p:spPr>
        <p:txBody>
          <a:bodyPr>
            <a:spAutoFit/>
          </a:bodyPr>
          <a:lstStyle/>
          <a:p>
            <a:pPr algn="ctr">
              <a:defRPr/>
            </a:pPr>
            <a:r>
              <a:rPr lang="en-US" sz="3200" dirty="0" smtClean="0">
                <a:latin typeface="+mj-lt"/>
              </a:rPr>
              <a:t>Laparo-Endoscopic Surgical (LES) Approach</a:t>
            </a:r>
            <a:endParaRPr lang="en-US" sz="3200" u="sng" dirty="0">
              <a:latin typeface="+mj-lt"/>
            </a:endParaRPr>
          </a:p>
        </p:txBody>
      </p:sp>
      <p:sp>
        <p:nvSpPr>
          <p:cNvPr id="1900552" name="Rectangle 8"/>
          <p:cNvSpPr>
            <a:spLocks noChangeArrowheads="1"/>
          </p:cNvSpPr>
          <p:nvPr/>
        </p:nvSpPr>
        <p:spPr bwMode="auto">
          <a:xfrm>
            <a:off x="761999" y="1219200"/>
            <a:ext cx="7609417" cy="2971800"/>
          </a:xfrm>
          <a:prstGeom prst="rect">
            <a:avLst/>
          </a:prstGeom>
          <a:noFill/>
          <a:ln w="9525">
            <a:noFill/>
            <a:miter lim="800000"/>
            <a:headEnd/>
            <a:tailEnd/>
          </a:ln>
        </p:spPr>
        <p:txBody>
          <a:bodyPr/>
          <a:lstStyle/>
          <a:p>
            <a:pPr marL="609600" indent="-609600" algn="ctr">
              <a:spcBef>
                <a:spcPct val="20000"/>
              </a:spcBef>
            </a:pPr>
            <a:r>
              <a:rPr lang="en-US" sz="3600" b="1" dirty="0" smtClean="0">
                <a:solidFill>
                  <a:srgbClr val="FF0000"/>
                </a:solidFill>
              </a:rPr>
              <a:t>ADVANTAGES</a:t>
            </a:r>
          </a:p>
          <a:p>
            <a:pPr marL="609600" indent="-609600">
              <a:spcBef>
                <a:spcPct val="20000"/>
              </a:spcBef>
              <a:buFont typeface="+mj-lt"/>
              <a:buAutoNum type="arabicPeriod"/>
            </a:pPr>
            <a:r>
              <a:rPr lang="en-US" sz="2400" dirty="0" smtClean="0"/>
              <a:t>Extra working port via the endoscope in order to minimize instrument changes while decreasing the clutter/clashing of additional trocars/instruments</a:t>
            </a:r>
          </a:p>
          <a:p>
            <a:pPr marL="609600" indent="-609600">
              <a:spcBef>
                <a:spcPct val="20000"/>
              </a:spcBef>
              <a:buFont typeface="+mj-lt"/>
              <a:buAutoNum type="arabicPeriod"/>
            </a:pPr>
            <a:r>
              <a:rPr lang="en-US" sz="2400" dirty="0" smtClean="0"/>
              <a:t>Improved ability to visualize remote locations in the abdomen given the endoscope’s flexibility</a:t>
            </a:r>
          </a:p>
          <a:p>
            <a:pPr marL="609600" indent="-609600">
              <a:spcBef>
                <a:spcPct val="20000"/>
              </a:spcBef>
              <a:buFont typeface="+mj-lt"/>
              <a:buAutoNum type="arabicPeriod"/>
            </a:pPr>
            <a:r>
              <a:rPr lang="en-US" sz="2400" dirty="0" smtClean="0"/>
              <a:t>Superior ergonomics when compared to single access laparoscopic surgery</a:t>
            </a:r>
          </a:p>
        </p:txBody>
      </p:sp>
      <p:sp>
        <p:nvSpPr>
          <p:cNvPr id="4"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87294681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0546" name="Text Box 2"/>
          <p:cNvSpPr txBox="1">
            <a:spLocks noChangeArrowheads="1"/>
          </p:cNvSpPr>
          <p:nvPr/>
        </p:nvSpPr>
        <p:spPr bwMode="auto">
          <a:xfrm>
            <a:off x="0" y="136525"/>
            <a:ext cx="9144000" cy="707886"/>
          </a:xfrm>
          <a:prstGeom prst="rect">
            <a:avLst/>
          </a:prstGeom>
          <a:noFill/>
          <a:ln w="9525">
            <a:noFill/>
            <a:miter lim="800000"/>
            <a:headEnd/>
            <a:tailEnd/>
          </a:ln>
          <a:effectLst/>
        </p:spPr>
        <p:txBody>
          <a:bodyPr>
            <a:spAutoFit/>
          </a:bodyPr>
          <a:lstStyle/>
          <a:p>
            <a:pPr algn="ctr">
              <a:defRPr/>
            </a:pPr>
            <a:r>
              <a:rPr lang="en-US" sz="4000" dirty="0" smtClean="0">
                <a:latin typeface="+mj-lt"/>
              </a:rPr>
              <a:t>Lessons Learned</a:t>
            </a:r>
            <a:endParaRPr lang="en-US" sz="4000" u="sng" dirty="0">
              <a:solidFill>
                <a:schemeClr val="bg1"/>
              </a:solidFill>
              <a:latin typeface="+mj-lt"/>
            </a:endParaRPr>
          </a:p>
        </p:txBody>
      </p:sp>
      <p:sp>
        <p:nvSpPr>
          <p:cNvPr id="1900552" name="Rectangle 8"/>
          <p:cNvSpPr>
            <a:spLocks noChangeArrowheads="1"/>
          </p:cNvSpPr>
          <p:nvPr/>
        </p:nvSpPr>
        <p:spPr bwMode="auto">
          <a:xfrm>
            <a:off x="761999" y="1219200"/>
            <a:ext cx="7609417" cy="2971800"/>
          </a:xfrm>
          <a:prstGeom prst="rect">
            <a:avLst/>
          </a:prstGeom>
          <a:noFill/>
          <a:ln w="9525">
            <a:noFill/>
            <a:miter lim="800000"/>
            <a:headEnd/>
            <a:tailEnd/>
          </a:ln>
        </p:spPr>
        <p:txBody>
          <a:bodyPr/>
          <a:lstStyle/>
          <a:p>
            <a:pPr marL="609600" indent="-609600">
              <a:spcBef>
                <a:spcPct val="20000"/>
              </a:spcBef>
              <a:buFont typeface="Arial"/>
              <a:buChar char="•"/>
            </a:pPr>
            <a:r>
              <a:rPr lang="en-US" sz="2800" dirty="0" smtClean="0"/>
              <a:t>Takes a team approach with coordination between surgeons and gastroenterologists</a:t>
            </a:r>
          </a:p>
          <a:p>
            <a:pPr marL="609600" indent="-609600">
              <a:spcBef>
                <a:spcPct val="20000"/>
              </a:spcBef>
              <a:buFont typeface="Arial"/>
              <a:buChar char="•"/>
            </a:pPr>
            <a:r>
              <a:rPr lang="en-US" sz="2800" dirty="0" smtClean="0"/>
              <a:t>Approach reduces the number of trocars</a:t>
            </a:r>
          </a:p>
          <a:p>
            <a:pPr marL="609600" indent="-609600">
              <a:spcBef>
                <a:spcPct val="20000"/>
              </a:spcBef>
              <a:buFont typeface="Arial"/>
              <a:buChar char="•"/>
            </a:pPr>
            <a:r>
              <a:rPr lang="en-US" sz="2800" dirty="0" smtClean="0"/>
              <a:t>Avoids large gastric resections for proximal gastric tumors</a:t>
            </a:r>
          </a:p>
          <a:p>
            <a:pPr marL="609600" indent="-609600">
              <a:spcBef>
                <a:spcPct val="20000"/>
              </a:spcBef>
              <a:buFont typeface="Arial"/>
              <a:buChar char="•"/>
            </a:pPr>
            <a:r>
              <a:rPr lang="en-US" sz="2800" dirty="0" smtClean="0"/>
              <a:t>Oral extraction is generally safe and feasible for tumors &lt; 3-4 cm in size</a:t>
            </a:r>
          </a:p>
        </p:txBody>
      </p:sp>
      <p:sp>
        <p:nvSpPr>
          <p:cNvPr id="4"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22117563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8805" y="2044701"/>
            <a:ext cx="6188286" cy="4571526"/>
          </a:xfrm>
          <a:prstGeom prst="rect">
            <a:avLst/>
          </a:prstGeom>
        </p:spPr>
      </p:pic>
      <p:pic>
        <p:nvPicPr>
          <p:cNvPr id="3" name="Picture 2"/>
          <p:cNvPicPr>
            <a:picLocks noChangeAspect="1"/>
          </p:cNvPicPr>
          <p:nvPr/>
        </p:nvPicPr>
        <p:blipFill>
          <a:blip r:embed="rId3"/>
          <a:stretch>
            <a:fillRect/>
          </a:stretch>
        </p:blipFill>
        <p:spPr>
          <a:xfrm>
            <a:off x="2001059" y="287482"/>
            <a:ext cx="5740400" cy="1295400"/>
          </a:xfrm>
          <a:prstGeom prst="rect">
            <a:avLst/>
          </a:prstGeom>
        </p:spPr>
      </p:pic>
      <p:pic>
        <p:nvPicPr>
          <p:cNvPr id="4" name="Picture 3"/>
          <p:cNvPicPr>
            <a:picLocks noChangeAspect="1"/>
          </p:cNvPicPr>
          <p:nvPr/>
        </p:nvPicPr>
        <p:blipFill>
          <a:blip r:embed="rId4"/>
          <a:stretch>
            <a:fillRect/>
          </a:stretch>
        </p:blipFill>
        <p:spPr>
          <a:xfrm>
            <a:off x="2226194" y="1705841"/>
            <a:ext cx="2463800" cy="215900"/>
          </a:xfrm>
          <a:prstGeom prst="rect">
            <a:avLst/>
          </a:prstGeom>
        </p:spPr>
      </p:pic>
    </p:spTree>
    <p:extLst>
      <p:ext uri="{BB962C8B-B14F-4D97-AF65-F5344CB8AC3E}">
        <p14:creationId xmlns:p14="http://schemas.microsoft.com/office/powerpoint/2010/main" val="77565319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p:cNvSpPr txBox="1">
            <a:spLocks noChangeArrowheads="1"/>
          </p:cNvSpPr>
          <p:nvPr/>
        </p:nvSpPr>
        <p:spPr>
          <a:xfrm>
            <a:off x="457200" y="340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000000"/>
                </a:solidFill>
                <a:effectLst/>
                <a:uLnTx/>
                <a:uFillTx/>
                <a:latin typeface="+mj-lt"/>
                <a:ea typeface="+mj-ea"/>
                <a:cs typeface="+mj-cs"/>
              </a:rPr>
              <a:t>Limited Metastatic Disease</a:t>
            </a:r>
            <a:endParaRPr kumimoji="0" lang="en-US" sz="4400" b="0" i="0" u="none" strike="noStrike" kern="1200" cap="none" spc="0" normalizeH="0" baseline="0" noProof="0" dirty="0">
              <a:ln>
                <a:noFill/>
              </a:ln>
              <a:solidFill>
                <a:srgbClr val="000000"/>
              </a:solidFill>
              <a:effectLst/>
              <a:uLnTx/>
              <a:uFillTx/>
              <a:latin typeface="+mj-lt"/>
              <a:ea typeface="+mj-ea"/>
              <a:cs typeface="+mj-cs"/>
            </a:endParaRPr>
          </a:p>
        </p:txBody>
      </p:sp>
      <p:sp>
        <p:nvSpPr>
          <p:cNvPr id="7"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pic>
        <p:nvPicPr>
          <p:cNvPr id="2" name="Picture 1"/>
          <p:cNvPicPr>
            <a:picLocks noChangeAspect="1"/>
          </p:cNvPicPr>
          <p:nvPr/>
        </p:nvPicPr>
        <p:blipFill>
          <a:blip r:embed="rId3"/>
          <a:stretch>
            <a:fillRect/>
          </a:stretch>
        </p:blipFill>
        <p:spPr>
          <a:xfrm>
            <a:off x="4935682" y="1288717"/>
            <a:ext cx="4000500" cy="5270256"/>
          </a:xfrm>
          <a:prstGeom prst="rect">
            <a:avLst/>
          </a:prstGeom>
        </p:spPr>
      </p:pic>
      <p:pic>
        <p:nvPicPr>
          <p:cNvPr id="4" name="Picture 3"/>
          <p:cNvPicPr>
            <a:picLocks noChangeAspect="1"/>
          </p:cNvPicPr>
          <p:nvPr/>
        </p:nvPicPr>
        <p:blipFill>
          <a:blip r:embed="rId4"/>
          <a:stretch>
            <a:fillRect/>
          </a:stretch>
        </p:blipFill>
        <p:spPr>
          <a:xfrm>
            <a:off x="152947" y="1288716"/>
            <a:ext cx="4656860" cy="777919"/>
          </a:xfrm>
          <a:prstGeom prst="rect">
            <a:avLst/>
          </a:prstGeom>
          <a:ln>
            <a:solidFill>
              <a:schemeClr val="tx2"/>
            </a:solidFill>
          </a:ln>
        </p:spPr>
      </p:pic>
      <p:sp>
        <p:nvSpPr>
          <p:cNvPr id="13" name="TextBox 12"/>
          <p:cNvSpPr txBox="1"/>
          <p:nvPr/>
        </p:nvSpPr>
        <p:spPr>
          <a:xfrm>
            <a:off x="5299334" y="2415494"/>
            <a:ext cx="1578978" cy="338554"/>
          </a:xfrm>
          <a:prstGeom prst="rect">
            <a:avLst/>
          </a:prstGeom>
          <a:noFill/>
        </p:spPr>
        <p:txBody>
          <a:bodyPr wrap="none" rtlCol="0">
            <a:spAutoFit/>
          </a:bodyPr>
          <a:lstStyle/>
          <a:p>
            <a:r>
              <a:rPr lang="en-US" sz="1600" dirty="0" smtClean="0">
                <a:solidFill>
                  <a:srgbClr val="FF0000"/>
                </a:solidFill>
              </a:rPr>
              <a:t>Gender, P=0.025</a:t>
            </a:r>
            <a:endParaRPr lang="en-US" sz="1600" dirty="0">
              <a:solidFill>
                <a:srgbClr val="FF0000"/>
              </a:solidFill>
            </a:endParaRPr>
          </a:p>
        </p:txBody>
      </p:sp>
      <p:sp>
        <p:nvSpPr>
          <p:cNvPr id="14" name="TextBox 13"/>
          <p:cNvSpPr txBox="1"/>
          <p:nvPr/>
        </p:nvSpPr>
        <p:spPr>
          <a:xfrm>
            <a:off x="7027132" y="2403887"/>
            <a:ext cx="1724050" cy="338554"/>
          </a:xfrm>
          <a:prstGeom prst="rect">
            <a:avLst/>
          </a:prstGeom>
          <a:noFill/>
        </p:spPr>
        <p:txBody>
          <a:bodyPr wrap="none" rtlCol="0">
            <a:spAutoFit/>
          </a:bodyPr>
          <a:lstStyle/>
          <a:p>
            <a:r>
              <a:rPr lang="en-US" sz="1600" dirty="0" smtClean="0">
                <a:solidFill>
                  <a:srgbClr val="FF0000"/>
                </a:solidFill>
              </a:rPr>
              <a:t>R status, P=0.0001</a:t>
            </a:r>
            <a:endParaRPr lang="en-US" sz="1600" dirty="0">
              <a:solidFill>
                <a:srgbClr val="FF0000"/>
              </a:solidFill>
            </a:endParaRPr>
          </a:p>
        </p:txBody>
      </p:sp>
      <p:sp>
        <p:nvSpPr>
          <p:cNvPr id="15" name="TextBox 14"/>
          <p:cNvSpPr txBox="1"/>
          <p:nvPr/>
        </p:nvSpPr>
        <p:spPr>
          <a:xfrm>
            <a:off x="5299334" y="4179702"/>
            <a:ext cx="1705715" cy="338554"/>
          </a:xfrm>
          <a:prstGeom prst="rect">
            <a:avLst/>
          </a:prstGeom>
          <a:noFill/>
        </p:spPr>
        <p:txBody>
          <a:bodyPr wrap="none" rtlCol="0">
            <a:spAutoFit/>
          </a:bodyPr>
          <a:lstStyle/>
          <a:p>
            <a:r>
              <a:rPr lang="en-US" sz="1600" dirty="0" smtClean="0">
                <a:solidFill>
                  <a:srgbClr val="FF0000"/>
                </a:solidFill>
              </a:rPr>
              <a:t>Non-PD, P=0.0001</a:t>
            </a:r>
            <a:endParaRPr lang="en-US" sz="1600" dirty="0">
              <a:solidFill>
                <a:srgbClr val="FF0000"/>
              </a:solidFill>
            </a:endParaRPr>
          </a:p>
        </p:txBody>
      </p:sp>
      <p:sp>
        <p:nvSpPr>
          <p:cNvPr id="16" name="TextBox 15"/>
          <p:cNvSpPr txBox="1"/>
          <p:nvPr/>
        </p:nvSpPr>
        <p:spPr>
          <a:xfrm>
            <a:off x="7027132" y="4179949"/>
            <a:ext cx="1710424" cy="338554"/>
          </a:xfrm>
          <a:prstGeom prst="rect">
            <a:avLst/>
          </a:prstGeom>
          <a:noFill/>
        </p:spPr>
        <p:txBody>
          <a:bodyPr wrap="none" rtlCol="0">
            <a:spAutoFit/>
          </a:bodyPr>
          <a:lstStyle/>
          <a:p>
            <a:r>
              <a:rPr lang="en-US" sz="1600" dirty="0" smtClean="0">
                <a:solidFill>
                  <a:srgbClr val="FF0000"/>
                </a:solidFill>
              </a:rPr>
              <a:t>Exon 11, P = 0.001</a:t>
            </a:r>
            <a:endParaRPr lang="en-US" sz="1600" dirty="0">
              <a:solidFill>
                <a:srgbClr val="FF0000"/>
              </a:solidFill>
            </a:endParaRPr>
          </a:p>
        </p:txBody>
      </p:sp>
      <p:sp>
        <p:nvSpPr>
          <p:cNvPr id="17" name="TextBox 16"/>
          <p:cNvSpPr txBox="1"/>
          <p:nvPr/>
        </p:nvSpPr>
        <p:spPr>
          <a:xfrm>
            <a:off x="5299334" y="5927319"/>
            <a:ext cx="1809710" cy="338554"/>
          </a:xfrm>
          <a:prstGeom prst="rect">
            <a:avLst/>
          </a:prstGeom>
          <a:noFill/>
        </p:spPr>
        <p:txBody>
          <a:bodyPr wrap="none" rtlCol="0">
            <a:spAutoFit/>
          </a:bodyPr>
          <a:lstStyle/>
          <a:p>
            <a:r>
              <a:rPr lang="en-US" sz="1600" dirty="0" smtClean="0">
                <a:solidFill>
                  <a:srgbClr val="FF0000"/>
                </a:solidFill>
              </a:rPr>
              <a:t>Non-PD,</a:t>
            </a:r>
            <a:r>
              <a:rPr lang="en-US" sz="1600" dirty="0">
                <a:solidFill>
                  <a:srgbClr val="FF0000"/>
                </a:solidFill>
              </a:rPr>
              <a:t> </a:t>
            </a:r>
            <a:r>
              <a:rPr lang="en-US" sz="1600" dirty="0" smtClean="0">
                <a:solidFill>
                  <a:srgbClr val="FF0000"/>
                </a:solidFill>
              </a:rPr>
              <a:t>P&lt;0.00001</a:t>
            </a:r>
            <a:endParaRPr lang="en-US" sz="1600" dirty="0">
              <a:solidFill>
                <a:srgbClr val="FF0000"/>
              </a:solidFill>
            </a:endParaRPr>
          </a:p>
        </p:txBody>
      </p:sp>
      <p:sp>
        <p:nvSpPr>
          <p:cNvPr id="18" name="TextBox 17"/>
          <p:cNvSpPr txBox="1"/>
          <p:nvPr/>
        </p:nvSpPr>
        <p:spPr>
          <a:xfrm>
            <a:off x="7107950" y="5927319"/>
            <a:ext cx="982460" cy="338554"/>
          </a:xfrm>
          <a:prstGeom prst="rect">
            <a:avLst/>
          </a:prstGeom>
          <a:noFill/>
        </p:spPr>
        <p:txBody>
          <a:bodyPr wrap="none" rtlCol="0">
            <a:spAutoFit/>
          </a:bodyPr>
          <a:lstStyle/>
          <a:p>
            <a:r>
              <a:rPr lang="en-US" sz="1600" dirty="0" smtClean="0">
                <a:solidFill>
                  <a:srgbClr val="FF0000"/>
                </a:solidFill>
              </a:rPr>
              <a:t>PD, P=0.2</a:t>
            </a:r>
            <a:endParaRPr lang="en-US" sz="1600" dirty="0">
              <a:solidFill>
                <a:srgbClr val="FF0000"/>
              </a:solidFill>
            </a:endParaRPr>
          </a:p>
        </p:txBody>
      </p:sp>
      <p:sp>
        <p:nvSpPr>
          <p:cNvPr id="21" name="TextBox 20"/>
          <p:cNvSpPr txBox="1"/>
          <p:nvPr/>
        </p:nvSpPr>
        <p:spPr>
          <a:xfrm>
            <a:off x="5726460" y="973679"/>
            <a:ext cx="2253479" cy="369332"/>
          </a:xfrm>
          <a:prstGeom prst="rect">
            <a:avLst/>
          </a:prstGeom>
          <a:noFill/>
        </p:spPr>
        <p:txBody>
          <a:bodyPr wrap="none" rtlCol="0">
            <a:spAutoFit/>
          </a:bodyPr>
          <a:lstStyle/>
          <a:p>
            <a:r>
              <a:rPr lang="en-US" b="1" dirty="0" smtClean="0"/>
              <a:t>OS from first </a:t>
            </a:r>
            <a:r>
              <a:rPr lang="en-US" b="1" dirty="0" err="1" smtClean="0"/>
              <a:t>imatinib</a:t>
            </a:r>
            <a:endParaRPr lang="en-US" b="1" dirty="0"/>
          </a:p>
        </p:txBody>
      </p:sp>
      <p:sp>
        <p:nvSpPr>
          <p:cNvPr id="22" name="TextBox 21"/>
          <p:cNvSpPr txBox="1"/>
          <p:nvPr/>
        </p:nvSpPr>
        <p:spPr>
          <a:xfrm>
            <a:off x="5797026" y="4614395"/>
            <a:ext cx="2416046" cy="369332"/>
          </a:xfrm>
          <a:prstGeom prst="rect">
            <a:avLst/>
          </a:prstGeom>
          <a:noFill/>
        </p:spPr>
        <p:txBody>
          <a:bodyPr wrap="none" rtlCol="0">
            <a:spAutoFit/>
          </a:bodyPr>
          <a:lstStyle/>
          <a:p>
            <a:r>
              <a:rPr lang="en-US" b="1" dirty="0" smtClean="0"/>
              <a:t>OS from </a:t>
            </a:r>
            <a:r>
              <a:rPr lang="en-US" b="1" dirty="0" err="1" smtClean="0"/>
              <a:t>metastectomy</a:t>
            </a:r>
            <a:endParaRPr lang="en-US" b="1" dirty="0"/>
          </a:p>
        </p:txBody>
      </p:sp>
      <p:sp>
        <p:nvSpPr>
          <p:cNvPr id="23" name="Rectangle 22"/>
          <p:cNvSpPr/>
          <p:nvPr/>
        </p:nvSpPr>
        <p:spPr>
          <a:xfrm>
            <a:off x="457200" y="2321129"/>
            <a:ext cx="4064000" cy="3046988"/>
          </a:xfrm>
          <a:prstGeom prst="rect">
            <a:avLst/>
          </a:prstGeom>
        </p:spPr>
        <p:txBody>
          <a:bodyPr wrap="square">
            <a:spAutoFit/>
          </a:bodyPr>
          <a:lstStyle/>
          <a:p>
            <a:pPr marL="342900" indent="-342900">
              <a:buFont typeface="Arial"/>
              <a:buChar char="•"/>
            </a:pPr>
            <a:r>
              <a:rPr lang="en-US" sz="2400" b="1" dirty="0" smtClean="0"/>
              <a:t>Long</a:t>
            </a:r>
            <a:r>
              <a:rPr lang="en-US" sz="2400" b="1" dirty="0"/>
              <a:t>-term survival in patients in whom surgical complete remission can be </a:t>
            </a:r>
            <a:r>
              <a:rPr lang="en-US" sz="2400" b="1" dirty="0" smtClean="0"/>
              <a:t>achieved.</a:t>
            </a:r>
          </a:p>
          <a:p>
            <a:pPr marL="342900" indent="-342900">
              <a:buFont typeface="Arial"/>
              <a:buChar char="•"/>
            </a:pPr>
            <a:r>
              <a:rPr lang="en-US" sz="2400" b="1" dirty="0" smtClean="0"/>
              <a:t>Incomplete </a:t>
            </a:r>
            <a:r>
              <a:rPr lang="en-US" sz="2400" b="1" dirty="0"/>
              <a:t>resection, including </a:t>
            </a:r>
            <a:r>
              <a:rPr lang="en-US" sz="2400" b="1" dirty="0" err="1"/>
              <a:t>debulking</a:t>
            </a:r>
            <a:r>
              <a:rPr lang="en-US" sz="2400" b="1" dirty="0"/>
              <a:t> surgery does not seem to prolong survival.</a:t>
            </a:r>
          </a:p>
        </p:txBody>
      </p:sp>
      <p:sp>
        <p:nvSpPr>
          <p:cNvPr id="24" name="TextBox 23"/>
          <p:cNvSpPr txBox="1"/>
          <p:nvPr/>
        </p:nvSpPr>
        <p:spPr>
          <a:xfrm>
            <a:off x="457200" y="6389696"/>
            <a:ext cx="4530206" cy="338554"/>
          </a:xfrm>
          <a:prstGeom prst="rect">
            <a:avLst/>
          </a:prstGeom>
          <a:noFill/>
        </p:spPr>
        <p:txBody>
          <a:bodyPr wrap="none" rtlCol="0">
            <a:spAutoFit/>
          </a:bodyPr>
          <a:lstStyle/>
          <a:p>
            <a:r>
              <a:rPr lang="en-US" sz="1600" dirty="0" smtClean="0"/>
              <a:t>Bauer et. Al., </a:t>
            </a:r>
            <a:r>
              <a:rPr lang="en-US" sz="1600" dirty="0" err="1" smtClean="0"/>
              <a:t>Eur</a:t>
            </a:r>
            <a:r>
              <a:rPr lang="en-US" sz="1600" dirty="0" smtClean="0"/>
              <a:t> J </a:t>
            </a:r>
            <a:r>
              <a:rPr lang="en-US" sz="1600" dirty="0" err="1" smtClean="0"/>
              <a:t>Surg</a:t>
            </a:r>
            <a:r>
              <a:rPr lang="en-US" sz="1600" dirty="0" smtClean="0"/>
              <a:t> </a:t>
            </a:r>
            <a:r>
              <a:rPr lang="en-US" sz="1600" dirty="0" err="1" smtClean="0"/>
              <a:t>Oncol</a:t>
            </a:r>
            <a:r>
              <a:rPr lang="en-US" sz="1600" dirty="0" smtClean="0"/>
              <a:t>. </a:t>
            </a:r>
            <a:r>
              <a:rPr lang="is-IS" sz="1600" dirty="0" smtClean="0"/>
              <a:t>2014 </a:t>
            </a:r>
            <a:r>
              <a:rPr lang="is-IS" sz="1600" dirty="0"/>
              <a:t>Apr;40(4):412-9</a:t>
            </a:r>
            <a:endParaRPr lang="en-US" sz="1600" dirty="0"/>
          </a:p>
        </p:txBody>
      </p:sp>
    </p:spTree>
    <p:extLst>
      <p:ext uri="{BB962C8B-B14F-4D97-AF65-F5344CB8AC3E}">
        <p14:creationId xmlns:p14="http://schemas.microsoft.com/office/powerpoint/2010/main" val="608026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54339"/>
            <a:ext cx="9144000" cy="2093205"/>
          </a:xfrm>
          <a:prstGeom prst="rect">
            <a:avLst/>
          </a:prstGeom>
        </p:spPr>
      </p:pic>
      <p:pic>
        <p:nvPicPr>
          <p:cNvPr id="6" name="Picture 5"/>
          <p:cNvPicPr>
            <a:picLocks noChangeAspect="1"/>
          </p:cNvPicPr>
          <p:nvPr/>
        </p:nvPicPr>
        <p:blipFill>
          <a:blip r:embed="rId3"/>
          <a:stretch>
            <a:fillRect/>
          </a:stretch>
        </p:blipFill>
        <p:spPr>
          <a:xfrm>
            <a:off x="1952721" y="2421128"/>
            <a:ext cx="4830466" cy="4436872"/>
          </a:xfrm>
          <a:prstGeom prst="rect">
            <a:avLst/>
          </a:prstGeom>
        </p:spPr>
      </p:pic>
    </p:spTree>
    <p:extLst>
      <p:ext uri="{BB962C8B-B14F-4D97-AF65-F5344CB8AC3E}">
        <p14:creationId xmlns:p14="http://schemas.microsoft.com/office/powerpoint/2010/main" val="817436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0546" name="Text Box 2"/>
          <p:cNvSpPr txBox="1">
            <a:spLocks noChangeArrowheads="1"/>
          </p:cNvSpPr>
          <p:nvPr/>
        </p:nvSpPr>
        <p:spPr bwMode="auto">
          <a:xfrm>
            <a:off x="0" y="136525"/>
            <a:ext cx="9144000" cy="707886"/>
          </a:xfrm>
          <a:prstGeom prst="rect">
            <a:avLst/>
          </a:prstGeom>
          <a:noFill/>
          <a:ln w="9525">
            <a:noFill/>
            <a:miter lim="800000"/>
            <a:headEnd/>
            <a:tailEnd/>
          </a:ln>
          <a:effectLst/>
        </p:spPr>
        <p:txBody>
          <a:bodyPr>
            <a:spAutoFit/>
          </a:bodyPr>
          <a:lstStyle/>
          <a:p>
            <a:pPr algn="ctr">
              <a:defRPr/>
            </a:pPr>
            <a:r>
              <a:rPr lang="en-US" sz="4000" dirty="0" smtClean="0">
                <a:latin typeface="+mj-lt"/>
              </a:rPr>
              <a:t>Summary</a:t>
            </a:r>
            <a:endParaRPr lang="en-US" sz="4000" u="sng" dirty="0">
              <a:solidFill>
                <a:schemeClr val="bg1"/>
              </a:solidFill>
              <a:latin typeface="+mj-lt"/>
            </a:endParaRPr>
          </a:p>
        </p:txBody>
      </p:sp>
      <p:sp>
        <p:nvSpPr>
          <p:cNvPr id="1900552" name="Rectangle 8"/>
          <p:cNvSpPr>
            <a:spLocks noChangeArrowheads="1"/>
          </p:cNvSpPr>
          <p:nvPr/>
        </p:nvSpPr>
        <p:spPr bwMode="auto">
          <a:xfrm>
            <a:off x="761999" y="1219200"/>
            <a:ext cx="7609417" cy="4648200"/>
          </a:xfrm>
          <a:prstGeom prst="rect">
            <a:avLst/>
          </a:prstGeom>
          <a:noFill/>
          <a:ln w="9525">
            <a:noFill/>
            <a:miter lim="800000"/>
            <a:headEnd/>
            <a:tailEnd/>
          </a:ln>
        </p:spPr>
        <p:txBody>
          <a:bodyPr/>
          <a:lstStyle/>
          <a:p>
            <a:pPr marL="285750" indent="-285750">
              <a:buFont typeface="Arial"/>
              <a:buChar char="•"/>
            </a:pPr>
            <a:r>
              <a:rPr lang="en-US" sz="2300" dirty="0"/>
              <a:t>Although surgery remains the only potentially curative treatment, patients who undergo complete resection may still experience local recurrence or distant </a:t>
            </a:r>
            <a:r>
              <a:rPr lang="en-US" sz="2300" dirty="0" smtClean="0"/>
              <a:t>metastases.</a:t>
            </a:r>
          </a:p>
          <a:p>
            <a:pPr marL="285750" indent="-285750">
              <a:buFont typeface="Arial"/>
              <a:buChar char="•"/>
            </a:pPr>
            <a:r>
              <a:rPr lang="en-US" sz="2300" dirty="0" smtClean="0"/>
              <a:t>Therapeutic </a:t>
            </a:r>
            <a:r>
              <a:rPr lang="en-US" sz="2300" dirty="0"/>
              <a:t>strategies that combine surgical resection and </a:t>
            </a:r>
            <a:r>
              <a:rPr lang="en-US" sz="2300" dirty="0" err="1" smtClean="0"/>
              <a:t>imatinib</a:t>
            </a:r>
            <a:r>
              <a:rPr lang="en-US" sz="2300" dirty="0" smtClean="0"/>
              <a:t> therapy may </a:t>
            </a:r>
            <a:r>
              <a:rPr lang="en-US" sz="2300" dirty="0"/>
              <a:t>represent the best treatment to maximize patient </a:t>
            </a:r>
            <a:r>
              <a:rPr lang="en-US" sz="2300" dirty="0" smtClean="0"/>
              <a:t>outcomes.</a:t>
            </a:r>
          </a:p>
          <a:p>
            <a:pPr marL="285750" indent="-285750">
              <a:buFont typeface="Arial"/>
              <a:buChar char="•"/>
            </a:pPr>
            <a:r>
              <a:rPr lang="en-US" sz="2300" dirty="0" smtClean="0"/>
              <a:t>Selected </a:t>
            </a:r>
            <a:r>
              <a:rPr lang="en-US" sz="2300" dirty="0"/>
              <a:t>patients with metastatic disease may be treated with a combination of preoperative imatinib and </a:t>
            </a:r>
            <a:r>
              <a:rPr lang="en-US" sz="2300" dirty="0" err="1" smtClean="0"/>
              <a:t>metastasectomy</a:t>
            </a:r>
            <a:r>
              <a:rPr lang="en-US" sz="2300" dirty="0" smtClean="0"/>
              <a:t>.</a:t>
            </a:r>
          </a:p>
          <a:p>
            <a:pPr marL="285750" indent="-285750">
              <a:buFont typeface="Arial"/>
              <a:buChar char="•"/>
            </a:pPr>
            <a:r>
              <a:rPr lang="en-US" sz="2400" dirty="0" smtClean="0"/>
              <a:t>Surgery </a:t>
            </a:r>
            <a:r>
              <a:rPr lang="en-US" sz="2400" dirty="0"/>
              <a:t>in metastatic GIST patients in the absence of MPD </a:t>
            </a:r>
            <a:r>
              <a:rPr lang="en-US" sz="2400" dirty="0" smtClean="0"/>
              <a:t>on imatinib </a:t>
            </a:r>
            <a:r>
              <a:rPr lang="en-US" sz="2400" dirty="0"/>
              <a:t>is associated with outcomes </a:t>
            </a:r>
            <a:r>
              <a:rPr lang="en-US" sz="2400" dirty="0" smtClean="0"/>
              <a:t>at least </a:t>
            </a:r>
            <a:r>
              <a:rPr lang="en-US" sz="2400" dirty="0"/>
              <a:t>comparable with </a:t>
            </a:r>
            <a:r>
              <a:rPr lang="en-US" sz="2400" dirty="0" smtClean="0"/>
              <a:t>second-line sunitinib </a:t>
            </a:r>
            <a:r>
              <a:rPr lang="en-US" sz="2400" dirty="0"/>
              <a:t>and may be considered in select patients.</a:t>
            </a:r>
          </a:p>
          <a:p>
            <a:pPr marL="285750" indent="-285750">
              <a:buFont typeface="Arial"/>
              <a:buChar char="•"/>
            </a:pPr>
            <a:endParaRPr lang="en-US" sz="2300" dirty="0" smtClean="0"/>
          </a:p>
        </p:txBody>
      </p:sp>
      <p:sp>
        <p:nvSpPr>
          <p:cNvPr id="4"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05744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05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005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005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0055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0552" name="Rectangle 8"/>
          <p:cNvSpPr>
            <a:spLocks noChangeArrowheads="1"/>
          </p:cNvSpPr>
          <p:nvPr/>
        </p:nvSpPr>
        <p:spPr bwMode="auto">
          <a:xfrm>
            <a:off x="761999" y="1588655"/>
            <a:ext cx="7609417" cy="4648200"/>
          </a:xfrm>
          <a:prstGeom prst="rect">
            <a:avLst/>
          </a:prstGeom>
          <a:noFill/>
          <a:ln w="9525">
            <a:noFill/>
            <a:miter lim="800000"/>
            <a:headEnd/>
            <a:tailEnd/>
          </a:ln>
        </p:spPr>
        <p:txBody>
          <a:bodyPr/>
          <a:lstStyle/>
          <a:p>
            <a:pPr algn="ctr"/>
            <a:r>
              <a:rPr lang="en-US" sz="4800" dirty="0" smtClean="0"/>
              <a:t>Future Directions in Surgical Management of GIST?</a:t>
            </a:r>
            <a:endParaRPr lang="en-US" sz="4800" dirty="0">
              <a:latin typeface="Calibri"/>
              <a:ea typeface="ＭＳ Ｐゴシック" charset="0"/>
              <a:cs typeface="Calibri"/>
            </a:endParaRPr>
          </a:p>
        </p:txBody>
      </p:sp>
      <p:sp>
        <p:nvSpPr>
          <p:cNvPr id="4"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7821129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320800"/>
            <a:ext cx="8229600" cy="4525963"/>
          </a:xfrm>
          <a:prstGeom prst="rect">
            <a:avLst/>
          </a:prstGeom>
        </p:spPr>
        <p:txBody>
          <a:bodyPr>
            <a:noAutofit/>
          </a:bodyPr>
          <a:lstStyle/>
          <a:p>
            <a:r>
              <a:rPr lang="en-US" sz="2800" dirty="0"/>
              <a:t>Diagnosis</a:t>
            </a:r>
          </a:p>
          <a:p>
            <a:pPr lvl="1"/>
            <a:r>
              <a:rPr lang="en-US" sz="2800" dirty="0"/>
              <a:t>Can be mistaken for benign gastric </a:t>
            </a:r>
            <a:r>
              <a:rPr lang="en-US" sz="2800" dirty="0" err="1"/>
              <a:t>submucosal</a:t>
            </a:r>
            <a:r>
              <a:rPr lang="en-US" sz="2800" dirty="0"/>
              <a:t> tumors</a:t>
            </a:r>
          </a:p>
          <a:p>
            <a:pPr lvl="3"/>
            <a:r>
              <a:rPr lang="en-US" sz="2800" dirty="0" err="1"/>
              <a:t>Schwannoma</a:t>
            </a:r>
            <a:endParaRPr lang="en-US" sz="2800" dirty="0"/>
          </a:p>
          <a:p>
            <a:pPr lvl="3"/>
            <a:r>
              <a:rPr lang="en-US" sz="2800" dirty="0"/>
              <a:t>Leiomyoma</a:t>
            </a:r>
          </a:p>
          <a:p>
            <a:r>
              <a:rPr lang="en-US" sz="2800" dirty="0"/>
              <a:t>Surgical Treatment</a:t>
            </a:r>
          </a:p>
          <a:p>
            <a:pPr lvl="1"/>
            <a:r>
              <a:rPr lang="en-US" sz="2800" dirty="0"/>
              <a:t>R0 resection</a:t>
            </a:r>
          </a:p>
          <a:p>
            <a:pPr lvl="1"/>
            <a:r>
              <a:rPr lang="en-US" sz="2800" dirty="0" err="1"/>
              <a:t>Cytoreduction</a:t>
            </a:r>
            <a:r>
              <a:rPr lang="en-US" sz="2800" dirty="0"/>
              <a:t> of peritoneal and/or liver metastases in highly selected patients</a:t>
            </a:r>
          </a:p>
          <a:p>
            <a:r>
              <a:rPr lang="en-US" sz="2800" dirty="0"/>
              <a:t>Response to Tyrosine Kinase Inhibitor Therapy</a:t>
            </a:r>
          </a:p>
        </p:txBody>
      </p:sp>
      <p:sp>
        <p:nvSpPr>
          <p:cNvPr id="4"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sp>
        <p:nvSpPr>
          <p:cNvPr id="6" name="Text Box 2"/>
          <p:cNvSpPr txBox="1">
            <a:spLocks noChangeArrowheads="1"/>
          </p:cNvSpPr>
          <p:nvPr/>
        </p:nvSpPr>
        <p:spPr bwMode="auto">
          <a:xfrm>
            <a:off x="0" y="136525"/>
            <a:ext cx="9144000" cy="584776"/>
          </a:xfrm>
          <a:prstGeom prst="rect">
            <a:avLst/>
          </a:prstGeom>
          <a:noFill/>
          <a:ln w="9525">
            <a:noFill/>
            <a:miter lim="800000"/>
            <a:headEnd/>
            <a:tailEnd/>
          </a:ln>
          <a:effectLst/>
        </p:spPr>
        <p:txBody>
          <a:bodyPr>
            <a:spAutoFit/>
          </a:bodyPr>
          <a:lstStyle/>
          <a:p>
            <a:pPr algn="ctr">
              <a:defRPr/>
            </a:pPr>
            <a:r>
              <a:rPr lang="en-US" sz="3200" dirty="0" smtClean="0">
                <a:latin typeface="+mj-lt"/>
              </a:rPr>
              <a:t>Approach Surgical Challenges in the Lab</a:t>
            </a:r>
            <a:endParaRPr lang="en-US" sz="3200" i="1" u="sng" dirty="0">
              <a:solidFill>
                <a:schemeClr val="bg1"/>
              </a:solidFill>
              <a:latin typeface="+mj-lt"/>
            </a:endParaRPr>
          </a:p>
        </p:txBody>
      </p:sp>
    </p:spTree>
    <p:extLst>
      <p:ext uri="{BB962C8B-B14F-4D97-AF65-F5344CB8AC3E}">
        <p14:creationId xmlns:p14="http://schemas.microsoft.com/office/powerpoint/2010/main" val="138259614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600200"/>
            <a:ext cx="8229600" cy="4525963"/>
          </a:xfrm>
          <a:prstGeom prst="rect">
            <a:avLst/>
          </a:prstGeom>
        </p:spPr>
        <p:txBody>
          <a:bodyPr/>
          <a:lstStyle/>
          <a:p>
            <a:pPr marL="0" indent="0" algn="ctr">
              <a:buNone/>
            </a:pPr>
            <a:r>
              <a:rPr lang="en-US" sz="3600" dirty="0" smtClean="0"/>
              <a:t>To develop a technique for using fluorophore-conjugated anti-KIT antibodies delivered intravenously to transgenic GIST-bearing mice for detection of GISTs </a:t>
            </a:r>
            <a:r>
              <a:rPr lang="en-US" sz="3600" i="1" dirty="0" smtClean="0"/>
              <a:t>in vivo</a:t>
            </a:r>
            <a:r>
              <a:rPr lang="en-US" sz="3600" dirty="0" smtClean="0"/>
              <a:t>.</a:t>
            </a:r>
            <a:endParaRPr lang="en-US" sz="3600" dirty="0"/>
          </a:p>
        </p:txBody>
      </p:sp>
      <p:sp>
        <p:nvSpPr>
          <p:cNvPr id="4"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sp>
        <p:nvSpPr>
          <p:cNvPr id="7" name="Text Box 2"/>
          <p:cNvSpPr txBox="1">
            <a:spLocks noChangeArrowheads="1"/>
          </p:cNvSpPr>
          <p:nvPr/>
        </p:nvSpPr>
        <p:spPr bwMode="auto">
          <a:xfrm>
            <a:off x="0" y="136525"/>
            <a:ext cx="9144000" cy="584776"/>
          </a:xfrm>
          <a:prstGeom prst="rect">
            <a:avLst/>
          </a:prstGeom>
          <a:noFill/>
          <a:ln w="9525">
            <a:noFill/>
            <a:miter lim="800000"/>
            <a:headEnd/>
            <a:tailEnd/>
          </a:ln>
          <a:effectLst/>
        </p:spPr>
        <p:txBody>
          <a:bodyPr>
            <a:spAutoFit/>
          </a:bodyPr>
          <a:lstStyle/>
          <a:p>
            <a:pPr algn="ctr">
              <a:defRPr/>
            </a:pPr>
            <a:r>
              <a:rPr lang="en-US" sz="3200" dirty="0" smtClean="0">
                <a:latin typeface="+mj-lt"/>
              </a:rPr>
              <a:t>Approach Surgical Challenges in the Lab</a:t>
            </a:r>
            <a:endParaRPr lang="en-US" sz="3200" i="1" u="sng" dirty="0">
              <a:solidFill>
                <a:schemeClr val="bg1"/>
              </a:solidFill>
              <a:latin typeface="+mj-lt"/>
            </a:endParaRPr>
          </a:p>
        </p:txBody>
      </p:sp>
    </p:spTree>
    <p:extLst>
      <p:ext uri="{BB962C8B-B14F-4D97-AF65-F5344CB8AC3E}">
        <p14:creationId xmlns:p14="http://schemas.microsoft.com/office/powerpoint/2010/main" val="1538541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254369" y="2168523"/>
            <a:ext cx="2294376" cy="4015158"/>
          </a:xfrm>
          <a:prstGeom prst="rect">
            <a:avLst/>
          </a:prstGeom>
        </p:spPr>
      </p:pic>
      <p:sp>
        <p:nvSpPr>
          <p:cNvPr id="6" name="AutoShape 2"/>
          <p:cNvSpPr txBox="1">
            <a:spLocks noChangeArrowheads="1"/>
          </p:cNvSpPr>
          <p:nvPr/>
        </p:nvSpPr>
        <p:spPr>
          <a:xfrm>
            <a:off x="457200" y="3400"/>
            <a:ext cx="8229600"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200" dirty="0" err="1" smtClean="0">
                <a:solidFill>
                  <a:srgbClr val="000000"/>
                </a:solidFill>
                <a:latin typeface="+mj-lt"/>
                <a:ea typeface="+mj-ea"/>
                <a:cs typeface="+mj-cs"/>
              </a:rPr>
              <a:t>Submucosal</a:t>
            </a:r>
            <a:r>
              <a:rPr lang="en-US" sz="3200" dirty="0" smtClean="0">
                <a:solidFill>
                  <a:srgbClr val="000000"/>
                </a:solidFill>
                <a:latin typeface="+mj-lt"/>
                <a:ea typeface="+mj-ea"/>
                <a:cs typeface="+mj-cs"/>
              </a:rPr>
              <a:t> Tumor (SMT) Growth Pattern</a:t>
            </a:r>
            <a:endParaRPr kumimoji="0" lang="en-US" sz="3200" b="0" i="0" u="none" strike="noStrike" kern="1200" cap="none" spc="0" normalizeH="0" baseline="0" noProof="0" dirty="0">
              <a:ln>
                <a:noFill/>
              </a:ln>
              <a:solidFill>
                <a:srgbClr val="000000"/>
              </a:solidFill>
              <a:effectLst/>
              <a:uLnTx/>
              <a:uFillTx/>
              <a:latin typeface="+mj-lt"/>
              <a:ea typeface="+mj-ea"/>
              <a:cs typeface="+mj-cs"/>
            </a:endParaRPr>
          </a:p>
        </p:txBody>
      </p:sp>
      <p:sp>
        <p:nvSpPr>
          <p:cNvPr id="7"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sp>
        <p:nvSpPr>
          <p:cNvPr id="2" name="Right Arrow 1"/>
          <p:cNvSpPr/>
          <p:nvPr/>
        </p:nvSpPr>
        <p:spPr>
          <a:xfrm>
            <a:off x="901700" y="1070200"/>
            <a:ext cx="7404100" cy="1473200"/>
          </a:xfrm>
          <a:prstGeom prst="rightArrow">
            <a:avLst/>
          </a:prstGeom>
          <a:gradFill flip="none" rotWithShape="1">
            <a:gsLst>
              <a:gs pos="33000">
                <a:schemeClr val="accent1">
                  <a:tint val="100000"/>
                  <a:shade val="100000"/>
                  <a:satMod val="130000"/>
                </a:schemeClr>
              </a:gs>
              <a:gs pos="67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1140069" y="1567935"/>
            <a:ext cx="1620957" cy="461665"/>
          </a:xfrm>
          <a:prstGeom prst="rect">
            <a:avLst/>
          </a:prstGeom>
        </p:spPr>
        <p:txBody>
          <a:bodyPr wrap="none">
            <a:spAutoFit/>
          </a:bodyPr>
          <a:lstStyle/>
          <a:p>
            <a:pPr lvl="0" algn="ctr"/>
            <a:r>
              <a:rPr lang="en-US" sz="2400" b="1" dirty="0" smtClean="0">
                <a:solidFill>
                  <a:prstClr val="white"/>
                </a:solidFill>
              </a:rPr>
              <a:t>Endophytic</a:t>
            </a:r>
            <a:endParaRPr lang="en-US" sz="2400" b="1" dirty="0">
              <a:solidFill>
                <a:prstClr val="white"/>
              </a:solidFill>
            </a:endParaRPr>
          </a:p>
        </p:txBody>
      </p:sp>
      <p:sp>
        <p:nvSpPr>
          <p:cNvPr id="9" name="Rectangle 8"/>
          <p:cNvSpPr/>
          <p:nvPr/>
        </p:nvSpPr>
        <p:spPr>
          <a:xfrm>
            <a:off x="5842079" y="1567935"/>
            <a:ext cx="1428596" cy="461665"/>
          </a:xfrm>
          <a:prstGeom prst="rect">
            <a:avLst/>
          </a:prstGeom>
        </p:spPr>
        <p:txBody>
          <a:bodyPr wrap="none">
            <a:spAutoFit/>
          </a:bodyPr>
          <a:lstStyle/>
          <a:p>
            <a:pPr lvl="0" algn="ctr"/>
            <a:r>
              <a:rPr lang="en-US" sz="2400" b="1" dirty="0" smtClean="0">
                <a:solidFill>
                  <a:prstClr val="white"/>
                </a:solidFill>
              </a:rPr>
              <a:t>Exophytic</a:t>
            </a:r>
            <a:endParaRPr lang="en-US" sz="2400" b="1" dirty="0">
              <a:solidFill>
                <a:prstClr val="white"/>
              </a:solidFill>
            </a:endParaRPr>
          </a:p>
        </p:txBody>
      </p:sp>
      <p:sp>
        <p:nvSpPr>
          <p:cNvPr id="4" name="TextBox 3"/>
          <p:cNvSpPr txBox="1"/>
          <p:nvPr/>
        </p:nvSpPr>
        <p:spPr>
          <a:xfrm>
            <a:off x="457200" y="6069568"/>
            <a:ext cx="6248400" cy="646331"/>
          </a:xfrm>
          <a:prstGeom prst="rect">
            <a:avLst/>
          </a:prstGeom>
          <a:noFill/>
        </p:spPr>
        <p:txBody>
          <a:bodyPr wrap="square" rtlCol="0">
            <a:spAutoFit/>
          </a:bodyPr>
          <a:lstStyle/>
          <a:p>
            <a:r>
              <a:rPr lang="en-US" dirty="0" smtClean="0"/>
              <a:t>SMT </a:t>
            </a:r>
            <a:r>
              <a:rPr lang="en-US" dirty="0" err="1" smtClean="0"/>
              <a:t>DDx</a:t>
            </a:r>
            <a:r>
              <a:rPr lang="en-US" dirty="0" smtClean="0"/>
              <a:t>: leiomyoma, </a:t>
            </a:r>
            <a:r>
              <a:rPr lang="en-US" dirty="0" err="1" smtClean="0"/>
              <a:t>leiomyosarcoma</a:t>
            </a:r>
            <a:r>
              <a:rPr lang="en-US" dirty="0" smtClean="0"/>
              <a:t>, </a:t>
            </a:r>
            <a:r>
              <a:rPr lang="en-US" dirty="0" err="1" smtClean="0"/>
              <a:t>schwannoma</a:t>
            </a:r>
            <a:r>
              <a:rPr lang="en-US" dirty="0" smtClean="0"/>
              <a:t>, pancreatic heterotopia, gastric cavernous </a:t>
            </a:r>
            <a:r>
              <a:rPr lang="en-US" dirty="0" err="1" smtClean="0"/>
              <a:t>hemangioma</a:t>
            </a:r>
            <a:endParaRPr lang="en-US" dirty="0"/>
          </a:p>
        </p:txBody>
      </p:sp>
      <p:pic>
        <p:nvPicPr>
          <p:cNvPr id="5" name="Picture 4"/>
          <p:cNvPicPr>
            <a:picLocks noChangeAspect="1"/>
          </p:cNvPicPr>
          <p:nvPr/>
        </p:nvPicPr>
        <p:blipFill rotWithShape="1">
          <a:blip r:embed="rId4"/>
          <a:srcRect l="26528" t="9772" r="26806" b="6859"/>
          <a:stretch/>
        </p:blipFill>
        <p:spPr>
          <a:xfrm>
            <a:off x="4292600" y="2689225"/>
            <a:ext cx="3911600" cy="3178175"/>
          </a:xfrm>
          <a:prstGeom prst="rect">
            <a:avLst/>
          </a:prstGeom>
        </p:spPr>
      </p:pic>
    </p:spTree>
    <p:extLst>
      <p:ext uri="{BB962C8B-B14F-4D97-AF65-F5344CB8AC3E}">
        <p14:creationId xmlns:p14="http://schemas.microsoft.com/office/powerpoint/2010/main" val="11338174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85800" y="6425244"/>
            <a:ext cx="4332626" cy="369332"/>
          </a:xfrm>
          <a:prstGeom prst="rect">
            <a:avLst/>
          </a:prstGeom>
          <a:noFill/>
        </p:spPr>
        <p:txBody>
          <a:bodyPr wrap="square" rtlCol="0">
            <a:spAutoFit/>
          </a:bodyPr>
          <a:lstStyle/>
          <a:p>
            <a:r>
              <a:rPr lang="en-US" i="1" dirty="0" err="1" smtClean="0"/>
              <a:t>Metildi</a:t>
            </a:r>
            <a:r>
              <a:rPr lang="en-US" i="1" dirty="0" smtClean="0"/>
              <a:t>, et al. JACS 2012</a:t>
            </a:r>
            <a:endParaRPr lang="en-US" i="1" dirty="0"/>
          </a:p>
        </p:txBody>
      </p:sp>
      <p:pic>
        <p:nvPicPr>
          <p:cNvPr id="8" name="Fluorescence Lap.m4v">
            <a:hlinkClick r:id="" action="ppaction://media"/>
          </p:cNvPr>
          <p:cNvPicPr>
            <a:picLocks noGrp="1" noChangeAspect="1"/>
          </p:cNvPicPr>
          <p:nvPr>
            <p:ph sz="quarter" idx="4294967295"/>
            <a:videoFile r:link="rId2"/>
            <p:extLst>
              <p:ext uri="{DAA4B4D4-6D71-4841-9C94-3DE7FCFB9230}">
                <p14:media xmlns:p14="http://schemas.microsoft.com/office/powerpoint/2010/main" r:embed="rId1"/>
              </p:ext>
            </p:extLst>
          </p:nvPr>
        </p:nvPicPr>
        <p:blipFill>
          <a:blip r:embed="rId5"/>
          <a:stretch>
            <a:fillRect/>
          </a:stretch>
        </p:blipFill>
        <p:spPr>
          <a:xfrm>
            <a:off x="1" y="1036639"/>
            <a:ext cx="9143999" cy="5257800"/>
          </a:xfrm>
          <a:prstGeom prst="rect">
            <a:avLst/>
          </a:prstGeom>
        </p:spPr>
      </p:pic>
    </p:spTree>
    <p:extLst>
      <p:ext uri="{BB962C8B-B14F-4D97-AF65-F5344CB8AC3E}">
        <p14:creationId xmlns:p14="http://schemas.microsoft.com/office/powerpoint/2010/main" val="2567242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p:cNvSpPr txBox="1">
            <a:spLocks noChangeArrowheads="1"/>
          </p:cNvSpPr>
          <p:nvPr/>
        </p:nvSpPr>
        <p:spPr>
          <a:xfrm>
            <a:off x="685800" y="228600"/>
            <a:ext cx="7772400" cy="457200"/>
          </a:xfrm>
          <a:prstGeom prst="rect">
            <a:avLst/>
          </a:prstGeom>
          <a:solidFill>
            <a:srgbClr val="FFFFFF"/>
          </a:solidFill>
        </p:spPr>
        <p:txBody>
          <a:bodyPr vert="horz" lIns="91440" tIns="45720" rIns="91440" bIns="45720" rtlCol="0" anchor="ctr">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i="1" dirty="0" smtClean="0"/>
              <a:t>In Vivo </a:t>
            </a:r>
            <a:r>
              <a:rPr lang="en-US" dirty="0" smtClean="0"/>
              <a:t>Fluorescent Labeling of GIST</a:t>
            </a:r>
            <a:endParaRPr lang="en-US" dirty="0"/>
          </a:p>
        </p:txBody>
      </p:sp>
      <p:sp>
        <p:nvSpPr>
          <p:cNvPr id="19"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pic>
        <p:nvPicPr>
          <p:cNvPr id="2" name="Picture 1"/>
          <p:cNvPicPr>
            <a:picLocks noChangeAspect="1"/>
          </p:cNvPicPr>
          <p:nvPr/>
        </p:nvPicPr>
        <p:blipFill>
          <a:blip r:embed="rId3"/>
          <a:stretch>
            <a:fillRect/>
          </a:stretch>
        </p:blipFill>
        <p:spPr>
          <a:xfrm>
            <a:off x="1778000" y="1104900"/>
            <a:ext cx="2781300" cy="2781300"/>
          </a:xfrm>
          <a:prstGeom prst="rect">
            <a:avLst/>
          </a:prstGeom>
        </p:spPr>
      </p:pic>
      <p:pic>
        <p:nvPicPr>
          <p:cNvPr id="4" name="Picture 3"/>
          <p:cNvPicPr>
            <a:picLocks noChangeAspect="1"/>
          </p:cNvPicPr>
          <p:nvPr/>
        </p:nvPicPr>
        <p:blipFill>
          <a:blip r:embed="rId4"/>
          <a:stretch>
            <a:fillRect/>
          </a:stretch>
        </p:blipFill>
        <p:spPr>
          <a:xfrm>
            <a:off x="4673600" y="1104900"/>
            <a:ext cx="2781300" cy="2781300"/>
          </a:xfrm>
          <a:prstGeom prst="rect">
            <a:avLst/>
          </a:prstGeom>
        </p:spPr>
      </p:pic>
      <p:pic>
        <p:nvPicPr>
          <p:cNvPr id="5" name="Picture 4"/>
          <p:cNvPicPr>
            <a:picLocks noChangeAspect="1"/>
          </p:cNvPicPr>
          <p:nvPr/>
        </p:nvPicPr>
        <p:blipFill>
          <a:blip r:embed="rId5"/>
          <a:stretch>
            <a:fillRect/>
          </a:stretch>
        </p:blipFill>
        <p:spPr>
          <a:xfrm>
            <a:off x="4673600" y="3949700"/>
            <a:ext cx="2781300" cy="2781300"/>
          </a:xfrm>
          <a:prstGeom prst="rect">
            <a:avLst/>
          </a:prstGeom>
        </p:spPr>
      </p:pic>
      <p:pic>
        <p:nvPicPr>
          <p:cNvPr id="6" name="Picture 5"/>
          <p:cNvPicPr>
            <a:picLocks noChangeAspect="1"/>
          </p:cNvPicPr>
          <p:nvPr/>
        </p:nvPicPr>
        <p:blipFill>
          <a:blip r:embed="rId6"/>
          <a:stretch>
            <a:fillRect/>
          </a:stretch>
        </p:blipFill>
        <p:spPr>
          <a:xfrm>
            <a:off x="1778000" y="3949700"/>
            <a:ext cx="2781300" cy="2781300"/>
          </a:xfrm>
          <a:prstGeom prst="rect">
            <a:avLst/>
          </a:prstGeom>
        </p:spPr>
      </p:pic>
      <p:sp>
        <p:nvSpPr>
          <p:cNvPr id="8" name="TextBox 7"/>
          <p:cNvSpPr txBox="1"/>
          <p:nvPr/>
        </p:nvSpPr>
        <p:spPr>
          <a:xfrm>
            <a:off x="5177294" y="4679914"/>
            <a:ext cx="1001059" cy="307777"/>
          </a:xfrm>
          <a:prstGeom prst="rect">
            <a:avLst/>
          </a:prstGeom>
          <a:noFill/>
        </p:spPr>
        <p:txBody>
          <a:bodyPr wrap="square" rtlCol="0">
            <a:spAutoFit/>
          </a:bodyPr>
          <a:lstStyle/>
          <a:p>
            <a:r>
              <a:rPr lang="en-US" sz="1400" dirty="0" smtClean="0">
                <a:solidFill>
                  <a:srgbClr val="FFFFFF"/>
                </a:solidFill>
              </a:rPr>
              <a:t>cecum</a:t>
            </a:r>
            <a:endParaRPr lang="en-US" sz="1400" dirty="0">
              <a:solidFill>
                <a:srgbClr val="FFFFFF"/>
              </a:solidFill>
            </a:endParaRPr>
          </a:p>
        </p:txBody>
      </p:sp>
      <p:sp>
        <p:nvSpPr>
          <p:cNvPr id="9" name="TextBox 8"/>
          <p:cNvSpPr txBox="1"/>
          <p:nvPr/>
        </p:nvSpPr>
        <p:spPr>
          <a:xfrm>
            <a:off x="5857236" y="2731186"/>
            <a:ext cx="1001059" cy="307777"/>
          </a:xfrm>
          <a:prstGeom prst="rect">
            <a:avLst/>
          </a:prstGeom>
          <a:noFill/>
        </p:spPr>
        <p:txBody>
          <a:bodyPr wrap="square" rtlCol="0">
            <a:spAutoFit/>
          </a:bodyPr>
          <a:lstStyle/>
          <a:p>
            <a:r>
              <a:rPr lang="en-US" sz="1400" dirty="0" smtClean="0">
                <a:solidFill>
                  <a:srgbClr val="FFFFFF"/>
                </a:solidFill>
              </a:rPr>
              <a:t>cecum</a:t>
            </a:r>
            <a:endParaRPr lang="en-US" sz="1400" dirty="0">
              <a:solidFill>
                <a:srgbClr val="FFFFFF"/>
              </a:solidFill>
            </a:endParaRPr>
          </a:p>
        </p:txBody>
      </p:sp>
      <p:sp>
        <p:nvSpPr>
          <p:cNvPr id="10" name="TextBox 9"/>
          <p:cNvSpPr txBox="1"/>
          <p:nvPr/>
        </p:nvSpPr>
        <p:spPr>
          <a:xfrm>
            <a:off x="6331343" y="1127578"/>
            <a:ext cx="986116" cy="307777"/>
          </a:xfrm>
          <a:prstGeom prst="rect">
            <a:avLst/>
          </a:prstGeom>
          <a:noFill/>
        </p:spPr>
        <p:txBody>
          <a:bodyPr wrap="square" rtlCol="0">
            <a:spAutoFit/>
          </a:bodyPr>
          <a:lstStyle/>
          <a:p>
            <a:r>
              <a:rPr lang="en-US" sz="1400" dirty="0" err="1" smtClean="0">
                <a:solidFill>
                  <a:srgbClr val="FFFFFF"/>
                </a:solidFill>
              </a:rPr>
              <a:t>Cecal</a:t>
            </a:r>
            <a:r>
              <a:rPr lang="en-US" sz="1400" dirty="0" smtClean="0">
                <a:solidFill>
                  <a:srgbClr val="FFFFFF"/>
                </a:solidFill>
              </a:rPr>
              <a:t> GIST</a:t>
            </a:r>
            <a:endParaRPr lang="en-US" sz="1400" dirty="0">
              <a:solidFill>
                <a:srgbClr val="FFFFFF"/>
              </a:solidFill>
            </a:endParaRPr>
          </a:p>
        </p:txBody>
      </p:sp>
      <p:sp>
        <p:nvSpPr>
          <p:cNvPr id="11" name="TextBox 10"/>
          <p:cNvSpPr txBox="1"/>
          <p:nvPr/>
        </p:nvSpPr>
        <p:spPr>
          <a:xfrm>
            <a:off x="6348635" y="4158853"/>
            <a:ext cx="986116" cy="307777"/>
          </a:xfrm>
          <a:prstGeom prst="rect">
            <a:avLst/>
          </a:prstGeom>
          <a:noFill/>
        </p:spPr>
        <p:txBody>
          <a:bodyPr wrap="square" rtlCol="0">
            <a:spAutoFit/>
          </a:bodyPr>
          <a:lstStyle/>
          <a:p>
            <a:r>
              <a:rPr lang="en-US" sz="1400" dirty="0" err="1" smtClean="0">
                <a:solidFill>
                  <a:srgbClr val="FFFFFF"/>
                </a:solidFill>
              </a:rPr>
              <a:t>Cecal</a:t>
            </a:r>
            <a:r>
              <a:rPr lang="en-US" sz="1400" dirty="0" smtClean="0">
                <a:solidFill>
                  <a:srgbClr val="FFFFFF"/>
                </a:solidFill>
              </a:rPr>
              <a:t> GIST</a:t>
            </a:r>
            <a:endParaRPr lang="en-US" sz="1400" dirty="0">
              <a:solidFill>
                <a:srgbClr val="FFFFFF"/>
              </a:solidFill>
            </a:endParaRPr>
          </a:p>
        </p:txBody>
      </p:sp>
      <p:sp>
        <p:nvSpPr>
          <p:cNvPr id="12" name="Left Arrow 11"/>
          <p:cNvSpPr/>
          <p:nvPr/>
        </p:nvSpPr>
        <p:spPr>
          <a:xfrm rot="19260507">
            <a:off x="6306597" y="1671344"/>
            <a:ext cx="517128" cy="45719"/>
          </a:xfrm>
          <a:prstGeom prst="leftArrow">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eft Arrow 12"/>
          <p:cNvSpPr/>
          <p:nvPr/>
        </p:nvSpPr>
        <p:spPr>
          <a:xfrm rot="19260507">
            <a:off x="6351981" y="4656525"/>
            <a:ext cx="517128" cy="50469"/>
          </a:xfrm>
          <a:prstGeom prst="leftArrow">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3447427" y="2403797"/>
            <a:ext cx="514090" cy="483782"/>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857735" y="5186766"/>
            <a:ext cx="514090" cy="483782"/>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762880" y="1059546"/>
            <a:ext cx="626127" cy="338554"/>
          </a:xfrm>
          <a:prstGeom prst="rect">
            <a:avLst/>
          </a:prstGeom>
          <a:noFill/>
        </p:spPr>
        <p:txBody>
          <a:bodyPr wrap="square" rtlCol="0">
            <a:spAutoFit/>
          </a:bodyPr>
          <a:lstStyle/>
          <a:p>
            <a:r>
              <a:rPr lang="en-US" sz="1600" dirty="0" smtClean="0">
                <a:solidFill>
                  <a:srgbClr val="FFFFFF"/>
                </a:solidFill>
              </a:rPr>
              <a:t>14x</a:t>
            </a:r>
            <a:endParaRPr lang="en-US" sz="1600" dirty="0">
              <a:solidFill>
                <a:srgbClr val="FFFFFF"/>
              </a:solidFill>
            </a:endParaRPr>
          </a:p>
        </p:txBody>
      </p:sp>
      <p:sp>
        <p:nvSpPr>
          <p:cNvPr id="17" name="TextBox 16"/>
          <p:cNvSpPr txBox="1"/>
          <p:nvPr/>
        </p:nvSpPr>
        <p:spPr>
          <a:xfrm>
            <a:off x="1762880" y="3904346"/>
            <a:ext cx="626127" cy="338554"/>
          </a:xfrm>
          <a:prstGeom prst="rect">
            <a:avLst/>
          </a:prstGeom>
          <a:noFill/>
        </p:spPr>
        <p:txBody>
          <a:bodyPr wrap="square" rtlCol="0">
            <a:spAutoFit/>
          </a:bodyPr>
          <a:lstStyle/>
          <a:p>
            <a:r>
              <a:rPr lang="en-US" sz="1600" dirty="0" smtClean="0">
                <a:solidFill>
                  <a:srgbClr val="FFFFFF"/>
                </a:solidFill>
              </a:rPr>
              <a:t>14x</a:t>
            </a:r>
            <a:endParaRPr lang="en-US" sz="1600" dirty="0">
              <a:solidFill>
                <a:srgbClr val="FFFFFF"/>
              </a:solidFill>
            </a:endParaRPr>
          </a:p>
        </p:txBody>
      </p:sp>
      <p:sp>
        <p:nvSpPr>
          <p:cNvPr id="20" name="TextBox 19"/>
          <p:cNvSpPr txBox="1"/>
          <p:nvPr/>
        </p:nvSpPr>
        <p:spPr>
          <a:xfrm>
            <a:off x="4641889" y="1059546"/>
            <a:ext cx="626127" cy="338554"/>
          </a:xfrm>
          <a:prstGeom prst="rect">
            <a:avLst/>
          </a:prstGeom>
          <a:noFill/>
        </p:spPr>
        <p:txBody>
          <a:bodyPr wrap="square" rtlCol="0">
            <a:spAutoFit/>
          </a:bodyPr>
          <a:lstStyle/>
          <a:p>
            <a:r>
              <a:rPr lang="en-US" sz="1600" dirty="0" smtClean="0">
                <a:solidFill>
                  <a:srgbClr val="FFFFFF"/>
                </a:solidFill>
              </a:rPr>
              <a:t>56x</a:t>
            </a:r>
            <a:endParaRPr lang="en-US" sz="1600" dirty="0">
              <a:solidFill>
                <a:srgbClr val="FFFFFF"/>
              </a:solidFill>
            </a:endParaRPr>
          </a:p>
        </p:txBody>
      </p:sp>
      <p:sp>
        <p:nvSpPr>
          <p:cNvPr id="21" name="TextBox 20"/>
          <p:cNvSpPr txBox="1"/>
          <p:nvPr/>
        </p:nvSpPr>
        <p:spPr>
          <a:xfrm>
            <a:off x="4643360" y="3897670"/>
            <a:ext cx="626127" cy="338554"/>
          </a:xfrm>
          <a:prstGeom prst="rect">
            <a:avLst/>
          </a:prstGeom>
          <a:noFill/>
        </p:spPr>
        <p:txBody>
          <a:bodyPr wrap="square" rtlCol="0">
            <a:spAutoFit/>
          </a:bodyPr>
          <a:lstStyle/>
          <a:p>
            <a:r>
              <a:rPr lang="en-US" sz="1600" dirty="0" smtClean="0">
                <a:solidFill>
                  <a:srgbClr val="FFFFFF"/>
                </a:solidFill>
              </a:rPr>
              <a:t>56x</a:t>
            </a:r>
            <a:endParaRPr lang="en-US" sz="1600" dirty="0">
              <a:solidFill>
                <a:srgbClr val="FFFFFF"/>
              </a:solidFill>
            </a:endParaRPr>
          </a:p>
        </p:txBody>
      </p:sp>
      <p:sp>
        <p:nvSpPr>
          <p:cNvPr id="14" name="TextBox 13"/>
          <p:cNvSpPr txBox="1"/>
          <p:nvPr/>
        </p:nvSpPr>
        <p:spPr>
          <a:xfrm>
            <a:off x="7577565" y="5870581"/>
            <a:ext cx="1566435" cy="523220"/>
          </a:xfrm>
          <a:prstGeom prst="rect">
            <a:avLst/>
          </a:prstGeom>
          <a:noFill/>
        </p:spPr>
        <p:txBody>
          <a:bodyPr wrap="square" rtlCol="0">
            <a:spAutoFit/>
          </a:bodyPr>
          <a:lstStyle/>
          <a:p>
            <a:r>
              <a:rPr lang="en-US" sz="1400" dirty="0" err="1" smtClean="0"/>
              <a:t>Metildi</a:t>
            </a:r>
            <a:r>
              <a:rPr lang="en-US" sz="1400" dirty="0" smtClean="0"/>
              <a:t>, Ann </a:t>
            </a:r>
            <a:r>
              <a:rPr lang="en-US" sz="1400" dirty="0" err="1" smtClean="0"/>
              <a:t>Surg</a:t>
            </a:r>
            <a:r>
              <a:rPr lang="en-US" sz="1400" dirty="0" smtClean="0"/>
              <a:t> </a:t>
            </a:r>
            <a:r>
              <a:rPr lang="en-US" sz="1400" dirty="0" err="1" smtClean="0"/>
              <a:t>Onc</a:t>
            </a:r>
            <a:r>
              <a:rPr lang="en-US" sz="1400" dirty="0" smtClean="0"/>
              <a:t>. 2013.</a:t>
            </a:r>
            <a:endParaRPr lang="en-US" sz="1400" dirty="0"/>
          </a:p>
        </p:txBody>
      </p:sp>
    </p:spTree>
    <p:extLst>
      <p:ext uri="{BB962C8B-B14F-4D97-AF65-F5344CB8AC3E}">
        <p14:creationId xmlns:p14="http://schemas.microsoft.com/office/powerpoint/2010/main" val="2474808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heel(1)">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downLeft)">
                                      <p:cBhvr>
                                        <p:cTn id="15" dur="500"/>
                                        <p:tgtEl>
                                          <p:spTgt spid="10"/>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strips(downLeft)">
                                      <p:cBhvr>
                                        <p:cTn id="21" dur="500"/>
                                        <p:tgtEl>
                                          <p:spTgt spid="13"/>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strips(down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P spid="3"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C:\Users\syleonard\Desktop\GIST-Kit\K641E cecum 7M H&amp;E 10x with scale.tif"/>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74000"/>
                    </a14:imgEffect>
                  </a14:imgLayer>
                </a14:imgProps>
              </a:ext>
            </a:extLst>
          </a:blip>
          <a:srcRect/>
          <a:stretch>
            <a:fillRect/>
          </a:stretch>
        </p:blipFill>
        <p:spPr bwMode="auto">
          <a:xfrm>
            <a:off x="1143000" y="3877219"/>
            <a:ext cx="3581400" cy="2686050"/>
          </a:xfrm>
          <a:prstGeom prst="rect">
            <a:avLst/>
          </a:prstGeom>
          <a:noFill/>
        </p:spPr>
      </p:pic>
      <p:sp>
        <p:nvSpPr>
          <p:cNvPr id="8" name="TextBox 7"/>
          <p:cNvSpPr txBox="1"/>
          <p:nvPr/>
        </p:nvSpPr>
        <p:spPr>
          <a:xfrm>
            <a:off x="1143000" y="3953419"/>
            <a:ext cx="629950" cy="461665"/>
          </a:xfrm>
          <a:prstGeom prst="rect">
            <a:avLst/>
          </a:prstGeom>
          <a:noFill/>
        </p:spPr>
        <p:txBody>
          <a:bodyPr wrap="none" rtlCol="0">
            <a:spAutoFit/>
          </a:bodyPr>
          <a:lstStyle/>
          <a:p>
            <a:r>
              <a:rPr lang="en-US" sz="2400" dirty="0" smtClean="0"/>
              <a:t>10x</a:t>
            </a:r>
            <a:endParaRPr lang="en-US" sz="2400" dirty="0"/>
          </a:p>
        </p:txBody>
      </p:sp>
      <p:sp>
        <p:nvSpPr>
          <p:cNvPr id="10" name="TextBox 9"/>
          <p:cNvSpPr txBox="1"/>
          <p:nvPr/>
        </p:nvSpPr>
        <p:spPr>
          <a:xfrm>
            <a:off x="1143000" y="3369219"/>
            <a:ext cx="3581400" cy="461665"/>
          </a:xfrm>
          <a:prstGeom prst="rect">
            <a:avLst/>
          </a:prstGeom>
          <a:noFill/>
        </p:spPr>
        <p:txBody>
          <a:bodyPr wrap="square" rtlCol="0">
            <a:spAutoFit/>
          </a:bodyPr>
          <a:lstStyle/>
          <a:p>
            <a:pPr algn="ctr"/>
            <a:r>
              <a:rPr lang="en-US" sz="2400" dirty="0" smtClean="0"/>
              <a:t>H&amp;E</a:t>
            </a:r>
            <a:endParaRPr lang="en-US" sz="2400" dirty="0"/>
          </a:p>
        </p:txBody>
      </p:sp>
      <p:sp>
        <p:nvSpPr>
          <p:cNvPr id="11" name="TextBox 10"/>
          <p:cNvSpPr txBox="1"/>
          <p:nvPr/>
        </p:nvSpPr>
        <p:spPr>
          <a:xfrm>
            <a:off x="4876800" y="3369219"/>
            <a:ext cx="3581400" cy="461665"/>
          </a:xfrm>
          <a:prstGeom prst="rect">
            <a:avLst/>
          </a:prstGeom>
          <a:noFill/>
        </p:spPr>
        <p:txBody>
          <a:bodyPr wrap="square" rtlCol="0">
            <a:spAutoFit/>
          </a:bodyPr>
          <a:lstStyle/>
          <a:p>
            <a:pPr algn="ctr"/>
            <a:r>
              <a:rPr lang="en-US" sz="2400" dirty="0" smtClean="0"/>
              <a:t>KIT</a:t>
            </a:r>
            <a:endParaRPr lang="en-US" sz="2400" dirty="0"/>
          </a:p>
        </p:txBody>
      </p:sp>
      <p:sp>
        <p:nvSpPr>
          <p:cNvPr id="12" name="TextBox 11"/>
          <p:cNvSpPr txBox="1"/>
          <p:nvPr/>
        </p:nvSpPr>
        <p:spPr>
          <a:xfrm rot="16200000">
            <a:off x="-378767" y="4941787"/>
            <a:ext cx="2590800" cy="461665"/>
          </a:xfrm>
          <a:prstGeom prst="rect">
            <a:avLst/>
          </a:prstGeom>
          <a:noFill/>
        </p:spPr>
        <p:txBody>
          <a:bodyPr wrap="square" rtlCol="0">
            <a:spAutoFit/>
          </a:bodyPr>
          <a:lstStyle/>
          <a:p>
            <a:pPr algn="ctr"/>
            <a:r>
              <a:rPr lang="en-US" sz="2400" dirty="0" smtClean="0"/>
              <a:t>KIT K641E</a:t>
            </a:r>
            <a:r>
              <a:rPr lang="en-US" sz="2400" baseline="30000" dirty="0" smtClean="0"/>
              <a:t>+/-</a:t>
            </a:r>
            <a:endParaRPr lang="en-US" sz="2400" baseline="30000" dirty="0"/>
          </a:p>
        </p:txBody>
      </p:sp>
      <p:sp>
        <p:nvSpPr>
          <p:cNvPr id="18" name="Rectangle 5"/>
          <p:cNvSpPr txBox="1">
            <a:spLocks noChangeArrowheads="1"/>
          </p:cNvSpPr>
          <p:nvPr/>
        </p:nvSpPr>
        <p:spPr>
          <a:xfrm>
            <a:off x="0" y="228600"/>
            <a:ext cx="9144000" cy="457200"/>
          </a:xfrm>
          <a:prstGeom prst="rect">
            <a:avLst/>
          </a:prstGeom>
          <a:solidFill>
            <a:srgbClr val="FFFFFF"/>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KIT K641E</a:t>
            </a:r>
            <a:r>
              <a:rPr lang="en-US" sz="3200" baseline="30000" dirty="0" smtClean="0"/>
              <a:t>+/-</a:t>
            </a:r>
            <a:r>
              <a:rPr lang="en-US" sz="3200" dirty="0" smtClean="0"/>
              <a:t> Transgenic Mouse Model of GIST</a:t>
            </a:r>
            <a:endParaRPr lang="en-US" sz="3200" dirty="0"/>
          </a:p>
        </p:txBody>
      </p:sp>
      <p:sp>
        <p:nvSpPr>
          <p:cNvPr id="19"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pic>
        <p:nvPicPr>
          <p:cNvPr id="20" name="Picture 19"/>
          <p:cNvPicPr>
            <a:picLocks noChangeAspect="1"/>
          </p:cNvPicPr>
          <p:nvPr/>
        </p:nvPicPr>
        <p:blipFill>
          <a:blip r:embed="rId5"/>
          <a:stretch>
            <a:fillRect/>
          </a:stretch>
        </p:blipFill>
        <p:spPr>
          <a:xfrm rot="10800000">
            <a:off x="4876800" y="3877218"/>
            <a:ext cx="3575874" cy="2686050"/>
          </a:xfrm>
          <a:prstGeom prst="rect">
            <a:avLst/>
          </a:prstGeom>
        </p:spPr>
      </p:pic>
      <p:sp>
        <p:nvSpPr>
          <p:cNvPr id="21" name="TextBox 20"/>
          <p:cNvSpPr txBox="1"/>
          <p:nvPr/>
        </p:nvSpPr>
        <p:spPr>
          <a:xfrm>
            <a:off x="4909850" y="3941414"/>
            <a:ext cx="629950" cy="461665"/>
          </a:xfrm>
          <a:prstGeom prst="rect">
            <a:avLst/>
          </a:prstGeom>
          <a:noFill/>
        </p:spPr>
        <p:txBody>
          <a:bodyPr wrap="none" rtlCol="0">
            <a:spAutoFit/>
          </a:bodyPr>
          <a:lstStyle/>
          <a:p>
            <a:r>
              <a:rPr lang="en-US" sz="2400" dirty="0" smtClean="0"/>
              <a:t>10x</a:t>
            </a:r>
            <a:endParaRPr lang="en-US" sz="2400" dirty="0"/>
          </a:p>
        </p:txBody>
      </p:sp>
      <p:pic>
        <p:nvPicPr>
          <p:cNvPr id="2" name="Picture 1"/>
          <p:cNvPicPr>
            <a:picLocks noChangeAspect="1"/>
          </p:cNvPicPr>
          <p:nvPr/>
        </p:nvPicPr>
        <p:blipFill rotWithShape="1">
          <a:blip r:embed="rId6"/>
          <a:srcRect l="10780" t="10549" r="5275" b="16056"/>
          <a:stretch/>
        </p:blipFill>
        <p:spPr>
          <a:xfrm>
            <a:off x="1143000" y="1142613"/>
            <a:ext cx="3505201" cy="2298492"/>
          </a:xfrm>
          <a:prstGeom prst="rect">
            <a:avLst/>
          </a:prstGeom>
        </p:spPr>
      </p:pic>
      <p:sp>
        <p:nvSpPr>
          <p:cNvPr id="3" name="Oval 2"/>
          <p:cNvSpPr/>
          <p:nvPr/>
        </p:nvSpPr>
        <p:spPr>
          <a:xfrm>
            <a:off x="2146300" y="1981200"/>
            <a:ext cx="584200" cy="622300"/>
          </a:xfrm>
          <a:prstGeom prst="ellipse">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7"/>
          <a:srcRect t="16381"/>
          <a:stretch/>
        </p:blipFill>
        <p:spPr>
          <a:xfrm>
            <a:off x="4831299" y="1142613"/>
            <a:ext cx="3665001" cy="2298492"/>
          </a:xfrm>
          <a:prstGeom prst="rect">
            <a:avLst/>
          </a:prstGeom>
        </p:spPr>
      </p:pic>
      <p:sp>
        <p:nvSpPr>
          <p:cNvPr id="5" name="TextBox 4"/>
          <p:cNvSpPr txBox="1"/>
          <p:nvPr/>
        </p:nvSpPr>
        <p:spPr>
          <a:xfrm>
            <a:off x="5915184" y="6550838"/>
            <a:ext cx="2533566" cy="276999"/>
          </a:xfrm>
          <a:prstGeom prst="rect">
            <a:avLst/>
          </a:prstGeom>
          <a:noFill/>
        </p:spPr>
        <p:txBody>
          <a:bodyPr wrap="none" rtlCol="0">
            <a:spAutoFit/>
          </a:bodyPr>
          <a:lstStyle/>
          <a:p>
            <a:r>
              <a:rPr lang="en-US" sz="1200" dirty="0" smtClean="0"/>
              <a:t>Provided by B. Rubin, Cleveland Clinic</a:t>
            </a:r>
            <a:endParaRPr lang="en-US" sz="1200" dirty="0"/>
          </a:p>
        </p:txBody>
      </p:sp>
    </p:spTree>
    <p:extLst>
      <p:ext uri="{BB962C8B-B14F-4D97-AF65-F5344CB8AC3E}">
        <p14:creationId xmlns:p14="http://schemas.microsoft.com/office/powerpoint/2010/main" val="149013764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normAutofit/>
          </a:bodyPr>
          <a:lstStyle/>
          <a:p>
            <a:r>
              <a:rPr lang="en-US" sz="3200" dirty="0" smtClean="0"/>
              <a:t>Multiple translatable surgical applications:</a:t>
            </a:r>
          </a:p>
          <a:p>
            <a:pPr lvl="1"/>
            <a:r>
              <a:rPr lang="en-US" sz="3200" dirty="0"/>
              <a:t>Laparoscopic staging</a:t>
            </a:r>
          </a:p>
          <a:p>
            <a:pPr lvl="1"/>
            <a:r>
              <a:rPr lang="en-US" sz="3200" dirty="0"/>
              <a:t>Assessment of margin </a:t>
            </a:r>
            <a:r>
              <a:rPr lang="en-US" sz="3200" dirty="0" smtClean="0"/>
              <a:t>status or residual disease</a:t>
            </a:r>
            <a:endParaRPr lang="en-US" sz="3200" dirty="0"/>
          </a:p>
        </p:txBody>
      </p:sp>
      <p:sp>
        <p:nvSpPr>
          <p:cNvPr id="5"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sp>
        <p:nvSpPr>
          <p:cNvPr id="6" name="Rectangle 5"/>
          <p:cNvSpPr txBox="1">
            <a:spLocks noChangeArrowheads="1"/>
          </p:cNvSpPr>
          <p:nvPr/>
        </p:nvSpPr>
        <p:spPr>
          <a:xfrm>
            <a:off x="685800" y="228600"/>
            <a:ext cx="7772400" cy="457200"/>
          </a:xfrm>
          <a:prstGeom prst="rect">
            <a:avLst/>
          </a:prstGeom>
          <a:solidFill>
            <a:srgbClr val="FFFFFF"/>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i="1" dirty="0" smtClean="0"/>
              <a:t>In Vivo </a:t>
            </a:r>
            <a:r>
              <a:rPr lang="en-US" sz="3600" dirty="0" smtClean="0"/>
              <a:t>Fluorescent Labeling of GIST</a:t>
            </a:r>
            <a:endParaRPr lang="en-US" sz="3600" dirty="0"/>
          </a:p>
        </p:txBody>
      </p:sp>
    </p:spTree>
    <p:extLst>
      <p:ext uri="{BB962C8B-B14F-4D97-AF65-F5344CB8AC3E}">
        <p14:creationId xmlns:p14="http://schemas.microsoft.com/office/powerpoint/2010/main" val="151177506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p:cNvSpPr txBox="1">
            <a:spLocks noChangeArrowheads="1"/>
          </p:cNvSpPr>
          <p:nvPr/>
        </p:nvSpPr>
        <p:spPr>
          <a:xfrm>
            <a:off x="457200" y="3400"/>
            <a:ext cx="8229600"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smtClean="0">
                <a:solidFill>
                  <a:srgbClr val="000000"/>
                </a:solidFill>
                <a:latin typeface="+mj-lt"/>
                <a:ea typeface="+mj-ea"/>
                <a:cs typeface="+mj-cs"/>
              </a:rPr>
              <a:t>Spectrum of Clinical Presentation</a:t>
            </a:r>
            <a:endParaRPr kumimoji="0" lang="en-US" sz="3600" b="0" i="0" u="none" strike="noStrike" kern="1200" cap="none" spc="0" normalizeH="0" baseline="0" noProof="0" dirty="0">
              <a:ln>
                <a:noFill/>
              </a:ln>
              <a:solidFill>
                <a:srgbClr val="000000"/>
              </a:solidFill>
              <a:effectLst/>
              <a:uLnTx/>
              <a:uFillTx/>
              <a:latin typeface="+mj-lt"/>
              <a:ea typeface="+mj-ea"/>
              <a:cs typeface="+mj-cs"/>
            </a:endParaRPr>
          </a:p>
        </p:txBody>
      </p:sp>
      <p:sp>
        <p:nvSpPr>
          <p:cNvPr id="7"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sp>
        <p:nvSpPr>
          <p:cNvPr id="2" name="Right Arrow 1"/>
          <p:cNvSpPr/>
          <p:nvPr/>
        </p:nvSpPr>
        <p:spPr>
          <a:xfrm>
            <a:off x="901700" y="1070200"/>
            <a:ext cx="7404100" cy="1473200"/>
          </a:xfrm>
          <a:prstGeom prst="rightArrow">
            <a:avLst/>
          </a:prstGeom>
          <a:gradFill flip="none" rotWithShape="1">
            <a:gsLst>
              <a:gs pos="33000">
                <a:schemeClr val="accent1">
                  <a:tint val="100000"/>
                  <a:shade val="100000"/>
                  <a:satMod val="130000"/>
                </a:schemeClr>
              </a:gs>
              <a:gs pos="67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1038537" y="1567935"/>
            <a:ext cx="2044149" cy="461665"/>
          </a:xfrm>
          <a:prstGeom prst="rect">
            <a:avLst/>
          </a:prstGeom>
        </p:spPr>
        <p:txBody>
          <a:bodyPr wrap="none">
            <a:spAutoFit/>
          </a:bodyPr>
          <a:lstStyle/>
          <a:p>
            <a:pPr lvl="0" algn="ctr"/>
            <a:r>
              <a:rPr lang="en-US" sz="2400" b="1" dirty="0">
                <a:solidFill>
                  <a:prstClr val="white"/>
                </a:solidFill>
              </a:rPr>
              <a:t>Asymptomatic</a:t>
            </a: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167" t="8519" r="15290" b="20348"/>
          <a:stretch/>
        </p:blipFill>
        <p:spPr bwMode="auto">
          <a:xfrm>
            <a:off x="401413" y="2632300"/>
            <a:ext cx="2801798" cy="2235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401414" y="4873335"/>
            <a:ext cx="2801798" cy="646331"/>
          </a:xfrm>
          <a:prstGeom prst="rect">
            <a:avLst/>
          </a:prstGeom>
        </p:spPr>
        <p:txBody>
          <a:bodyPr wrap="square">
            <a:spAutoFit/>
          </a:bodyPr>
          <a:lstStyle/>
          <a:p>
            <a:pPr marL="285750" indent="-285750">
              <a:buFont typeface="Arial"/>
              <a:buChar char="•"/>
            </a:pPr>
            <a:r>
              <a:rPr lang="en-US" dirty="0"/>
              <a:t>Incidentally </a:t>
            </a:r>
            <a:r>
              <a:rPr lang="en-US" dirty="0" smtClean="0"/>
              <a:t>discovered (median </a:t>
            </a:r>
            <a:r>
              <a:rPr lang="en-US" dirty="0"/>
              <a:t>size 3 </a:t>
            </a:r>
            <a:r>
              <a:rPr lang="en-US" dirty="0" smtClean="0"/>
              <a:t>cm) </a:t>
            </a:r>
            <a:endParaRPr lang="en-US" dirty="0"/>
          </a:p>
        </p:txBody>
      </p:sp>
    </p:spTree>
    <p:extLst>
      <p:ext uri="{BB962C8B-B14F-4D97-AF65-F5344CB8AC3E}">
        <p14:creationId xmlns:p14="http://schemas.microsoft.com/office/powerpoint/2010/main" val="16215031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25312" y="2812740"/>
            <a:ext cx="4572000" cy="1569660"/>
          </a:xfrm>
          <a:prstGeom prst="rect">
            <a:avLst/>
          </a:prstGeom>
        </p:spPr>
        <p:txBody>
          <a:bodyPr>
            <a:spAutoFit/>
          </a:bodyPr>
          <a:lstStyle/>
          <a:p>
            <a:pPr marL="1371600" lvl="2" indent="-457200">
              <a:buFont typeface="+mj-lt"/>
              <a:buAutoNum type="arabicPeriod"/>
              <a:defRPr/>
            </a:pPr>
            <a:r>
              <a:rPr lang="en-US" sz="2400" dirty="0"/>
              <a:t>Nausea/vomiting</a:t>
            </a:r>
          </a:p>
          <a:p>
            <a:pPr marL="1371600" lvl="2" indent="-457200">
              <a:buFont typeface="+mj-lt"/>
              <a:buAutoNum type="arabicPeriod"/>
              <a:defRPr/>
            </a:pPr>
            <a:r>
              <a:rPr lang="en-US" sz="2400" dirty="0" smtClean="0"/>
              <a:t>Abdominal pain</a:t>
            </a:r>
            <a:endParaRPr lang="en-US" sz="2400" dirty="0"/>
          </a:p>
          <a:p>
            <a:pPr marL="1371600" lvl="2" indent="-457200">
              <a:buFont typeface="+mj-lt"/>
              <a:buAutoNum type="arabicPeriod"/>
              <a:defRPr/>
            </a:pPr>
            <a:r>
              <a:rPr lang="en-US" sz="2400" dirty="0" smtClean="0"/>
              <a:t>Abdominal distension</a:t>
            </a:r>
            <a:endParaRPr lang="en-US" sz="2400" dirty="0"/>
          </a:p>
          <a:p>
            <a:pPr marL="1371600" lvl="2" indent="-457200">
              <a:buFont typeface="+mj-lt"/>
              <a:buAutoNum type="arabicPeriod"/>
              <a:defRPr/>
            </a:pPr>
            <a:r>
              <a:rPr lang="en-US" sz="2400" dirty="0" smtClean="0"/>
              <a:t>Early satiety</a:t>
            </a:r>
            <a:endParaRPr lang="en-US" sz="2400" dirty="0"/>
          </a:p>
        </p:txBody>
      </p:sp>
      <p:sp>
        <p:nvSpPr>
          <p:cNvPr id="6" name="AutoShape 2"/>
          <p:cNvSpPr txBox="1">
            <a:spLocks noChangeArrowheads="1"/>
          </p:cNvSpPr>
          <p:nvPr/>
        </p:nvSpPr>
        <p:spPr>
          <a:xfrm>
            <a:off x="457200" y="3400"/>
            <a:ext cx="8229600"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smtClean="0">
                <a:solidFill>
                  <a:srgbClr val="000000"/>
                </a:solidFill>
                <a:latin typeface="+mj-lt"/>
                <a:ea typeface="+mj-ea"/>
                <a:cs typeface="+mj-cs"/>
              </a:rPr>
              <a:t>Spectrum of Clinical Presentation</a:t>
            </a:r>
            <a:endParaRPr kumimoji="0" lang="en-US" sz="3600" b="0" i="0" u="none" strike="noStrike" kern="1200" cap="none" spc="0" normalizeH="0" baseline="0" noProof="0" dirty="0">
              <a:ln>
                <a:noFill/>
              </a:ln>
              <a:solidFill>
                <a:srgbClr val="000000"/>
              </a:solidFill>
              <a:effectLst/>
              <a:uLnTx/>
              <a:uFillTx/>
              <a:latin typeface="+mj-lt"/>
              <a:ea typeface="+mj-ea"/>
              <a:cs typeface="+mj-cs"/>
            </a:endParaRPr>
          </a:p>
        </p:txBody>
      </p:sp>
      <p:sp>
        <p:nvSpPr>
          <p:cNvPr id="7"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sp>
        <p:nvSpPr>
          <p:cNvPr id="2" name="Right Arrow 1"/>
          <p:cNvSpPr/>
          <p:nvPr/>
        </p:nvSpPr>
        <p:spPr>
          <a:xfrm>
            <a:off x="901700" y="1070200"/>
            <a:ext cx="7404100" cy="1473200"/>
          </a:xfrm>
          <a:prstGeom prst="rightArrow">
            <a:avLst/>
          </a:prstGeom>
          <a:gradFill flip="none" rotWithShape="1">
            <a:gsLst>
              <a:gs pos="33000">
                <a:schemeClr val="accent1">
                  <a:tint val="100000"/>
                  <a:shade val="100000"/>
                  <a:satMod val="130000"/>
                </a:schemeClr>
              </a:gs>
              <a:gs pos="67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2733312" y="1560040"/>
            <a:ext cx="3180528" cy="461665"/>
          </a:xfrm>
          <a:prstGeom prst="rect">
            <a:avLst/>
          </a:prstGeom>
        </p:spPr>
        <p:txBody>
          <a:bodyPr wrap="none">
            <a:spAutoFit/>
          </a:bodyPr>
          <a:lstStyle/>
          <a:p>
            <a:pPr lvl="0" algn="ctr"/>
            <a:r>
              <a:rPr lang="en-US" sz="2400" b="1" dirty="0" smtClean="0">
                <a:solidFill>
                  <a:prstClr val="white"/>
                </a:solidFill>
              </a:rPr>
              <a:t>Non-specific Symptoms</a:t>
            </a:r>
            <a:endParaRPr lang="en-US" sz="2400" b="1" dirty="0">
              <a:solidFill>
                <a:prstClr val="white"/>
              </a:solidFill>
            </a:endParaRPr>
          </a:p>
        </p:txBody>
      </p:sp>
    </p:spTree>
    <p:extLst>
      <p:ext uri="{BB962C8B-B14F-4D97-AF65-F5344CB8AC3E}">
        <p14:creationId xmlns:p14="http://schemas.microsoft.com/office/powerpoint/2010/main" val="7427972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p:cNvSpPr txBox="1">
            <a:spLocks noChangeArrowheads="1"/>
          </p:cNvSpPr>
          <p:nvPr/>
        </p:nvSpPr>
        <p:spPr>
          <a:xfrm>
            <a:off x="457200" y="3400"/>
            <a:ext cx="8229600"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smtClean="0">
                <a:solidFill>
                  <a:srgbClr val="000000"/>
                </a:solidFill>
                <a:latin typeface="+mj-lt"/>
                <a:ea typeface="+mj-ea"/>
                <a:cs typeface="+mj-cs"/>
              </a:rPr>
              <a:t>Spectrum of Clinical Presentation</a:t>
            </a:r>
            <a:endParaRPr kumimoji="0" lang="en-US" sz="3600" b="0" i="0" u="none" strike="noStrike" kern="1200" cap="none" spc="0" normalizeH="0" baseline="0" noProof="0" dirty="0">
              <a:ln>
                <a:noFill/>
              </a:ln>
              <a:solidFill>
                <a:srgbClr val="000000"/>
              </a:solidFill>
              <a:effectLst/>
              <a:uLnTx/>
              <a:uFillTx/>
              <a:latin typeface="+mj-lt"/>
              <a:ea typeface="+mj-ea"/>
              <a:cs typeface="+mj-cs"/>
            </a:endParaRPr>
          </a:p>
        </p:txBody>
      </p:sp>
      <p:sp>
        <p:nvSpPr>
          <p:cNvPr id="7"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sp>
        <p:nvSpPr>
          <p:cNvPr id="2" name="Right Arrow 1"/>
          <p:cNvSpPr/>
          <p:nvPr/>
        </p:nvSpPr>
        <p:spPr>
          <a:xfrm>
            <a:off x="901700" y="1070200"/>
            <a:ext cx="7404100" cy="1473200"/>
          </a:xfrm>
          <a:prstGeom prst="rightArrow">
            <a:avLst/>
          </a:prstGeom>
          <a:gradFill flip="none" rotWithShape="1">
            <a:gsLst>
              <a:gs pos="33000">
                <a:schemeClr val="accent1">
                  <a:tint val="100000"/>
                  <a:shade val="100000"/>
                  <a:satMod val="130000"/>
                </a:schemeClr>
              </a:gs>
              <a:gs pos="67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465" t="7377" r="14721" b="20637"/>
          <a:stretch/>
        </p:blipFill>
        <p:spPr bwMode="auto">
          <a:xfrm>
            <a:off x="4768668" y="2632300"/>
            <a:ext cx="2738736" cy="2235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5657532" y="1548370"/>
            <a:ext cx="907821" cy="461665"/>
          </a:xfrm>
          <a:prstGeom prst="rect">
            <a:avLst/>
          </a:prstGeom>
        </p:spPr>
        <p:txBody>
          <a:bodyPr wrap="none">
            <a:spAutoFit/>
          </a:bodyPr>
          <a:lstStyle/>
          <a:p>
            <a:pPr lvl="0" algn="ctr"/>
            <a:r>
              <a:rPr lang="en-US" sz="2400" b="1" dirty="0" smtClean="0">
                <a:solidFill>
                  <a:prstClr val="white"/>
                </a:solidFill>
              </a:rPr>
              <a:t>Bleed</a:t>
            </a:r>
            <a:endParaRPr lang="en-US" sz="2400" b="1" dirty="0">
              <a:solidFill>
                <a:prstClr val="white"/>
              </a:solidFill>
            </a:endParaRPr>
          </a:p>
        </p:txBody>
      </p:sp>
      <p:sp>
        <p:nvSpPr>
          <p:cNvPr id="19" name="Content Placeholder 7"/>
          <p:cNvSpPr>
            <a:spLocks noGrp="1"/>
          </p:cNvSpPr>
          <p:nvPr>
            <p:ph sz="quarter" idx="11"/>
          </p:nvPr>
        </p:nvSpPr>
        <p:spPr>
          <a:xfrm>
            <a:off x="3810321" y="4867501"/>
            <a:ext cx="3281990" cy="1634899"/>
          </a:xfrm>
        </p:spPr>
        <p:txBody>
          <a:bodyPr>
            <a:noAutofit/>
          </a:bodyPr>
          <a:lstStyle/>
          <a:p>
            <a:pPr>
              <a:defRPr/>
            </a:pPr>
            <a:r>
              <a:rPr lang="en-US" sz="1800" dirty="0" smtClean="0"/>
              <a:t>Slow bleeding</a:t>
            </a:r>
          </a:p>
          <a:p>
            <a:pPr lvl="1">
              <a:defRPr/>
            </a:pPr>
            <a:r>
              <a:rPr lang="en-US" sz="1600" dirty="0" smtClean="0"/>
              <a:t>Anemia</a:t>
            </a:r>
            <a:endParaRPr lang="en-US" sz="1600" dirty="0"/>
          </a:p>
          <a:p>
            <a:pPr lvl="1">
              <a:defRPr/>
            </a:pPr>
            <a:r>
              <a:rPr lang="en-US" sz="1600" dirty="0"/>
              <a:t>M</a:t>
            </a:r>
            <a:r>
              <a:rPr lang="en-US" sz="1600" dirty="0" smtClean="0"/>
              <a:t>elena</a:t>
            </a:r>
          </a:p>
          <a:p>
            <a:pPr>
              <a:defRPr/>
            </a:pPr>
            <a:r>
              <a:rPr lang="en-US" sz="1800" dirty="0" smtClean="0"/>
              <a:t>Acute bleeding</a:t>
            </a:r>
          </a:p>
          <a:p>
            <a:pPr lvl="1">
              <a:defRPr/>
            </a:pPr>
            <a:r>
              <a:rPr lang="en-US" sz="1600" dirty="0" smtClean="0"/>
              <a:t>Intraluminal erosion</a:t>
            </a:r>
          </a:p>
          <a:p>
            <a:pPr lvl="1">
              <a:defRPr/>
            </a:pPr>
            <a:r>
              <a:rPr lang="en-US" sz="1600" dirty="0" smtClean="0"/>
              <a:t>Intra-peritoneal rupture</a:t>
            </a:r>
            <a:endParaRPr lang="en-US" sz="1600" dirty="0"/>
          </a:p>
        </p:txBody>
      </p:sp>
    </p:spTree>
    <p:extLst>
      <p:ext uri="{BB962C8B-B14F-4D97-AF65-F5344CB8AC3E}">
        <p14:creationId xmlns:p14="http://schemas.microsoft.com/office/powerpoint/2010/main" val="1453504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p:cNvSpPr txBox="1">
            <a:spLocks noChangeArrowheads="1"/>
          </p:cNvSpPr>
          <p:nvPr/>
        </p:nvSpPr>
        <p:spPr>
          <a:xfrm>
            <a:off x="457200" y="3400"/>
            <a:ext cx="8229600"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smtClean="0">
                <a:solidFill>
                  <a:srgbClr val="000000"/>
                </a:solidFill>
                <a:latin typeface="+mj-lt"/>
                <a:ea typeface="+mj-ea"/>
                <a:cs typeface="+mj-cs"/>
              </a:rPr>
              <a:t>Spectrum of Clinical Presentation</a:t>
            </a:r>
            <a:endParaRPr kumimoji="0" lang="en-US" sz="3600" b="0" i="0" u="none" strike="noStrike" kern="1200" cap="none" spc="0" normalizeH="0" baseline="0" noProof="0" dirty="0">
              <a:ln>
                <a:noFill/>
              </a:ln>
              <a:solidFill>
                <a:srgbClr val="000000"/>
              </a:solidFill>
              <a:effectLst/>
              <a:uLnTx/>
              <a:uFillTx/>
              <a:latin typeface="+mj-lt"/>
              <a:ea typeface="+mj-ea"/>
              <a:cs typeface="+mj-cs"/>
            </a:endParaRPr>
          </a:p>
        </p:txBody>
      </p:sp>
      <p:sp>
        <p:nvSpPr>
          <p:cNvPr id="7"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sp>
        <p:nvSpPr>
          <p:cNvPr id="2" name="Right Arrow 1"/>
          <p:cNvSpPr/>
          <p:nvPr/>
        </p:nvSpPr>
        <p:spPr>
          <a:xfrm>
            <a:off x="901700" y="1070200"/>
            <a:ext cx="7404100" cy="1473200"/>
          </a:xfrm>
          <a:prstGeom prst="rightArrow">
            <a:avLst/>
          </a:prstGeom>
          <a:gradFill flip="none" rotWithShape="1">
            <a:gsLst>
              <a:gs pos="33000">
                <a:schemeClr val="accent1">
                  <a:tint val="100000"/>
                  <a:shade val="100000"/>
                  <a:satMod val="130000"/>
                </a:schemeClr>
              </a:gs>
              <a:gs pos="67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6669854" y="1567935"/>
            <a:ext cx="1398640" cy="461665"/>
          </a:xfrm>
          <a:prstGeom prst="rect">
            <a:avLst/>
          </a:prstGeom>
        </p:spPr>
        <p:txBody>
          <a:bodyPr wrap="none">
            <a:spAutoFit/>
          </a:bodyPr>
          <a:lstStyle/>
          <a:p>
            <a:pPr lvl="0" algn="ctr"/>
            <a:r>
              <a:rPr lang="en-US" sz="2400" b="1" dirty="0" smtClean="0">
                <a:solidFill>
                  <a:prstClr val="white"/>
                </a:solidFill>
              </a:rPr>
              <a:t>Perforate</a:t>
            </a:r>
            <a:endParaRPr lang="en-US" sz="2400" b="1" dirty="0">
              <a:solidFill>
                <a:prstClr val="white"/>
              </a:solidFill>
            </a:endParaRPr>
          </a:p>
        </p:txBody>
      </p:sp>
      <p:pic>
        <p:nvPicPr>
          <p:cNvPr id="11" name="Picture 2"/>
          <p:cNvPicPr>
            <a:picLocks noChangeAspect="1" noChangeArrowheads="1"/>
          </p:cNvPicPr>
          <p:nvPr/>
        </p:nvPicPr>
        <p:blipFill rotWithShape="1">
          <a:blip r:embed="rId3" cstate="print"/>
          <a:srcRect l="24781" t="11533" r="24319" b="8946"/>
          <a:stretch/>
        </p:blipFill>
        <p:spPr bwMode="auto">
          <a:xfrm>
            <a:off x="6096000" y="2632300"/>
            <a:ext cx="2730500" cy="2235201"/>
          </a:xfrm>
          <a:prstGeom prst="rect">
            <a:avLst/>
          </a:prstGeom>
          <a:noFill/>
          <a:ln w="9525">
            <a:noFill/>
            <a:miter lim="800000"/>
            <a:headEnd/>
            <a:tailEnd/>
          </a:ln>
        </p:spPr>
      </p:pic>
      <p:sp>
        <p:nvSpPr>
          <p:cNvPr id="20" name="Content Placeholder 7"/>
          <p:cNvSpPr txBox="1">
            <a:spLocks/>
          </p:cNvSpPr>
          <p:nvPr/>
        </p:nvSpPr>
        <p:spPr>
          <a:xfrm>
            <a:off x="6096000" y="4867501"/>
            <a:ext cx="2757284" cy="163489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1800" dirty="0" smtClean="0"/>
              <a:t>Acute onset pain</a:t>
            </a:r>
          </a:p>
          <a:p>
            <a:pPr>
              <a:defRPr/>
            </a:pPr>
            <a:r>
              <a:rPr lang="en-US" sz="1800" dirty="0" smtClean="0"/>
              <a:t>Fever</a:t>
            </a:r>
          </a:p>
          <a:p>
            <a:pPr>
              <a:defRPr/>
            </a:pPr>
            <a:r>
              <a:rPr lang="en-US" sz="1800" dirty="0" smtClean="0"/>
              <a:t>Leukocytosis</a:t>
            </a:r>
          </a:p>
        </p:txBody>
      </p:sp>
    </p:spTree>
    <p:extLst>
      <p:ext uri="{BB962C8B-B14F-4D97-AF65-F5344CB8AC3E}">
        <p14:creationId xmlns:p14="http://schemas.microsoft.com/office/powerpoint/2010/main" val="19495352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p:cNvSpPr txBox="1">
            <a:spLocks noChangeArrowheads="1"/>
          </p:cNvSpPr>
          <p:nvPr/>
        </p:nvSpPr>
        <p:spPr>
          <a:xfrm>
            <a:off x="457200" y="3400"/>
            <a:ext cx="8229600"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smtClean="0">
                <a:solidFill>
                  <a:srgbClr val="000000"/>
                </a:solidFill>
                <a:latin typeface="+mj-lt"/>
                <a:ea typeface="+mj-ea"/>
                <a:cs typeface="+mj-cs"/>
              </a:rPr>
              <a:t>Tumor Biology</a:t>
            </a:r>
            <a:endParaRPr kumimoji="0" lang="en-US" sz="3600" b="0" i="0" u="none" strike="noStrike" kern="1200" cap="none" spc="0" normalizeH="0" baseline="0" noProof="0" dirty="0">
              <a:ln>
                <a:noFill/>
              </a:ln>
              <a:solidFill>
                <a:srgbClr val="000000"/>
              </a:solidFill>
              <a:effectLst/>
              <a:uLnTx/>
              <a:uFillTx/>
              <a:latin typeface="+mj-lt"/>
              <a:ea typeface="+mj-ea"/>
              <a:cs typeface="+mj-cs"/>
            </a:endParaRPr>
          </a:p>
        </p:txBody>
      </p:sp>
      <p:sp>
        <p:nvSpPr>
          <p:cNvPr id="7" name="Line 4"/>
          <p:cNvSpPr>
            <a:spLocks noChangeShapeType="1"/>
          </p:cNvSpPr>
          <p:nvPr/>
        </p:nvSpPr>
        <p:spPr bwMode="auto">
          <a:xfrm>
            <a:off x="0" y="990600"/>
            <a:ext cx="9144000" cy="0"/>
          </a:xfrm>
          <a:prstGeom prst="line">
            <a:avLst/>
          </a:prstGeom>
          <a:noFill/>
          <a:ln w="38100">
            <a:solidFill>
              <a:srgbClr val="000066"/>
            </a:solidFill>
            <a:round/>
            <a:headEnd/>
            <a:tailEnd/>
          </a:ln>
        </p:spPr>
        <p:txBody>
          <a:bodyPr/>
          <a:lstStyle/>
          <a:p>
            <a:endParaRPr lang="en-US" dirty="0">
              <a:effectLst>
                <a:outerShdw blurRad="38100" dist="38100" dir="2700000" algn="tl">
                  <a:srgbClr val="000000">
                    <a:alpha val="43137"/>
                  </a:srgbClr>
                </a:outerShdw>
              </a:effectLst>
              <a:latin typeface="+mj-lt"/>
            </a:endParaRPr>
          </a:p>
        </p:txBody>
      </p:sp>
      <p:sp>
        <p:nvSpPr>
          <p:cNvPr id="2" name="Right Arrow 1"/>
          <p:cNvSpPr/>
          <p:nvPr/>
        </p:nvSpPr>
        <p:spPr>
          <a:xfrm>
            <a:off x="901700" y="1070200"/>
            <a:ext cx="7404100" cy="1473200"/>
          </a:xfrm>
          <a:prstGeom prst="rightArrow">
            <a:avLst/>
          </a:prstGeom>
          <a:gradFill flip="none" rotWithShape="1">
            <a:gsLst>
              <a:gs pos="33000">
                <a:schemeClr val="accent1">
                  <a:tint val="100000"/>
                  <a:shade val="100000"/>
                  <a:satMod val="130000"/>
                </a:schemeClr>
              </a:gs>
              <a:gs pos="67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1549762" y="1567935"/>
            <a:ext cx="801572" cy="461665"/>
          </a:xfrm>
          <a:prstGeom prst="rect">
            <a:avLst/>
          </a:prstGeom>
        </p:spPr>
        <p:txBody>
          <a:bodyPr wrap="none">
            <a:spAutoFit/>
          </a:bodyPr>
          <a:lstStyle/>
          <a:p>
            <a:pPr lvl="0" algn="ctr"/>
            <a:r>
              <a:rPr lang="en-US" sz="2400" b="1" dirty="0" smtClean="0">
                <a:solidFill>
                  <a:prstClr val="white"/>
                </a:solidFill>
              </a:rPr>
              <a:t>Push</a:t>
            </a:r>
            <a:endParaRPr lang="en-US" sz="2400" b="1" dirty="0">
              <a:solidFill>
                <a:prstClr val="white"/>
              </a:solidFill>
            </a:endParaRPr>
          </a:p>
        </p:txBody>
      </p:sp>
      <p:sp>
        <p:nvSpPr>
          <p:cNvPr id="9" name="Rectangle 8"/>
          <p:cNvSpPr/>
          <p:nvPr/>
        </p:nvSpPr>
        <p:spPr>
          <a:xfrm>
            <a:off x="5591362" y="1567935"/>
            <a:ext cx="1930036" cy="461665"/>
          </a:xfrm>
          <a:prstGeom prst="rect">
            <a:avLst/>
          </a:prstGeom>
        </p:spPr>
        <p:txBody>
          <a:bodyPr wrap="none">
            <a:spAutoFit/>
          </a:bodyPr>
          <a:lstStyle/>
          <a:p>
            <a:pPr lvl="0" algn="ctr"/>
            <a:r>
              <a:rPr lang="en-US" sz="2400" b="1" dirty="0" smtClean="0">
                <a:solidFill>
                  <a:prstClr val="white"/>
                </a:solidFill>
              </a:rPr>
              <a:t>Rarely Invade</a:t>
            </a:r>
            <a:endParaRPr lang="en-US" sz="2400" b="1" dirty="0">
              <a:solidFill>
                <a:prstClr val="white"/>
              </a:solidFill>
            </a:endParaRPr>
          </a:p>
        </p:txBody>
      </p:sp>
      <p:pic>
        <p:nvPicPr>
          <p:cNvPr id="5" name="Picture 4"/>
          <p:cNvPicPr>
            <a:picLocks noChangeAspect="1"/>
          </p:cNvPicPr>
          <p:nvPr/>
        </p:nvPicPr>
        <p:blipFill>
          <a:blip r:embed="rId3"/>
          <a:stretch>
            <a:fillRect/>
          </a:stretch>
        </p:blipFill>
        <p:spPr>
          <a:xfrm>
            <a:off x="4797425" y="2441800"/>
            <a:ext cx="3076575" cy="4102100"/>
          </a:xfrm>
          <a:prstGeom prst="rect">
            <a:avLst/>
          </a:prstGeom>
        </p:spPr>
      </p:pic>
      <p:pic>
        <p:nvPicPr>
          <p:cNvPr id="11" name="Picture 2"/>
          <p:cNvPicPr>
            <a:picLocks noChangeAspect="1" noChangeArrowheads="1"/>
          </p:cNvPicPr>
          <p:nvPr/>
        </p:nvPicPr>
        <p:blipFill>
          <a:blip r:embed="rId4" cstate="print"/>
          <a:srcRect l="27397" t="11533" r="27397" b="8946"/>
          <a:stretch>
            <a:fillRect/>
          </a:stretch>
        </p:blipFill>
        <p:spPr bwMode="auto">
          <a:xfrm>
            <a:off x="901700" y="2441800"/>
            <a:ext cx="3455532" cy="3185016"/>
          </a:xfrm>
          <a:prstGeom prst="rect">
            <a:avLst/>
          </a:prstGeom>
          <a:noFill/>
          <a:ln w="9525">
            <a:noFill/>
            <a:miter lim="800000"/>
            <a:headEnd/>
            <a:tailEnd/>
          </a:ln>
        </p:spPr>
      </p:pic>
      <p:cxnSp>
        <p:nvCxnSpPr>
          <p:cNvPr id="10" name="Straight Arrow Connector 9"/>
          <p:cNvCxnSpPr/>
          <p:nvPr/>
        </p:nvCxnSpPr>
        <p:spPr>
          <a:xfrm flipH="1">
            <a:off x="4357232" y="4801316"/>
            <a:ext cx="1383168" cy="1557918"/>
          </a:xfrm>
          <a:prstGeom prst="straightConnector1">
            <a:avLst/>
          </a:prstGeom>
          <a:ln w="57150" cmpd="sng">
            <a:solidFill>
              <a:srgbClr val="0000FF"/>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200400" y="4509216"/>
            <a:ext cx="241300" cy="1850018"/>
          </a:xfrm>
          <a:prstGeom prst="straightConnector1">
            <a:avLst/>
          </a:prstGeom>
          <a:ln w="57150" cmpd="sng">
            <a:solidFill>
              <a:srgbClr val="0000F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098800" y="6359234"/>
            <a:ext cx="1623536" cy="369332"/>
          </a:xfrm>
          <a:prstGeom prst="rect">
            <a:avLst/>
          </a:prstGeom>
          <a:noFill/>
        </p:spPr>
        <p:txBody>
          <a:bodyPr wrap="none" rtlCol="0">
            <a:spAutoFit/>
          </a:bodyPr>
          <a:lstStyle/>
          <a:p>
            <a:r>
              <a:rPr lang="en-US" b="1" dirty="0" smtClean="0">
                <a:solidFill>
                  <a:srgbClr val="0000FF"/>
                </a:solidFill>
              </a:rPr>
              <a:t>Left Renal Vein</a:t>
            </a:r>
            <a:endParaRPr lang="en-US" b="1" dirty="0">
              <a:solidFill>
                <a:srgbClr val="0000FF"/>
              </a:solidFill>
            </a:endParaRPr>
          </a:p>
        </p:txBody>
      </p:sp>
    </p:spTree>
    <p:extLst>
      <p:ext uri="{BB962C8B-B14F-4D97-AF65-F5344CB8AC3E}">
        <p14:creationId xmlns:p14="http://schemas.microsoft.com/office/powerpoint/2010/main" val="17386106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hsy-seal">
  <a:themeElements>
    <a:clrScheme name="Custom 5">
      <a:dk1>
        <a:srgbClr val="262626"/>
      </a:dk1>
      <a:lt1>
        <a:sysClr val="window" lastClr="FFFFFF"/>
      </a:lt1>
      <a:dk2>
        <a:srgbClr val="569BBE"/>
      </a:dk2>
      <a:lt2>
        <a:srgbClr val="FFFFFF"/>
      </a:lt2>
      <a:accent1>
        <a:srgbClr val="00245D"/>
      </a:accent1>
      <a:accent2>
        <a:srgbClr val="6A85BA"/>
      </a:accent2>
      <a:accent3>
        <a:srgbClr val="59B297"/>
      </a:accent3>
      <a:accent4>
        <a:srgbClr val="24ADAE"/>
      </a:accent4>
      <a:accent5>
        <a:srgbClr val="A1BF87"/>
      </a:accent5>
      <a:accent6>
        <a:srgbClr val="4D361E"/>
      </a:accent6>
      <a:hlink>
        <a:srgbClr val="003699"/>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9986</TotalTime>
  <Words>1675</Words>
  <Application>Microsoft Macintosh PowerPoint</Application>
  <PresentationFormat>On-screen Show (4:3)</PresentationFormat>
  <Paragraphs>278</Paragraphs>
  <Slides>43</Slides>
  <Notes>36</Notes>
  <HiddenSlides>0</HiddenSlides>
  <MMClips>1</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hsy-seal</vt:lpstr>
      <vt:lpstr>On the Cutting Edge of GIST: Novel Surgical Approaches</vt:lpstr>
      <vt:lpstr>Disclosures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UCSD - Dept. of Surgery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Jason Sicklick</dc:creator>
  <cp:lastModifiedBy>Ginger Sawyer</cp:lastModifiedBy>
  <cp:revision>1085</cp:revision>
  <dcterms:created xsi:type="dcterms:W3CDTF">2012-02-13T17:29:28Z</dcterms:created>
  <dcterms:modified xsi:type="dcterms:W3CDTF">2017-09-21T19:05:59Z</dcterms:modified>
</cp:coreProperties>
</file>