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1237" r:id="rId2"/>
    <p:sldId id="1434" r:id="rId3"/>
    <p:sldId id="1026" r:id="rId4"/>
    <p:sldId id="1544" r:id="rId5"/>
    <p:sldId id="1471" r:id="rId6"/>
    <p:sldId id="1488" r:id="rId7"/>
    <p:sldId id="1487" r:id="rId8"/>
    <p:sldId id="1472" r:id="rId9"/>
    <p:sldId id="1473" r:id="rId10"/>
    <p:sldId id="1477" r:id="rId11"/>
    <p:sldId id="1486" r:id="rId12"/>
    <p:sldId id="1480" r:id="rId13"/>
    <p:sldId id="1481" r:id="rId14"/>
    <p:sldId id="1482" r:id="rId15"/>
    <p:sldId id="1484" r:id="rId16"/>
    <p:sldId id="1485" r:id="rId17"/>
    <p:sldId id="1492" r:id="rId18"/>
    <p:sldId id="1493" r:id="rId19"/>
    <p:sldId id="1539" r:id="rId20"/>
    <p:sldId id="1548" r:id="rId21"/>
    <p:sldId id="1496" r:id="rId22"/>
    <p:sldId id="1497" r:id="rId23"/>
    <p:sldId id="1498" r:id="rId24"/>
    <p:sldId id="1502" r:id="rId25"/>
    <p:sldId id="1043" r:id="rId26"/>
    <p:sldId id="1087" r:id="rId27"/>
    <p:sldId id="1541" r:id="rId28"/>
    <p:sldId id="1542" r:id="rId29"/>
    <p:sldId id="1281" r:id="rId30"/>
    <p:sldId id="1203" r:id="rId31"/>
    <p:sldId id="1506" r:id="rId32"/>
    <p:sldId id="1503" r:id="rId33"/>
    <p:sldId id="1047" r:id="rId34"/>
    <p:sldId id="1516" r:id="rId35"/>
    <p:sldId id="1507" r:id="rId36"/>
    <p:sldId id="1528" r:id="rId37"/>
    <p:sldId id="1520" r:id="rId38"/>
    <p:sldId id="1521" r:id="rId39"/>
    <p:sldId id="1446" r:id="rId40"/>
    <p:sldId id="1447" r:id="rId41"/>
    <p:sldId id="1525" r:id="rId42"/>
    <p:sldId id="1523" r:id="rId43"/>
    <p:sldId id="1526" r:id="rId44"/>
    <p:sldId id="1529" r:id="rId45"/>
    <p:sldId id="1530" r:id="rId46"/>
    <p:sldId id="1508" r:id="rId47"/>
    <p:sldId id="1467" r:id="rId48"/>
    <p:sldId id="1533" r:id="rId49"/>
    <p:sldId id="1538" r:id="rId50"/>
    <p:sldId id="1537" r:id="rId51"/>
    <p:sldId id="1547" r:id="rId52"/>
    <p:sldId id="1546" r:id="rId53"/>
    <p:sldId id="1061" r:id="rId54"/>
    <p:sldId id="1527" r:id="rId55"/>
    <p:sldId id="1515" r:id="rId56"/>
    <p:sldId id="1549" r:id="rId57"/>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2661"/>
    <a:srgbClr val="042D74"/>
    <a:srgbClr val="000000"/>
    <a:srgbClr val="66FF66"/>
    <a:srgbClr val="91E787"/>
    <a:srgbClr val="FFFFB3"/>
    <a:srgbClr val="CC782F"/>
    <a:srgbClr val="053280"/>
    <a:srgbClr val="063280"/>
    <a:srgbClr val="77B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85" autoAdjust="0"/>
    <p:restoredTop sz="52174" autoAdjust="0"/>
  </p:normalViewPr>
  <p:slideViewPr>
    <p:cSldViewPr snapToGrid="0">
      <p:cViewPr varScale="1">
        <p:scale>
          <a:sx n="45" d="100"/>
          <a:sy n="45" d="100"/>
        </p:scale>
        <p:origin x="-2520" y="-10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19" d="100"/>
        <a:sy n="119" d="100"/>
      </p:scale>
      <p:origin x="0" y="6128"/>
    </p:cViewPr>
  </p:sorterViewPr>
  <p:notesViewPr>
    <p:cSldViewPr snapToGrid="0">
      <p:cViewPr>
        <p:scale>
          <a:sx n="174" d="100"/>
          <a:sy n="174" d="100"/>
        </p:scale>
        <p:origin x="-1344" y="4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01347-1F86-2547-8892-5863EB356AC0}" type="doc">
      <dgm:prSet loTypeId="urn:microsoft.com/office/officeart/2005/8/layout/process4" loCatId="" qsTypeId="urn:microsoft.com/office/officeart/2005/8/quickstyle/simple3" qsCatId="simple" csTypeId="urn:microsoft.com/office/officeart/2005/8/colors/accent4_2" csCatId="accent4" phldr="1"/>
      <dgm:spPr/>
      <dgm:t>
        <a:bodyPr/>
        <a:lstStyle/>
        <a:p>
          <a:endParaRPr lang="en-US"/>
        </a:p>
      </dgm:t>
    </dgm:pt>
    <dgm:pt modelId="{348DAFA3-A16B-6742-8818-A0BA3ABF7F66}">
      <dgm:prSet phldrT="[Text]"/>
      <dgm:spPr/>
      <dgm:t>
        <a:bodyPr/>
        <a:lstStyle/>
        <a:p>
          <a:r>
            <a:rPr lang="en-US" dirty="0" smtClean="0"/>
            <a:t>incomplete remissions</a:t>
          </a:r>
        </a:p>
        <a:p>
          <a:r>
            <a:rPr lang="en-US" dirty="0" smtClean="0"/>
            <a:t>disease recurrence</a:t>
          </a:r>
          <a:endParaRPr lang="en-US" dirty="0"/>
        </a:p>
      </dgm:t>
    </dgm:pt>
    <dgm:pt modelId="{AA5FB03C-6172-9A40-9260-D60A02607565}" type="parTrans" cxnId="{F6981E93-D873-F547-8335-0EC745E94B3B}">
      <dgm:prSet/>
      <dgm:spPr/>
      <dgm:t>
        <a:bodyPr/>
        <a:lstStyle/>
        <a:p>
          <a:endParaRPr lang="en-US"/>
        </a:p>
      </dgm:t>
    </dgm:pt>
    <dgm:pt modelId="{C373760D-6580-104D-AB6D-A962F0DE356B}" type="sibTrans" cxnId="{F6981E93-D873-F547-8335-0EC745E94B3B}">
      <dgm:prSet/>
      <dgm:spPr/>
      <dgm:t>
        <a:bodyPr/>
        <a:lstStyle/>
        <a:p>
          <a:endParaRPr lang="en-US"/>
        </a:p>
      </dgm:t>
    </dgm:pt>
    <dgm:pt modelId="{20E33FB3-554A-FA49-8BDF-530B9A483818}">
      <dgm:prSet phldrT="[Text]"/>
      <dgm:spPr/>
      <dgm:t>
        <a:bodyPr/>
        <a:lstStyle/>
        <a:p>
          <a:r>
            <a:rPr lang="en-US" dirty="0" smtClean="0"/>
            <a:t>new therapies</a:t>
          </a:r>
        </a:p>
        <a:p>
          <a:r>
            <a:rPr lang="en-US" dirty="0" smtClean="0"/>
            <a:t>new therapeutic strategies</a:t>
          </a:r>
        </a:p>
      </dgm:t>
    </dgm:pt>
    <dgm:pt modelId="{E067F43F-1E84-BD42-8170-E4D81BBBA829}" type="parTrans" cxnId="{C567FF3A-215E-BA4E-A044-1E3104A6D308}">
      <dgm:prSet/>
      <dgm:spPr/>
      <dgm:t>
        <a:bodyPr/>
        <a:lstStyle/>
        <a:p>
          <a:endParaRPr lang="en-US"/>
        </a:p>
      </dgm:t>
    </dgm:pt>
    <dgm:pt modelId="{11A4DCE9-E908-8245-B0A5-D258D5AF289D}" type="sibTrans" cxnId="{C567FF3A-215E-BA4E-A044-1E3104A6D308}">
      <dgm:prSet/>
      <dgm:spPr/>
      <dgm:t>
        <a:bodyPr/>
        <a:lstStyle/>
        <a:p>
          <a:endParaRPr lang="en-US"/>
        </a:p>
      </dgm:t>
    </dgm:pt>
    <dgm:pt modelId="{3183337F-EEC4-A64F-8B24-4AB0E972D1AD}">
      <dgm:prSet phldrT="[Text]"/>
      <dgm:spPr/>
      <dgm:t>
        <a:bodyPr/>
        <a:lstStyle/>
        <a:p>
          <a:r>
            <a:rPr lang="en-US" dirty="0" smtClean="0"/>
            <a:t>to develop new therapies,</a:t>
          </a:r>
        </a:p>
        <a:p>
          <a:r>
            <a:rPr lang="en-US" dirty="0" smtClean="0"/>
            <a:t>we need to know how exactly imatinib works</a:t>
          </a:r>
          <a:endParaRPr lang="en-US" dirty="0"/>
        </a:p>
      </dgm:t>
    </dgm:pt>
    <dgm:pt modelId="{B2A6E87E-D0AA-4A40-B05C-259318ADC87B}" type="parTrans" cxnId="{75F53895-18BF-0140-81AB-E5C5B6725D5F}">
      <dgm:prSet/>
      <dgm:spPr/>
      <dgm:t>
        <a:bodyPr/>
        <a:lstStyle/>
        <a:p>
          <a:endParaRPr lang="en-US"/>
        </a:p>
      </dgm:t>
    </dgm:pt>
    <dgm:pt modelId="{928E82D1-974F-3844-878D-25C9915DDEA4}" type="sibTrans" cxnId="{75F53895-18BF-0140-81AB-E5C5B6725D5F}">
      <dgm:prSet/>
      <dgm:spPr/>
      <dgm:t>
        <a:bodyPr/>
        <a:lstStyle/>
        <a:p>
          <a:endParaRPr lang="en-US"/>
        </a:p>
      </dgm:t>
    </dgm:pt>
    <dgm:pt modelId="{0E412100-F789-B14E-8F61-C95FCB561C8D}">
      <dgm:prSet/>
      <dgm:spPr/>
      <dgm:t>
        <a:bodyPr/>
        <a:lstStyle/>
        <a:p>
          <a:r>
            <a:rPr lang="en-US" dirty="0" smtClean="0"/>
            <a:t>although imatinib is a pretty good drug,</a:t>
          </a:r>
        </a:p>
        <a:p>
          <a:r>
            <a:rPr lang="en-US" dirty="0" smtClean="0"/>
            <a:t>what are potential flaws that we need to overcome?</a:t>
          </a:r>
          <a:endParaRPr lang="en-US" dirty="0"/>
        </a:p>
      </dgm:t>
    </dgm:pt>
    <dgm:pt modelId="{156BEC31-2CF5-274D-B426-3F45EC74BC0D}" type="parTrans" cxnId="{B182EDC9-62F1-E64F-9C3D-60ED30404FFE}">
      <dgm:prSet/>
      <dgm:spPr/>
      <dgm:t>
        <a:bodyPr/>
        <a:lstStyle/>
        <a:p>
          <a:endParaRPr lang="en-US"/>
        </a:p>
      </dgm:t>
    </dgm:pt>
    <dgm:pt modelId="{7B0727A8-2BCD-ED4E-95A1-906BFACDC1C0}" type="sibTrans" cxnId="{B182EDC9-62F1-E64F-9C3D-60ED30404FFE}">
      <dgm:prSet/>
      <dgm:spPr/>
      <dgm:t>
        <a:bodyPr/>
        <a:lstStyle/>
        <a:p>
          <a:endParaRPr lang="en-US"/>
        </a:p>
      </dgm:t>
    </dgm:pt>
    <dgm:pt modelId="{9A9C8231-4DA7-C54E-8678-5162B5CDC294}" type="pres">
      <dgm:prSet presAssocID="{A2901347-1F86-2547-8892-5863EB356AC0}" presName="Name0" presStyleCnt="0">
        <dgm:presLayoutVars>
          <dgm:dir/>
          <dgm:animLvl val="lvl"/>
          <dgm:resizeHandles val="exact"/>
        </dgm:presLayoutVars>
      </dgm:prSet>
      <dgm:spPr/>
      <dgm:t>
        <a:bodyPr/>
        <a:lstStyle/>
        <a:p>
          <a:endParaRPr lang="en-US"/>
        </a:p>
      </dgm:t>
    </dgm:pt>
    <dgm:pt modelId="{82B51A87-AC98-3F4F-8FD2-ADDD9F71AC76}" type="pres">
      <dgm:prSet presAssocID="{0E412100-F789-B14E-8F61-C95FCB561C8D}" presName="boxAndChildren" presStyleCnt="0"/>
      <dgm:spPr/>
    </dgm:pt>
    <dgm:pt modelId="{06168651-2AC4-F94B-833D-CBBBE0B99094}" type="pres">
      <dgm:prSet presAssocID="{0E412100-F789-B14E-8F61-C95FCB561C8D}" presName="parentTextBox" presStyleLbl="node1" presStyleIdx="0" presStyleCnt="4"/>
      <dgm:spPr/>
      <dgm:t>
        <a:bodyPr/>
        <a:lstStyle/>
        <a:p>
          <a:endParaRPr lang="en-US"/>
        </a:p>
      </dgm:t>
    </dgm:pt>
    <dgm:pt modelId="{96C5A4A7-EBF4-304D-9656-320A42FFD6AE}" type="pres">
      <dgm:prSet presAssocID="{928E82D1-974F-3844-878D-25C9915DDEA4}" presName="sp" presStyleCnt="0"/>
      <dgm:spPr/>
    </dgm:pt>
    <dgm:pt modelId="{167DD7AF-68A1-C54D-9405-F0412153E44E}" type="pres">
      <dgm:prSet presAssocID="{3183337F-EEC4-A64F-8B24-4AB0E972D1AD}" presName="arrowAndChildren" presStyleCnt="0"/>
      <dgm:spPr/>
    </dgm:pt>
    <dgm:pt modelId="{9FACBAF8-12C2-EB47-B4A9-867E0F1ED526}" type="pres">
      <dgm:prSet presAssocID="{3183337F-EEC4-A64F-8B24-4AB0E972D1AD}" presName="parentTextArrow" presStyleLbl="node1" presStyleIdx="1" presStyleCnt="4"/>
      <dgm:spPr/>
      <dgm:t>
        <a:bodyPr/>
        <a:lstStyle/>
        <a:p>
          <a:endParaRPr lang="en-US"/>
        </a:p>
      </dgm:t>
    </dgm:pt>
    <dgm:pt modelId="{F7910C87-C06C-A54F-ACA2-BCB745067DF4}" type="pres">
      <dgm:prSet presAssocID="{11A4DCE9-E908-8245-B0A5-D258D5AF289D}" presName="sp" presStyleCnt="0"/>
      <dgm:spPr/>
    </dgm:pt>
    <dgm:pt modelId="{D0CDE02B-0666-D24C-9C69-DC5F60FB0788}" type="pres">
      <dgm:prSet presAssocID="{20E33FB3-554A-FA49-8BDF-530B9A483818}" presName="arrowAndChildren" presStyleCnt="0"/>
      <dgm:spPr/>
    </dgm:pt>
    <dgm:pt modelId="{BCCD85F4-CE2F-B641-921E-7C99F9BFE890}" type="pres">
      <dgm:prSet presAssocID="{20E33FB3-554A-FA49-8BDF-530B9A483818}" presName="parentTextArrow" presStyleLbl="node1" presStyleIdx="2" presStyleCnt="4"/>
      <dgm:spPr/>
      <dgm:t>
        <a:bodyPr/>
        <a:lstStyle/>
        <a:p>
          <a:endParaRPr lang="en-US"/>
        </a:p>
      </dgm:t>
    </dgm:pt>
    <dgm:pt modelId="{4B455F26-E5BB-144F-8B6B-DDB391CCB4EC}" type="pres">
      <dgm:prSet presAssocID="{C373760D-6580-104D-AB6D-A962F0DE356B}" presName="sp" presStyleCnt="0"/>
      <dgm:spPr/>
    </dgm:pt>
    <dgm:pt modelId="{1D75EECC-CF2E-F744-94F2-6F3321AC5344}" type="pres">
      <dgm:prSet presAssocID="{348DAFA3-A16B-6742-8818-A0BA3ABF7F66}" presName="arrowAndChildren" presStyleCnt="0"/>
      <dgm:spPr/>
    </dgm:pt>
    <dgm:pt modelId="{ADE2AE8F-0686-064C-B57B-C2FDC56EF873}" type="pres">
      <dgm:prSet presAssocID="{348DAFA3-A16B-6742-8818-A0BA3ABF7F66}" presName="parentTextArrow" presStyleLbl="node1" presStyleIdx="3" presStyleCnt="4"/>
      <dgm:spPr/>
      <dgm:t>
        <a:bodyPr/>
        <a:lstStyle/>
        <a:p>
          <a:endParaRPr lang="en-US"/>
        </a:p>
      </dgm:t>
    </dgm:pt>
  </dgm:ptLst>
  <dgm:cxnLst>
    <dgm:cxn modelId="{C5CA5727-F349-6D44-A511-497AF034EC35}" type="presOf" srcId="{3183337F-EEC4-A64F-8B24-4AB0E972D1AD}" destId="{9FACBAF8-12C2-EB47-B4A9-867E0F1ED526}" srcOrd="0" destOrd="0" presId="urn:microsoft.com/office/officeart/2005/8/layout/process4"/>
    <dgm:cxn modelId="{F6981E93-D873-F547-8335-0EC745E94B3B}" srcId="{A2901347-1F86-2547-8892-5863EB356AC0}" destId="{348DAFA3-A16B-6742-8818-A0BA3ABF7F66}" srcOrd="0" destOrd="0" parTransId="{AA5FB03C-6172-9A40-9260-D60A02607565}" sibTransId="{C373760D-6580-104D-AB6D-A962F0DE356B}"/>
    <dgm:cxn modelId="{84A4332F-0DD7-1944-8FF0-92875363C982}" type="presOf" srcId="{A2901347-1F86-2547-8892-5863EB356AC0}" destId="{9A9C8231-4DA7-C54E-8678-5162B5CDC294}" srcOrd="0" destOrd="0" presId="urn:microsoft.com/office/officeart/2005/8/layout/process4"/>
    <dgm:cxn modelId="{C567FF3A-215E-BA4E-A044-1E3104A6D308}" srcId="{A2901347-1F86-2547-8892-5863EB356AC0}" destId="{20E33FB3-554A-FA49-8BDF-530B9A483818}" srcOrd="1" destOrd="0" parTransId="{E067F43F-1E84-BD42-8170-E4D81BBBA829}" sibTransId="{11A4DCE9-E908-8245-B0A5-D258D5AF289D}"/>
    <dgm:cxn modelId="{8AEA2207-B860-0344-855B-24E60EAD8D34}" type="presOf" srcId="{0E412100-F789-B14E-8F61-C95FCB561C8D}" destId="{06168651-2AC4-F94B-833D-CBBBE0B99094}" srcOrd="0" destOrd="0" presId="urn:microsoft.com/office/officeart/2005/8/layout/process4"/>
    <dgm:cxn modelId="{E826948A-6F1B-2842-A428-63E11DCD1225}" type="presOf" srcId="{20E33FB3-554A-FA49-8BDF-530B9A483818}" destId="{BCCD85F4-CE2F-B641-921E-7C99F9BFE890}" srcOrd="0" destOrd="0" presId="urn:microsoft.com/office/officeart/2005/8/layout/process4"/>
    <dgm:cxn modelId="{ACD47BA2-E6DE-6E4E-8380-E1E012C3F94B}" type="presOf" srcId="{348DAFA3-A16B-6742-8818-A0BA3ABF7F66}" destId="{ADE2AE8F-0686-064C-B57B-C2FDC56EF873}" srcOrd="0" destOrd="0" presId="urn:microsoft.com/office/officeart/2005/8/layout/process4"/>
    <dgm:cxn modelId="{B182EDC9-62F1-E64F-9C3D-60ED30404FFE}" srcId="{A2901347-1F86-2547-8892-5863EB356AC0}" destId="{0E412100-F789-B14E-8F61-C95FCB561C8D}" srcOrd="3" destOrd="0" parTransId="{156BEC31-2CF5-274D-B426-3F45EC74BC0D}" sibTransId="{7B0727A8-2BCD-ED4E-95A1-906BFACDC1C0}"/>
    <dgm:cxn modelId="{75F53895-18BF-0140-81AB-E5C5B6725D5F}" srcId="{A2901347-1F86-2547-8892-5863EB356AC0}" destId="{3183337F-EEC4-A64F-8B24-4AB0E972D1AD}" srcOrd="2" destOrd="0" parTransId="{B2A6E87E-D0AA-4A40-B05C-259318ADC87B}" sibTransId="{928E82D1-974F-3844-878D-25C9915DDEA4}"/>
    <dgm:cxn modelId="{CB555B90-81E0-3946-98CE-9C266E5F2047}" type="presParOf" srcId="{9A9C8231-4DA7-C54E-8678-5162B5CDC294}" destId="{82B51A87-AC98-3F4F-8FD2-ADDD9F71AC76}" srcOrd="0" destOrd="0" presId="urn:microsoft.com/office/officeart/2005/8/layout/process4"/>
    <dgm:cxn modelId="{235BB132-E690-8248-BB21-05AE16B0411D}" type="presParOf" srcId="{82B51A87-AC98-3F4F-8FD2-ADDD9F71AC76}" destId="{06168651-2AC4-F94B-833D-CBBBE0B99094}" srcOrd="0" destOrd="0" presId="urn:microsoft.com/office/officeart/2005/8/layout/process4"/>
    <dgm:cxn modelId="{A980F972-7F65-FD47-978B-C6636859763D}" type="presParOf" srcId="{9A9C8231-4DA7-C54E-8678-5162B5CDC294}" destId="{96C5A4A7-EBF4-304D-9656-320A42FFD6AE}" srcOrd="1" destOrd="0" presId="urn:microsoft.com/office/officeart/2005/8/layout/process4"/>
    <dgm:cxn modelId="{F02DC39B-103A-7546-9266-BB4564AE0A4A}" type="presParOf" srcId="{9A9C8231-4DA7-C54E-8678-5162B5CDC294}" destId="{167DD7AF-68A1-C54D-9405-F0412153E44E}" srcOrd="2" destOrd="0" presId="urn:microsoft.com/office/officeart/2005/8/layout/process4"/>
    <dgm:cxn modelId="{2CA68FEE-93CA-6B4F-A21F-01875351B678}" type="presParOf" srcId="{167DD7AF-68A1-C54D-9405-F0412153E44E}" destId="{9FACBAF8-12C2-EB47-B4A9-867E0F1ED526}" srcOrd="0" destOrd="0" presId="urn:microsoft.com/office/officeart/2005/8/layout/process4"/>
    <dgm:cxn modelId="{39DEA19C-D189-644A-AD0A-507B70BB8E63}" type="presParOf" srcId="{9A9C8231-4DA7-C54E-8678-5162B5CDC294}" destId="{F7910C87-C06C-A54F-ACA2-BCB745067DF4}" srcOrd="3" destOrd="0" presId="urn:microsoft.com/office/officeart/2005/8/layout/process4"/>
    <dgm:cxn modelId="{732CB5EA-7410-BC43-868A-1274EA670A68}" type="presParOf" srcId="{9A9C8231-4DA7-C54E-8678-5162B5CDC294}" destId="{D0CDE02B-0666-D24C-9C69-DC5F60FB0788}" srcOrd="4" destOrd="0" presId="urn:microsoft.com/office/officeart/2005/8/layout/process4"/>
    <dgm:cxn modelId="{B218941B-E79C-AC47-AFAD-7A4C23B6937E}" type="presParOf" srcId="{D0CDE02B-0666-D24C-9C69-DC5F60FB0788}" destId="{BCCD85F4-CE2F-B641-921E-7C99F9BFE890}" srcOrd="0" destOrd="0" presId="urn:microsoft.com/office/officeart/2005/8/layout/process4"/>
    <dgm:cxn modelId="{B60D1BBC-957A-EE49-98FA-3DB13556F48E}" type="presParOf" srcId="{9A9C8231-4DA7-C54E-8678-5162B5CDC294}" destId="{4B455F26-E5BB-144F-8B6B-DDB391CCB4EC}" srcOrd="5" destOrd="0" presId="urn:microsoft.com/office/officeart/2005/8/layout/process4"/>
    <dgm:cxn modelId="{0CA3B346-316C-CD4D-B168-3E9763F5383A}" type="presParOf" srcId="{9A9C8231-4DA7-C54E-8678-5162B5CDC294}" destId="{1D75EECC-CF2E-F744-94F2-6F3321AC5344}" srcOrd="6" destOrd="0" presId="urn:microsoft.com/office/officeart/2005/8/layout/process4"/>
    <dgm:cxn modelId="{D3B093F6-6D19-1F4E-BB5C-1AFDB98B579C}" type="presParOf" srcId="{1D75EECC-CF2E-F744-94F2-6F3321AC5344}" destId="{ADE2AE8F-0686-064C-B57B-C2FDC56EF87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68651-2AC4-F94B-833D-CBBBE0B99094}">
      <dsp:nvSpPr>
        <dsp:cNvPr id="0" name=""/>
        <dsp:cNvSpPr/>
      </dsp:nvSpPr>
      <dsp:spPr>
        <a:xfrm>
          <a:off x="0" y="4330139"/>
          <a:ext cx="7625223" cy="9473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although imatinib is a pretty good drug,</a:t>
          </a:r>
        </a:p>
        <a:p>
          <a:pPr lvl="0" algn="ctr" defTabSz="889000">
            <a:lnSpc>
              <a:spcPct val="90000"/>
            </a:lnSpc>
            <a:spcBef>
              <a:spcPct val="0"/>
            </a:spcBef>
            <a:spcAft>
              <a:spcPct val="35000"/>
            </a:spcAft>
          </a:pPr>
          <a:r>
            <a:rPr lang="en-US" sz="2000" kern="1200" dirty="0" smtClean="0"/>
            <a:t>what are potential flaws that we need to overcome?</a:t>
          </a:r>
          <a:endParaRPr lang="en-US" sz="2000" kern="1200" dirty="0"/>
        </a:p>
      </dsp:txBody>
      <dsp:txXfrm>
        <a:off x="0" y="4330139"/>
        <a:ext cx="7625223" cy="947328"/>
      </dsp:txXfrm>
    </dsp:sp>
    <dsp:sp modelId="{9FACBAF8-12C2-EB47-B4A9-867E0F1ED526}">
      <dsp:nvSpPr>
        <dsp:cNvPr id="0" name=""/>
        <dsp:cNvSpPr/>
      </dsp:nvSpPr>
      <dsp:spPr>
        <a:xfrm rot="10800000">
          <a:off x="0" y="2887357"/>
          <a:ext cx="7625223" cy="1456991"/>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to develop new therapies,</a:t>
          </a:r>
        </a:p>
        <a:p>
          <a:pPr lvl="0" algn="ctr" defTabSz="889000">
            <a:lnSpc>
              <a:spcPct val="90000"/>
            </a:lnSpc>
            <a:spcBef>
              <a:spcPct val="0"/>
            </a:spcBef>
            <a:spcAft>
              <a:spcPct val="35000"/>
            </a:spcAft>
          </a:pPr>
          <a:r>
            <a:rPr lang="en-US" sz="2000" kern="1200" dirty="0" smtClean="0"/>
            <a:t>we need to know how exactly imatinib works</a:t>
          </a:r>
          <a:endParaRPr lang="en-US" sz="2000" kern="1200" dirty="0"/>
        </a:p>
      </dsp:txBody>
      <dsp:txXfrm rot="10800000">
        <a:off x="0" y="2887357"/>
        <a:ext cx="7625223" cy="946709"/>
      </dsp:txXfrm>
    </dsp:sp>
    <dsp:sp modelId="{BCCD85F4-CE2F-B641-921E-7C99F9BFE890}">
      <dsp:nvSpPr>
        <dsp:cNvPr id="0" name=""/>
        <dsp:cNvSpPr/>
      </dsp:nvSpPr>
      <dsp:spPr>
        <a:xfrm rot="10800000">
          <a:off x="0" y="1444576"/>
          <a:ext cx="7625223" cy="1456991"/>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new therapies</a:t>
          </a:r>
        </a:p>
        <a:p>
          <a:pPr lvl="0" algn="ctr" defTabSz="889000">
            <a:lnSpc>
              <a:spcPct val="90000"/>
            </a:lnSpc>
            <a:spcBef>
              <a:spcPct val="0"/>
            </a:spcBef>
            <a:spcAft>
              <a:spcPct val="35000"/>
            </a:spcAft>
          </a:pPr>
          <a:r>
            <a:rPr lang="en-US" sz="2000" kern="1200" dirty="0" smtClean="0"/>
            <a:t>new therapeutic strategies</a:t>
          </a:r>
        </a:p>
      </dsp:txBody>
      <dsp:txXfrm rot="10800000">
        <a:off x="0" y="1444576"/>
        <a:ext cx="7625223" cy="946709"/>
      </dsp:txXfrm>
    </dsp:sp>
    <dsp:sp modelId="{ADE2AE8F-0686-064C-B57B-C2FDC56EF873}">
      <dsp:nvSpPr>
        <dsp:cNvPr id="0" name=""/>
        <dsp:cNvSpPr/>
      </dsp:nvSpPr>
      <dsp:spPr>
        <a:xfrm rot="10800000">
          <a:off x="0" y="1794"/>
          <a:ext cx="7625223" cy="1456991"/>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incomplete remissions</a:t>
          </a:r>
        </a:p>
        <a:p>
          <a:pPr lvl="0" algn="ctr" defTabSz="889000">
            <a:lnSpc>
              <a:spcPct val="90000"/>
            </a:lnSpc>
            <a:spcBef>
              <a:spcPct val="0"/>
            </a:spcBef>
            <a:spcAft>
              <a:spcPct val="35000"/>
            </a:spcAft>
          </a:pPr>
          <a:r>
            <a:rPr lang="en-US" sz="2000" kern="1200" dirty="0" smtClean="0"/>
            <a:t>disease recurrence</a:t>
          </a:r>
          <a:endParaRPr lang="en-US" sz="2000" kern="1200" dirty="0"/>
        </a:p>
      </dsp:txBody>
      <dsp:txXfrm rot="10800000">
        <a:off x="0" y="1794"/>
        <a:ext cx="7625223" cy="9467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97200" cy="50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68611" name="Rectangle 3"/>
          <p:cNvSpPr>
            <a:spLocks noGrp="1" noChangeArrowheads="1"/>
          </p:cNvSpPr>
          <p:nvPr>
            <p:ph type="dt" sz="quarter" idx="1"/>
          </p:nvPr>
        </p:nvSpPr>
        <p:spPr bwMode="auto">
          <a:xfrm>
            <a:off x="3860800" y="0"/>
            <a:ext cx="2997200" cy="50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68612" name="Rectangle 4"/>
          <p:cNvSpPr>
            <a:spLocks noGrp="1" noChangeArrowheads="1"/>
          </p:cNvSpPr>
          <p:nvPr>
            <p:ph type="ftr" sz="quarter" idx="2"/>
          </p:nvPr>
        </p:nvSpPr>
        <p:spPr bwMode="auto">
          <a:xfrm>
            <a:off x="0" y="8636000"/>
            <a:ext cx="2997200" cy="50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68613" name="Rectangle 5"/>
          <p:cNvSpPr>
            <a:spLocks noGrp="1" noChangeArrowheads="1"/>
          </p:cNvSpPr>
          <p:nvPr>
            <p:ph type="sldNum" sz="quarter" idx="3"/>
          </p:nvPr>
        </p:nvSpPr>
        <p:spPr bwMode="auto">
          <a:xfrm>
            <a:off x="3860800" y="8636000"/>
            <a:ext cx="2997200" cy="50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401218F4-A496-1245-BA4D-696C5C4C0D12}" type="slidenum">
              <a:rPr lang="en-US"/>
              <a:pPr>
                <a:defRPr/>
              </a:pPr>
              <a:t>‹#›</a:t>
            </a:fld>
            <a:endParaRPr lang="en-US"/>
          </a:p>
        </p:txBody>
      </p:sp>
    </p:spTree>
    <p:extLst>
      <p:ext uri="{BB962C8B-B14F-4D97-AF65-F5344CB8AC3E}">
        <p14:creationId xmlns:p14="http://schemas.microsoft.com/office/powerpoint/2010/main" val="1398439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 name="Notes Placeholder 7"/>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B8D05DD-6A95-9849-A25C-9FA2380B4CB3}" type="slidenum">
              <a:rPr lang="en-US"/>
              <a:pPr>
                <a:defRPr/>
              </a:pPr>
              <a:t>‹#›</a:t>
            </a:fld>
            <a:endParaRPr lang="en-US"/>
          </a:p>
        </p:txBody>
      </p:sp>
    </p:spTree>
    <p:extLst>
      <p:ext uri="{BB962C8B-B14F-4D97-AF65-F5344CB8AC3E}">
        <p14:creationId xmlns:p14="http://schemas.microsoft.com/office/powerpoint/2010/main" val="1979749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sciencedirect.com/science/article/pii/S0006295210002510%23bib6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70DED1D-8806-4827-846B-F7F64E6586B0}"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CE53D22-42F8-434C-822D-AF1AA436FACA}" type="slidenum">
              <a:rPr lang="en-US" smtClean="0"/>
              <a:pPr/>
              <a:t>10</a:t>
            </a:fld>
            <a:endParaRPr lang="en-US" smtClean="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4"/>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baseline="0" dirty="0" smtClean="0"/>
              <a:t>cell membrane</a:t>
            </a:r>
          </a:p>
          <a:p>
            <a:pPr marL="171450" indent="-171450">
              <a:buFont typeface="Arial" panose="020B0604020202020204" pitchFamily="34" charset="0"/>
              <a:buChar char="•"/>
            </a:pPr>
            <a:r>
              <a:rPr lang="en-US" baseline="0" dirty="0" smtClean="0"/>
              <a:t>outside, inside of cell</a:t>
            </a:r>
          </a:p>
          <a:p>
            <a:pPr marL="171450" indent="-171450">
              <a:buFont typeface="Arial" panose="020B0604020202020204" pitchFamily="34" charset="0"/>
              <a:buChar char="•"/>
            </a:pPr>
            <a:r>
              <a:rPr lang="en-US" baseline="0" dirty="0" smtClean="0"/>
              <a:t>kit receptor</a:t>
            </a:r>
          </a:p>
          <a:p>
            <a:pPr marL="171450" indent="-171450">
              <a:buFont typeface="Arial" panose="020B0604020202020204" pitchFamily="34" charset="0"/>
              <a:buChar char="•"/>
            </a:pPr>
            <a:r>
              <a:rPr lang="en-US" baseline="0" dirty="0" smtClean="0"/>
              <a:t>reason for outside and inside portion of kit is that </a:t>
            </a:r>
          </a:p>
          <a:p>
            <a:pPr marL="171450" indent="-171450">
              <a:buFont typeface="Arial" panose="020B0604020202020204" pitchFamily="34" charset="0"/>
              <a:buChar char="•"/>
            </a:pPr>
            <a:r>
              <a:rPr lang="en-US" baseline="0" dirty="0" smtClean="0"/>
              <a:t>it NORMALLY responds to cues from the microenvironment, outside of the cell</a:t>
            </a:r>
          </a:p>
          <a:p>
            <a:pPr marL="171450" indent="-171450">
              <a:buFont typeface="Arial" panose="020B0604020202020204" pitchFamily="34" charset="0"/>
              <a:buChar char="•"/>
            </a:pPr>
            <a:r>
              <a:rPr lang="en-US" baseline="0" dirty="0" smtClean="0"/>
              <a:t>and relay those signals to the inside of the cell</a:t>
            </a:r>
          </a:p>
          <a:p>
            <a:pPr marL="171450" indent="-171450">
              <a:buFont typeface="Arial" panose="020B0604020202020204" pitchFamily="34" charset="0"/>
              <a:buChar char="•"/>
            </a:pPr>
            <a:r>
              <a:rPr lang="en-US" baseline="0" dirty="0" smtClean="0"/>
              <a:t>tells the cell what to do, how to react</a:t>
            </a:r>
          </a:p>
          <a:p>
            <a:pPr marL="171450" indent="-171450">
              <a:buFont typeface="Arial" panose="020B0604020202020204" pitchFamily="34" charset="0"/>
              <a:buChar char="•"/>
            </a:pPr>
            <a:r>
              <a:rPr lang="en-US" baseline="0" dirty="0" smtClean="0"/>
              <a:t>kit is activated by its so-called ligand, stem cell factor (SCF).</a:t>
            </a:r>
          </a:p>
          <a:p>
            <a:pPr marL="171450" indent="-171450">
              <a:buFont typeface="Arial" panose="020B0604020202020204" pitchFamily="34" charset="0"/>
              <a:buChar char="•"/>
            </a:pPr>
            <a:r>
              <a:rPr lang="en-US" baseline="0" dirty="0" smtClean="0"/>
              <a:t>binding of </a:t>
            </a:r>
            <a:r>
              <a:rPr lang="en-US" baseline="0" dirty="0" err="1" smtClean="0"/>
              <a:t>scf</a:t>
            </a:r>
            <a:r>
              <a:rPr lang="en-US" baseline="0" dirty="0" smtClean="0"/>
              <a:t> to kit</a:t>
            </a:r>
            <a:r>
              <a:rPr lang="mr-IN" baseline="0" dirty="0" smtClean="0"/>
              <a:t>…</a:t>
            </a:r>
            <a:endParaRPr lang="en-US" baseline="0" dirty="0" smtClean="0"/>
          </a:p>
          <a:p>
            <a:endParaRPr lang="en-US" dirty="0" smtClean="0"/>
          </a:p>
          <a:p>
            <a:pPr marL="171450" indent="-171450">
              <a:buFont typeface="Arial" panose="020B0604020202020204" pitchFamily="34" charset="0"/>
              <a:buChar char="•"/>
            </a:pPr>
            <a:endParaRPr lang="en-US" baseline="0" dirty="0" smtClean="0"/>
          </a:p>
          <a:p>
            <a:endParaRPr lang="en-US" dirty="0" smtClean="0"/>
          </a:p>
        </p:txBody>
      </p:sp>
    </p:spTree>
    <p:extLst>
      <p:ext uri="{BB962C8B-B14F-4D97-AF65-F5344CB8AC3E}">
        <p14:creationId xmlns:p14="http://schemas.microsoft.com/office/powerpoint/2010/main" val="77527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98BAE91-14FA-4017-8371-85DDC6D9C9AB}" type="slidenum">
              <a:rPr lang="en-US" smtClean="0"/>
              <a:pPr/>
              <a:t>11</a:t>
            </a:fld>
            <a:endParaRPr lang="en-US" smtClean="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4"/>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baseline="0" dirty="0" smtClean="0"/>
              <a:t>activates kit</a:t>
            </a:r>
          </a:p>
          <a:p>
            <a:pPr marL="171450" indent="-171450">
              <a:buFont typeface="Arial" panose="020B0604020202020204" pitchFamily="34" charset="0"/>
              <a:buChar char="•"/>
            </a:pPr>
            <a:r>
              <a:rPr lang="en-US" baseline="0" dirty="0" smtClean="0"/>
              <a:t>Leads to receptor dimerization, </a:t>
            </a:r>
            <a:r>
              <a:rPr lang="en-US" baseline="0" dirty="0" err="1" smtClean="0"/>
              <a:t>autophosphorylation</a:t>
            </a:r>
            <a:r>
              <a:rPr lang="en-US" baseline="0" dirty="0" smtClean="0"/>
              <a:t> and activation of downstream signaling cascades</a:t>
            </a:r>
          </a:p>
          <a:p>
            <a:pPr marL="171450" indent="-171450">
              <a:buFont typeface="Arial" panose="020B0604020202020204" pitchFamily="34" charset="0"/>
              <a:buChar char="•"/>
            </a:pPr>
            <a:r>
              <a:rPr lang="en-US" baseline="0" dirty="0" smtClean="0"/>
              <a:t>eventually leads to survival and growth signaling</a:t>
            </a:r>
          </a:p>
          <a:p>
            <a:pPr marL="171450" indent="-171450">
              <a:buFont typeface="Arial" panose="020B0604020202020204" pitchFamily="34" charset="0"/>
              <a:buChar char="•"/>
            </a:pPr>
            <a:r>
              <a:rPr lang="en-US" baseline="0" dirty="0" smtClean="0"/>
              <a:t>you don</a:t>
            </a:r>
            <a:r>
              <a:rPr lang="mr-IN" baseline="0" dirty="0" smtClean="0"/>
              <a:t>’</a:t>
            </a:r>
            <a:r>
              <a:rPr lang="en-US" baseline="0" dirty="0" smtClean="0"/>
              <a:t>t need to remember any of the complicated names here, </a:t>
            </a:r>
          </a:p>
          <a:p>
            <a:pPr marL="171450" indent="-171450">
              <a:buFont typeface="Arial" panose="020B0604020202020204" pitchFamily="34" charset="0"/>
              <a:buChar char="•"/>
            </a:pPr>
            <a:r>
              <a:rPr lang="en-US" baseline="0" dirty="0" smtClean="0"/>
              <a:t>but I would like to point out one survival factor,</a:t>
            </a:r>
          </a:p>
          <a:p>
            <a:pPr marL="171450" indent="-171450">
              <a:buFont typeface="Arial" panose="020B0604020202020204" pitchFamily="34" charset="0"/>
              <a:buChar char="•"/>
            </a:pPr>
            <a:r>
              <a:rPr lang="en-US" baseline="0" dirty="0" err="1" smtClean="0"/>
              <a:t>akt</a:t>
            </a:r>
            <a:endParaRPr lang="en-US" baseline="0" dirty="0" smtClean="0"/>
          </a:p>
          <a:p>
            <a:pPr marL="171450" indent="-171450">
              <a:buFont typeface="Arial" panose="020B0604020202020204" pitchFamily="34" charset="0"/>
              <a:buChar char="•"/>
            </a:pPr>
            <a:r>
              <a:rPr lang="en-US" baseline="0" dirty="0" smtClean="0"/>
              <a:t>will come back to that later</a:t>
            </a:r>
          </a:p>
          <a:p>
            <a:endParaRPr lang="en-US" dirty="0" smtClean="0"/>
          </a:p>
        </p:txBody>
      </p:sp>
    </p:spTree>
    <p:extLst>
      <p:ext uri="{BB962C8B-B14F-4D97-AF65-F5344CB8AC3E}">
        <p14:creationId xmlns:p14="http://schemas.microsoft.com/office/powerpoint/2010/main" val="408111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A063DBB-2DCF-45F7-BBCC-CC47BE67EEE0}" type="slidenum">
              <a:rPr lang="en-US" smtClean="0"/>
              <a:pPr/>
              <a:t>12</a:t>
            </a:fld>
            <a:endParaRPr lang="en-US"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4"/>
          <p:cNvSpPr>
            <a:spLocks noGrp="1" noChangeArrowheads="1"/>
          </p:cNvSpPr>
          <p:nvPr>
            <p:ph type="body" idx="1"/>
          </p:nvPr>
        </p:nvSpPr>
        <p:spPr>
          <a:noFill/>
          <a:ln/>
        </p:spPr>
        <p:txBody>
          <a:bodyPr/>
          <a:lstStyle/>
          <a:p>
            <a:pPr marL="171450" indent="-171450">
              <a:buFontTx/>
              <a:buChar char="-"/>
            </a:pPr>
            <a:r>
              <a:rPr lang="en-US" dirty="0" smtClean="0"/>
              <a:t>however, when </a:t>
            </a:r>
            <a:r>
              <a:rPr lang="en-US" dirty="0" err="1" smtClean="0"/>
              <a:t>scf</a:t>
            </a:r>
            <a:r>
              <a:rPr lang="en-US" dirty="0" smtClean="0"/>
              <a:t> dissociates again</a:t>
            </a:r>
            <a:r>
              <a:rPr lang="en-US" baseline="0" dirty="0" smtClean="0"/>
              <a:t> from kit</a:t>
            </a:r>
          </a:p>
          <a:p>
            <a:pPr marL="171450" indent="-171450">
              <a:buFontTx/>
              <a:buChar char="-"/>
            </a:pPr>
            <a:r>
              <a:rPr lang="en-US" baseline="0" dirty="0" smtClean="0"/>
              <a:t>the signaling cascades are turned off again</a:t>
            </a:r>
          </a:p>
          <a:p>
            <a:pPr marL="171450" indent="-171450">
              <a:buFontTx/>
              <a:buChar char="-"/>
            </a:pPr>
            <a:endParaRPr lang="en-US" baseline="0" dirty="0" smtClean="0"/>
          </a:p>
          <a:p>
            <a:pPr marL="171450" indent="-171450">
              <a:buFontTx/>
              <a:buChar char="-"/>
            </a:pPr>
            <a:endParaRPr lang="en-US" dirty="0" smtClean="0"/>
          </a:p>
        </p:txBody>
      </p:sp>
    </p:spTree>
    <p:extLst>
      <p:ext uri="{BB962C8B-B14F-4D97-AF65-F5344CB8AC3E}">
        <p14:creationId xmlns:p14="http://schemas.microsoft.com/office/powerpoint/2010/main" val="155864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316913B-1495-402C-83A7-BFC15501BC2D}" type="slidenum">
              <a:rPr lang="en-US" smtClean="0"/>
              <a:pPr/>
              <a:t>13</a:t>
            </a:fld>
            <a:endParaRPr lang="en-US" smtClean="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4"/>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HOWEVER, this is different when kit is mutated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mutated kit does not need </a:t>
            </a:r>
            <a:r>
              <a:rPr lang="en-US" baseline="0" dirty="0" err="1" smtClean="0"/>
              <a:t>scf</a:t>
            </a:r>
            <a:r>
              <a:rPr lang="en-US" baseline="0" dirty="0" smtClean="0"/>
              <a:t> to be activated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p:txBody>
      </p:sp>
    </p:spTree>
    <p:extLst>
      <p:ext uri="{BB962C8B-B14F-4D97-AF65-F5344CB8AC3E}">
        <p14:creationId xmlns:p14="http://schemas.microsoft.com/office/powerpoint/2010/main" val="370596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48641E8-B6B8-4FB9-BC21-A64653B8E390}" type="slidenum">
              <a:rPr lang="en-US" smtClean="0"/>
              <a:pPr/>
              <a:t>14</a:t>
            </a:fld>
            <a:endParaRPr lang="en-US" smtClean="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it is always active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t>
            </a:r>
            <a:r>
              <a:rPr lang="en-US" baseline="0" dirty="0" err="1" smtClean="0"/>
              <a:t>itutive</a:t>
            </a:r>
            <a:r>
              <a:rPr lang="en-US" baseline="0" dirty="0" smtClean="0"/>
              <a:t> ligand-</a:t>
            </a:r>
            <a:r>
              <a:rPr lang="en-US" baseline="0" dirty="0" err="1" smtClean="0"/>
              <a:t>indepdent</a:t>
            </a:r>
            <a:r>
              <a:rPr lang="en-US" baseline="0" dirty="0" smtClean="0"/>
              <a:t> activation)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like a gas pedal that is stuck</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so, the growth and survival signals in the cell are always 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dirty="0" smtClean="0"/>
          </a:p>
          <a:p>
            <a:endParaRPr lang="en-US" dirty="0" smtClean="0"/>
          </a:p>
        </p:txBody>
      </p:sp>
    </p:spTree>
    <p:extLst>
      <p:ext uri="{BB962C8B-B14F-4D97-AF65-F5344CB8AC3E}">
        <p14:creationId xmlns:p14="http://schemas.microsoft.com/office/powerpoint/2010/main" val="365613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11AF29B-B2C9-4440-90E1-AD0D27D0E94D}" type="slidenum">
              <a:rPr lang="en-US" smtClean="0"/>
              <a:pPr/>
              <a:t>15</a:t>
            </a:fld>
            <a:endParaRPr lang="en-US" smtClean="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4"/>
          <p:cNvSpPr>
            <a:spLocks noGrp="1" noChangeArrowheads="1"/>
          </p:cNvSpPr>
          <p:nvPr>
            <p:ph type="body" idx="1"/>
          </p:nvPr>
        </p:nvSpPr>
        <p:spPr>
          <a:noFill/>
          <a:ln/>
        </p:spPr>
        <p:txBody>
          <a:bodyPr/>
          <a:lstStyle/>
          <a:p>
            <a:pPr marL="171450" indent="-171450">
              <a:buFontTx/>
              <a:buChar char="-"/>
            </a:pPr>
            <a:r>
              <a:rPr lang="en-US" baseline="0" dirty="0" smtClean="0"/>
              <a:t>we all know how to stop this hyperactive kit signaling in GIST</a:t>
            </a:r>
          </a:p>
          <a:p>
            <a:pPr marL="0" indent="0">
              <a:buFontTx/>
              <a:buNone/>
            </a:pPr>
            <a:endParaRPr lang="en-US" dirty="0" smtClean="0"/>
          </a:p>
        </p:txBody>
      </p:sp>
    </p:spTree>
    <p:extLst>
      <p:ext uri="{BB962C8B-B14F-4D97-AF65-F5344CB8AC3E}">
        <p14:creationId xmlns:p14="http://schemas.microsoft.com/office/powerpoint/2010/main" val="549756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11AF29B-B2C9-4440-90E1-AD0D27D0E94D}" type="slidenum">
              <a:rPr lang="en-US" smtClean="0"/>
              <a:pPr/>
              <a:t>16</a:t>
            </a:fld>
            <a:endParaRPr lang="en-US" smtClean="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4"/>
          <p:cNvSpPr>
            <a:spLocks noGrp="1" noChangeArrowheads="1"/>
          </p:cNvSpPr>
          <p:nvPr>
            <p:ph type="body" idx="1"/>
          </p:nvPr>
        </p:nvSpPr>
        <p:spPr>
          <a:noFill/>
          <a:ln/>
        </p:spPr>
        <p:txBody>
          <a:bodyPr/>
          <a:lstStyle/>
          <a:p>
            <a:pPr marL="171450" indent="-171450">
              <a:buFontTx/>
              <a:buChar char="-"/>
            </a:pPr>
            <a:r>
              <a:rPr lang="en-US" sz="800" b="0" i="0" kern="1200" baseline="0" dirty="0" err="1" smtClean="0">
                <a:solidFill>
                  <a:schemeClr val="tx1"/>
                </a:solidFill>
                <a:effectLst/>
                <a:latin typeface="Arial" pitchFamily="105" charset="0"/>
                <a:ea typeface="ＭＳ Ｐゴシック" charset="-128"/>
                <a:cs typeface="ＭＳ Ｐゴシック" charset="-128"/>
              </a:rPr>
              <a:t>gleevec</a:t>
            </a:r>
            <a:r>
              <a:rPr lang="en-US" sz="800" b="0" i="0" kern="1200" baseline="0" dirty="0" smtClean="0">
                <a:solidFill>
                  <a:schemeClr val="tx1"/>
                </a:solidFill>
                <a:effectLst/>
                <a:latin typeface="Arial" pitchFamily="105" charset="0"/>
                <a:ea typeface="ＭＳ Ｐゴシック" charset="-128"/>
                <a:cs typeface="ＭＳ Ｐゴシック" charset="-128"/>
              </a:rPr>
              <a:t>, </a:t>
            </a:r>
            <a:r>
              <a:rPr lang="en-US" sz="800" b="0" i="0" kern="1200" baseline="0" dirty="0" err="1" smtClean="0">
                <a:solidFill>
                  <a:schemeClr val="tx1"/>
                </a:solidFill>
                <a:effectLst/>
                <a:latin typeface="Arial" pitchFamily="105" charset="0"/>
                <a:ea typeface="ＭＳ Ｐゴシック" charset="-128"/>
                <a:cs typeface="ＭＳ Ｐゴシック" charset="-128"/>
              </a:rPr>
              <a:t>sutent</a:t>
            </a:r>
            <a:r>
              <a:rPr lang="en-US" sz="800" b="0" i="0" kern="1200" baseline="0" dirty="0" smtClean="0">
                <a:solidFill>
                  <a:schemeClr val="tx1"/>
                </a:solidFill>
                <a:effectLst/>
                <a:latin typeface="Arial" pitchFamily="105" charset="0"/>
                <a:ea typeface="ＭＳ Ｐゴシック" charset="-128"/>
                <a:cs typeface="ＭＳ Ｐゴシック" charset="-128"/>
              </a:rPr>
              <a:t>, </a:t>
            </a:r>
            <a:r>
              <a:rPr lang="en-US" sz="800" b="0" i="0" kern="1200" baseline="0" dirty="0" err="1" smtClean="0">
                <a:solidFill>
                  <a:schemeClr val="tx1"/>
                </a:solidFill>
                <a:effectLst/>
                <a:latin typeface="Arial" pitchFamily="105" charset="0"/>
                <a:ea typeface="ＭＳ Ｐゴシック" charset="-128"/>
                <a:cs typeface="ＭＳ Ｐゴシック" charset="-128"/>
              </a:rPr>
              <a:t>stivarga</a:t>
            </a:r>
            <a:r>
              <a:rPr lang="mr-IN" sz="800" b="0" i="0" kern="1200" baseline="0" dirty="0" smtClean="0">
                <a:solidFill>
                  <a:schemeClr val="tx1"/>
                </a:solidFill>
                <a:effectLst/>
                <a:latin typeface="Arial" pitchFamily="105" charset="0"/>
                <a:ea typeface="ＭＳ Ｐゴシック" charset="-128"/>
                <a:cs typeface="ＭＳ Ｐゴシック" charset="-128"/>
              </a:rPr>
              <a:t>…</a:t>
            </a:r>
            <a:endParaRPr lang="en-US" sz="800" b="0" i="0" kern="1200" baseline="0" dirty="0" smtClean="0">
              <a:solidFill>
                <a:schemeClr val="tx1"/>
              </a:solidFill>
              <a:effectLst/>
              <a:latin typeface="Arial" pitchFamily="105" charset="0"/>
              <a:ea typeface="ＭＳ Ｐゴシック" charset="-128"/>
              <a:cs typeface="ＭＳ Ｐゴシック" charset="-128"/>
            </a:endParaRPr>
          </a:p>
          <a:p>
            <a:pPr marL="0" indent="0">
              <a:buFontTx/>
              <a:buNone/>
            </a:pPr>
            <a:endParaRPr lang="en-US" sz="800" b="0" i="0" kern="1200" baseline="0" dirty="0" smtClean="0">
              <a:solidFill>
                <a:schemeClr val="tx1"/>
              </a:solidFill>
              <a:effectLst/>
              <a:latin typeface="Arial" pitchFamily="105" charset="0"/>
              <a:ea typeface="ＭＳ Ｐゴシック" charset="-128"/>
              <a:cs typeface="ＭＳ Ｐゴシック" charset="-128"/>
            </a:endParaRPr>
          </a:p>
          <a:p>
            <a:pPr marL="171450" indent="-171450">
              <a:buFontTx/>
              <a:buChar char="-"/>
            </a:pPr>
            <a:r>
              <a:rPr lang="en-US" sz="800" b="0" i="0" kern="1200" baseline="0" dirty="0" smtClean="0">
                <a:solidFill>
                  <a:schemeClr val="tx1"/>
                </a:solidFill>
                <a:effectLst/>
                <a:latin typeface="Arial" pitchFamily="105" charset="0"/>
                <a:ea typeface="ＭＳ Ｐゴシック" charset="-128"/>
                <a:cs typeface="ＭＳ Ｐゴシック" charset="-128"/>
              </a:rPr>
              <a:t>ok, so much about kit signaling details </a:t>
            </a:r>
          </a:p>
          <a:p>
            <a:pPr marL="171450" indent="-171450">
              <a:buFontTx/>
              <a:buChar char="-"/>
            </a:pPr>
            <a:r>
              <a:rPr lang="en-US" sz="800" b="0" i="0" kern="1200" baseline="0" dirty="0" smtClean="0">
                <a:solidFill>
                  <a:schemeClr val="tx1"/>
                </a:solidFill>
                <a:effectLst/>
                <a:latin typeface="Arial" pitchFamily="105" charset="0"/>
                <a:ea typeface="ＭＳ Ｐゴシック" charset="-128"/>
                <a:cs typeface="ＭＳ Ｐゴシック" charset="-128"/>
              </a:rPr>
              <a:t>we can now have a closer look at </a:t>
            </a:r>
            <a:r>
              <a:rPr lang="en-US" sz="800" b="0" i="0" kern="1200" baseline="0" dirty="0" err="1" smtClean="0">
                <a:solidFill>
                  <a:schemeClr val="tx1"/>
                </a:solidFill>
                <a:effectLst/>
                <a:latin typeface="Arial" pitchFamily="105" charset="0"/>
                <a:ea typeface="ＭＳ Ｐゴシック" charset="-128"/>
                <a:cs typeface="ＭＳ Ｐゴシック" charset="-128"/>
              </a:rPr>
              <a:t>imatinibs</a:t>
            </a:r>
            <a:r>
              <a:rPr lang="en-US" sz="800" b="0" i="0" kern="1200" baseline="0" dirty="0" smtClean="0">
                <a:solidFill>
                  <a:schemeClr val="tx1"/>
                </a:solidFill>
                <a:effectLst/>
                <a:latin typeface="Arial" pitchFamily="105" charset="0"/>
                <a:ea typeface="ＭＳ Ｐゴシック" charset="-128"/>
                <a:cs typeface="ＭＳ Ｐゴシック" charset="-128"/>
              </a:rPr>
              <a:t> mechanism of action</a:t>
            </a:r>
          </a:p>
          <a:p>
            <a:pPr marL="171450" indent="-171450">
              <a:buFontTx/>
              <a:buChar char="-"/>
            </a:pPr>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sz="800" b="0" i="0" kern="1200" dirty="0" smtClean="0">
              <a:solidFill>
                <a:schemeClr val="tx1"/>
              </a:solidFill>
              <a:effectLst/>
              <a:latin typeface="Arial" pitchFamily="105" charset="0"/>
              <a:ea typeface="ＭＳ Ｐゴシック" charset="-128"/>
              <a:cs typeface="ＭＳ Ｐゴシック" charset="-128"/>
            </a:endParaRPr>
          </a:p>
          <a:p>
            <a:r>
              <a:rPr lang="en-US" sz="800" b="0" i="0" kern="1200" dirty="0" smtClean="0">
                <a:solidFill>
                  <a:schemeClr val="tx1"/>
                </a:solidFill>
                <a:effectLst/>
                <a:latin typeface="Arial" pitchFamily="105" charset="0"/>
                <a:ea typeface="ＭＳ Ｐゴシック" charset="-128"/>
                <a:cs typeface="ＭＳ Ｐゴシック" charset="-128"/>
              </a:rPr>
              <a:t>Imatinib mesylate (Gleevec</a:t>
            </a:r>
            <a:r>
              <a:rPr lang="en-US" sz="800" b="0" i="0" kern="1200" baseline="30000" dirty="0" smtClean="0">
                <a:solidFill>
                  <a:schemeClr val="tx1"/>
                </a:solidFill>
                <a:effectLst/>
                <a:latin typeface="Arial" pitchFamily="105" charset="0"/>
                <a:ea typeface="ＭＳ Ｐゴシック" charset="-128"/>
                <a:cs typeface="ＭＳ Ｐゴシック" charset="-128"/>
              </a:rPr>
              <a:t>®</a:t>
            </a:r>
            <a:r>
              <a:rPr lang="en-US" sz="800" b="0" i="0" kern="1200" dirty="0" smtClean="0">
                <a:solidFill>
                  <a:schemeClr val="tx1"/>
                </a:solidFill>
                <a:effectLst/>
                <a:latin typeface="Arial" pitchFamily="105" charset="0"/>
                <a:ea typeface="ＭＳ Ｐゴシック" charset="-128"/>
                <a:cs typeface="ＭＳ Ｐゴシック" charset="-128"/>
              </a:rPr>
              <a:t>, Novartis) is a small molecule protein tyrosine kinase inhibitor that was originally identified in a screen for PDGFR (platelet derived</a:t>
            </a:r>
            <a:r>
              <a:rPr lang="en-US" sz="800" b="0" i="0" kern="1200" baseline="0" dirty="0" smtClean="0">
                <a:solidFill>
                  <a:schemeClr val="tx1"/>
                </a:solidFill>
                <a:effectLst/>
                <a:latin typeface="Arial" pitchFamily="105" charset="0"/>
                <a:ea typeface="ＭＳ Ｐゴシック" charset="-128"/>
                <a:cs typeface="ＭＳ Ｐゴシック" charset="-128"/>
              </a:rPr>
              <a:t> growth factor receptor) </a:t>
            </a:r>
            <a:r>
              <a:rPr lang="en-US" sz="800" b="0" i="0" kern="1200" dirty="0" smtClean="0">
                <a:solidFill>
                  <a:schemeClr val="tx1"/>
                </a:solidFill>
                <a:effectLst/>
                <a:latin typeface="Arial" pitchFamily="105" charset="0"/>
                <a:ea typeface="ＭＳ Ｐゴシック" charset="-128"/>
                <a:cs typeface="ＭＳ Ｐゴシック" charset="-128"/>
              </a:rPr>
              <a:t>inhibitors </a:t>
            </a:r>
            <a:r>
              <a:rPr lang="en-US" sz="800" b="0" i="0" u="none" strike="noStrike" kern="1200" dirty="0" smtClean="0">
                <a:solidFill>
                  <a:schemeClr val="tx1"/>
                </a:solidFill>
                <a:effectLst/>
                <a:latin typeface="Arial" pitchFamily="105" charset="0"/>
                <a:ea typeface="ＭＳ Ｐゴシック" charset="-128"/>
                <a:cs typeface="ＭＳ Ｐゴシック" charset="-128"/>
                <a:hlinkClick r:id="rId3"/>
              </a:rPr>
              <a:t>[68]</a:t>
            </a:r>
            <a:r>
              <a:rPr lang="en-US" sz="800" b="0" i="0" kern="1200" dirty="0" smtClean="0">
                <a:solidFill>
                  <a:schemeClr val="tx1"/>
                </a:solidFill>
                <a:effectLst/>
                <a:latin typeface="Arial" pitchFamily="105" charset="0"/>
                <a:ea typeface="ＭＳ Ｐゴシック" charset="-128"/>
                <a:cs typeface="ＭＳ Ｐゴシック" charset="-128"/>
              </a:rPr>
              <a:t>. It competitively binds to the kinase ATP binding pocket, and also effectively inhibits not only PDGFRA/B, but also the KIT and ABL kinases because of structural similarities of their kinase domains</a:t>
            </a:r>
            <a:endParaRPr lang="en-US" dirty="0" smtClean="0"/>
          </a:p>
        </p:txBody>
      </p:sp>
    </p:spTree>
    <p:extLst>
      <p:ext uri="{BB962C8B-B14F-4D97-AF65-F5344CB8AC3E}">
        <p14:creationId xmlns:p14="http://schemas.microsoft.com/office/powerpoint/2010/main" val="11988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you</a:t>
            </a:r>
            <a:r>
              <a:rPr lang="en-US" baseline="0" dirty="0" smtClean="0"/>
              <a:t> </a:t>
            </a:r>
            <a:r>
              <a:rPr lang="en-US" baseline="0" dirty="0" err="1" smtClean="0"/>
              <a:t>probaby</a:t>
            </a:r>
            <a:r>
              <a:rPr lang="en-US" baseline="0" dirty="0" smtClean="0"/>
              <a:t> all know that although IM is fairly specific to inhibit kit</a:t>
            </a:r>
          </a:p>
          <a:p>
            <a:pPr marL="171450" indent="-171450">
              <a:buFontTx/>
              <a:buChar char="-"/>
            </a:pPr>
            <a:r>
              <a:rPr lang="en-US" baseline="0" dirty="0" smtClean="0"/>
              <a:t>is also inhibits a </a:t>
            </a:r>
            <a:r>
              <a:rPr lang="en-US" baseline="0" dirty="0" err="1" smtClean="0"/>
              <a:t>fe</a:t>
            </a:r>
            <a:r>
              <a:rPr lang="en-US" baseline="0" dirty="0" smtClean="0"/>
              <a:t> other molecules</a:t>
            </a:r>
          </a:p>
          <a:p>
            <a:pPr marL="171450" indent="-171450">
              <a:buFontTx/>
              <a:buChar char="-"/>
            </a:pPr>
            <a:r>
              <a:rPr lang="en-US" baseline="0" dirty="0" smtClean="0"/>
              <a:t>first, the related </a:t>
            </a:r>
            <a:r>
              <a:rPr lang="en-US" baseline="0" dirty="0" err="1" smtClean="0"/>
              <a:t>pdgfra</a:t>
            </a:r>
            <a:r>
              <a:rPr lang="en-US" baseline="0" dirty="0" smtClean="0"/>
              <a:t> and beta</a:t>
            </a:r>
          </a:p>
          <a:p>
            <a:pPr marL="171450" indent="-171450">
              <a:buFontTx/>
              <a:buChar char="-"/>
            </a:pPr>
            <a:r>
              <a:rPr lang="en-US" baseline="0" dirty="0" smtClean="0"/>
              <a:t>good, because some </a:t>
            </a:r>
            <a:r>
              <a:rPr lang="en-US" baseline="0" dirty="0" err="1" smtClean="0"/>
              <a:t>pdgfra</a:t>
            </a:r>
            <a:r>
              <a:rPr lang="en-US" baseline="0" dirty="0" smtClean="0"/>
              <a:t> </a:t>
            </a:r>
            <a:r>
              <a:rPr lang="en-US" baseline="0" dirty="0" err="1" smtClean="0"/>
              <a:t>muts</a:t>
            </a:r>
            <a:r>
              <a:rPr lang="en-US" baseline="0" dirty="0" smtClean="0"/>
              <a:t> are sensitive to IM</a:t>
            </a:r>
          </a:p>
          <a:p>
            <a:pPr marL="171450" indent="-171450">
              <a:buFontTx/>
              <a:buChar char="-"/>
            </a:pPr>
            <a:r>
              <a:rPr lang="en-US" baseline="0" dirty="0" smtClean="0"/>
              <a:t>but, IM was first developed and used clinically to inhibit another kinase</a:t>
            </a:r>
          </a:p>
          <a:p>
            <a:pPr marL="171450" indent="-171450">
              <a:buFontTx/>
              <a:buChar char="-"/>
            </a:pPr>
            <a:r>
              <a:rPr lang="en-US" baseline="0" dirty="0" smtClean="0"/>
              <a:t>the abnormal </a:t>
            </a:r>
            <a:r>
              <a:rPr lang="en-US" baseline="0" dirty="0" err="1" smtClean="0"/>
              <a:t>bcr-abl</a:t>
            </a:r>
            <a:r>
              <a:rPr lang="en-US" baseline="0" dirty="0" smtClean="0"/>
              <a:t> kinase </a:t>
            </a:r>
          </a:p>
          <a:p>
            <a:pPr marL="171450" indent="-171450">
              <a:buFontTx/>
              <a:buChar char="-"/>
            </a:pPr>
            <a:r>
              <a:rPr lang="en-US" baseline="0" dirty="0" smtClean="0"/>
              <a:t>that is </a:t>
            </a:r>
            <a:r>
              <a:rPr lang="en-US" baseline="0" dirty="0" err="1" smtClean="0"/>
              <a:t>constitiutively</a:t>
            </a:r>
            <a:r>
              <a:rPr lang="en-US" baseline="0" dirty="0" smtClean="0"/>
              <a:t> activated by a chromosomal rearrangement</a:t>
            </a:r>
          </a:p>
          <a:p>
            <a:pPr marL="171450" indent="-171450">
              <a:buFontTx/>
              <a:buChar char="-"/>
            </a:pPr>
            <a:r>
              <a:rPr lang="en-US" baseline="0" dirty="0" smtClean="0"/>
              <a:t>(not a mutation)</a:t>
            </a:r>
          </a:p>
          <a:p>
            <a:pPr marL="171450" indent="-171450">
              <a:buFontTx/>
              <a:buChar char="-"/>
            </a:pPr>
            <a:r>
              <a:rPr lang="en-US" baseline="0" dirty="0" smtClean="0"/>
              <a:t>in CML</a:t>
            </a:r>
          </a:p>
          <a:p>
            <a:pPr marL="171450" indent="-171450">
              <a:buFontTx/>
              <a:buChar char="-"/>
            </a:pPr>
            <a:r>
              <a:rPr lang="en-US" baseline="0" dirty="0" smtClean="0"/>
              <a:t>but while </a:t>
            </a:r>
            <a:r>
              <a:rPr lang="en-US" baseline="0" dirty="0" err="1" smtClean="0"/>
              <a:t>bcr-abl</a:t>
            </a:r>
            <a:r>
              <a:rPr lang="en-US" baseline="0" dirty="0" smtClean="0"/>
              <a:t> is a protein/molecule that is only found in leukemia cells</a:t>
            </a:r>
          </a:p>
          <a:p>
            <a:pPr marL="171450" indent="-171450">
              <a:buFontTx/>
              <a:buChar char="-"/>
            </a:pPr>
            <a:r>
              <a:rPr lang="en-US" baseline="0" dirty="0" smtClean="0"/>
              <a:t>the normal </a:t>
            </a:r>
            <a:r>
              <a:rPr lang="en-US" baseline="0" dirty="0" err="1" smtClean="0"/>
              <a:t>abl</a:t>
            </a:r>
            <a:r>
              <a:rPr lang="en-US" baseline="0" dirty="0" smtClean="0"/>
              <a:t> kinase is found in almost all normal cells</a:t>
            </a:r>
          </a:p>
          <a:p>
            <a:pPr marL="171450" indent="-171450">
              <a:buFontTx/>
              <a:buChar char="-"/>
            </a:pPr>
            <a:r>
              <a:rPr lang="en-US" baseline="0" dirty="0" smtClean="0"/>
              <a:t>presumably also in gist cells</a:t>
            </a:r>
          </a:p>
          <a:p>
            <a:pPr marL="171450" indent="-171450">
              <a:buFontTx/>
              <a:buChar char="-"/>
            </a:pPr>
            <a:r>
              <a:rPr lang="en-US" baseline="0" dirty="0" smtClean="0"/>
              <a:t>normal </a:t>
            </a:r>
            <a:r>
              <a:rPr lang="en-US" baseline="0" dirty="0" err="1" smtClean="0"/>
              <a:t>abl</a:t>
            </a:r>
            <a:r>
              <a:rPr lang="en-US" baseline="0" dirty="0" smtClean="0"/>
              <a:t>, however, has a bunch of protective functions in a cell</a:t>
            </a:r>
          </a:p>
          <a:p>
            <a:pPr marL="171450" indent="-171450">
              <a:buFontTx/>
              <a:buChar char="-"/>
            </a:pPr>
            <a:r>
              <a:rPr lang="en-US" baseline="0" dirty="0" smtClean="0"/>
              <a:t>like stopping the cell from dividing after its </a:t>
            </a:r>
            <a:r>
              <a:rPr lang="en-US" baseline="0" dirty="0" err="1" smtClean="0"/>
              <a:t>dna</a:t>
            </a:r>
            <a:r>
              <a:rPr lang="en-US" baseline="0" dirty="0" smtClean="0"/>
              <a:t> got damaged</a:t>
            </a:r>
          </a:p>
          <a:p>
            <a:pPr marL="171450" indent="-171450">
              <a:buFontTx/>
              <a:buChar char="-"/>
            </a:pPr>
            <a:r>
              <a:rPr lang="en-US" baseline="0" dirty="0" smtClean="0"/>
              <a:t>so, we asked what role inhibition of the </a:t>
            </a:r>
            <a:r>
              <a:rPr lang="en-US" baseline="0" dirty="0" err="1" smtClean="0"/>
              <a:t>abl</a:t>
            </a:r>
            <a:r>
              <a:rPr lang="en-US" baseline="0" dirty="0" smtClean="0"/>
              <a:t> kinase by IM plays in a gist </a:t>
            </a:r>
            <a:r>
              <a:rPr lang="en-US" baseline="0" dirty="0" err="1" smtClean="0"/>
              <a:t>celll</a:t>
            </a:r>
            <a:endParaRPr lang="en-US" baseline="0" dirty="0" smtClean="0"/>
          </a:p>
          <a:p>
            <a:pPr marL="171450" indent="-171450">
              <a:buFontTx/>
              <a:buChar char="-"/>
            </a:pPr>
            <a:r>
              <a:rPr lang="en-US" baseline="0" dirty="0" smtClean="0"/>
              <a:t>beneficial?</a:t>
            </a:r>
          </a:p>
          <a:p>
            <a:pPr marL="171450" indent="-171450">
              <a:buFontTx/>
              <a:buChar char="-"/>
            </a:pPr>
            <a:r>
              <a:rPr lang="en-US" baseline="0" dirty="0" smtClean="0"/>
              <a:t>for example, it has been shown that it is beneficial to </a:t>
            </a:r>
            <a:r>
              <a:rPr lang="en-US" baseline="0" dirty="0" err="1" smtClean="0"/>
              <a:t>inhibito</a:t>
            </a:r>
            <a:r>
              <a:rPr lang="en-US" baseline="0" dirty="0" smtClean="0"/>
              <a:t> the kit kinase in cml cells</a:t>
            </a:r>
            <a:r>
              <a:rPr lang="mr-IN"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17</a:t>
            </a:fld>
            <a:endParaRPr lang="en-US"/>
          </a:p>
        </p:txBody>
      </p:sp>
    </p:spTree>
    <p:extLst>
      <p:ext uri="{BB962C8B-B14F-4D97-AF65-F5344CB8AC3E}">
        <p14:creationId xmlns:p14="http://schemas.microsoft.com/office/powerpoint/2010/main" val="623003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first, needed to test whether</a:t>
            </a:r>
            <a:r>
              <a:rPr lang="en-US" baseline="0" dirty="0" smtClean="0"/>
              <a:t> </a:t>
            </a:r>
            <a:r>
              <a:rPr lang="en-US" baseline="0" dirty="0" err="1" smtClean="0"/>
              <a:t>abl</a:t>
            </a:r>
            <a:r>
              <a:rPr lang="en-US" baseline="0" dirty="0" smtClean="0"/>
              <a:t> is indeed present in gist cells</a:t>
            </a:r>
          </a:p>
          <a:p>
            <a:pPr marL="171450" indent="-171450">
              <a:buFontTx/>
              <a:buChar char="-"/>
            </a:pPr>
            <a:r>
              <a:rPr lang="en-US" baseline="0" dirty="0" smtClean="0"/>
              <a:t>short answer, it is</a:t>
            </a:r>
          </a:p>
          <a:p>
            <a:pPr marL="171450" indent="-171450">
              <a:buFontTx/>
              <a:buChar char="-"/>
            </a:pPr>
            <a:r>
              <a:rPr lang="en-US" baseline="0" dirty="0" smtClean="0"/>
              <a:t>on the left various gist cell lines</a:t>
            </a:r>
          </a:p>
          <a:p>
            <a:pPr marL="171450" indent="-171450">
              <a:buFontTx/>
              <a:buChar char="-"/>
            </a:pPr>
            <a:r>
              <a:rPr lang="en-US" baseline="0" dirty="0" smtClean="0"/>
              <a:t>as well as cml cell line</a:t>
            </a:r>
          </a:p>
          <a:p>
            <a:pPr marL="171450" indent="-171450">
              <a:buFontTx/>
              <a:buChar char="-"/>
            </a:pPr>
            <a:r>
              <a:rPr lang="en-US" baseline="0" dirty="0" err="1" smtClean="0"/>
              <a:t>abl</a:t>
            </a:r>
            <a:r>
              <a:rPr lang="en-US" baseline="0" dirty="0" smtClean="0"/>
              <a:t> present in all gist cell lines</a:t>
            </a:r>
          </a:p>
          <a:p>
            <a:pPr marL="171450" indent="-171450">
              <a:buFontTx/>
              <a:buChar char="-"/>
            </a:pPr>
            <a:r>
              <a:rPr lang="en-US" baseline="0" dirty="0" smtClean="0"/>
              <a:t>abnormal </a:t>
            </a:r>
            <a:r>
              <a:rPr lang="en-US" baseline="0" dirty="0" err="1" smtClean="0"/>
              <a:t>bcr-abl</a:t>
            </a:r>
            <a:r>
              <a:rPr lang="en-US" baseline="0" dirty="0" smtClean="0"/>
              <a:t> only in cml cell line, bigger</a:t>
            </a:r>
          </a:p>
          <a:p>
            <a:pPr marL="171450" indent="-171450">
              <a:buFontTx/>
              <a:buChar char="-"/>
            </a:pPr>
            <a:endParaRPr lang="en-US" baseline="0" dirty="0" smtClean="0"/>
          </a:p>
          <a:p>
            <a:pPr marL="171450" indent="-171450">
              <a:buFontTx/>
              <a:buChar char="-"/>
            </a:pPr>
            <a:r>
              <a:rPr lang="en-US" baseline="0" dirty="0" smtClean="0"/>
              <a:t>we also looked at primary tumor </a:t>
            </a:r>
            <a:r>
              <a:rPr lang="en-US" baseline="0" dirty="0" err="1" smtClean="0"/>
              <a:t>tissu</a:t>
            </a:r>
            <a:endParaRPr lang="en-US" baseline="0" dirty="0" smtClean="0"/>
          </a:p>
          <a:p>
            <a:pPr marL="171450" indent="-171450">
              <a:buFontTx/>
              <a:buChar char="-"/>
            </a:pPr>
            <a:r>
              <a:rPr lang="en-US" baseline="0" dirty="0" smtClean="0"/>
              <a:t>on the right</a:t>
            </a:r>
          </a:p>
          <a:p>
            <a:pPr marL="171450" indent="-171450">
              <a:buFontTx/>
              <a:buChar char="-"/>
            </a:pPr>
            <a:r>
              <a:rPr lang="en-US" baseline="0" dirty="0" smtClean="0"/>
              <a:t>all of the nearly 30 </a:t>
            </a:r>
            <a:r>
              <a:rPr lang="en-US" baseline="0" dirty="0" err="1" smtClean="0"/>
              <a:t>gists</a:t>
            </a:r>
            <a:r>
              <a:rPr lang="en-US" baseline="0" dirty="0" smtClean="0"/>
              <a:t> that we looked at were positive for </a:t>
            </a:r>
            <a:r>
              <a:rPr lang="en-US" baseline="0" dirty="0" err="1" smtClean="0"/>
              <a:t>abl</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18</a:t>
            </a:fld>
            <a:endParaRPr lang="en-US"/>
          </a:p>
        </p:txBody>
      </p:sp>
    </p:spTree>
    <p:extLst>
      <p:ext uri="{BB962C8B-B14F-4D97-AF65-F5344CB8AC3E}">
        <p14:creationId xmlns:p14="http://schemas.microsoft.com/office/powerpoint/2010/main" val="299341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then used a</a:t>
            </a:r>
            <a:r>
              <a:rPr lang="en-US" baseline="0" dirty="0" smtClean="0"/>
              <a:t> specific technique</a:t>
            </a:r>
          </a:p>
          <a:p>
            <a:pPr marL="171450" indent="-171450">
              <a:buFontTx/>
              <a:buChar char="-"/>
            </a:pPr>
            <a:r>
              <a:rPr lang="en-US" baseline="0" dirty="0" smtClean="0"/>
              <a:t>called small interfering </a:t>
            </a:r>
            <a:r>
              <a:rPr lang="en-US" baseline="0" dirty="0" err="1" smtClean="0"/>
              <a:t>rna</a:t>
            </a:r>
            <a:r>
              <a:rPr lang="en-US" baseline="0" dirty="0" smtClean="0"/>
              <a:t> (</a:t>
            </a:r>
            <a:r>
              <a:rPr lang="en-US" baseline="0" dirty="0" err="1" smtClean="0"/>
              <a:t>sirna</a:t>
            </a:r>
            <a:r>
              <a:rPr lang="en-US" baseline="0" dirty="0" smtClean="0"/>
              <a:t>)</a:t>
            </a:r>
          </a:p>
          <a:p>
            <a:pPr marL="171450" indent="-171450">
              <a:buFontTx/>
              <a:buChar char="-"/>
            </a:pPr>
            <a:r>
              <a:rPr lang="en-US" baseline="0" dirty="0" smtClean="0"/>
              <a:t>to mimic inhibition of only kit, only </a:t>
            </a:r>
            <a:r>
              <a:rPr lang="en-US" baseline="0" dirty="0" err="1" smtClean="0"/>
              <a:t>abl</a:t>
            </a:r>
            <a:r>
              <a:rPr lang="en-US" baseline="0" dirty="0" smtClean="0"/>
              <a:t> or inhibiting both (hence mimicking imatinib)</a:t>
            </a:r>
          </a:p>
          <a:p>
            <a:pPr marL="171450" indent="-171450">
              <a:buFontTx/>
              <a:buChar char="-"/>
            </a:pPr>
            <a:r>
              <a:rPr lang="en-US" baseline="0" dirty="0" smtClean="0"/>
              <a:t>in gist cells</a:t>
            </a:r>
          </a:p>
          <a:p>
            <a:pPr marL="171450" indent="-171450">
              <a:buFontTx/>
              <a:buChar char="-"/>
            </a:pPr>
            <a:r>
              <a:rPr lang="en-US" baseline="0" dirty="0" smtClean="0"/>
              <a:t>surprised to see that </a:t>
            </a:r>
          </a:p>
          <a:p>
            <a:pPr marL="171450" indent="-171450">
              <a:buFontTx/>
              <a:buChar char="-"/>
            </a:pPr>
            <a:r>
              <a:rPr lang="en-US" baseline="0" dirty="0" smtClean="0"/>
              <a:t>“inhibiting” kit and </a:t>
            </a:r>
            <a:r>
              <a:rPr lang="en-US" baseline="0" dirty="0" err="1" smtClean="0"/>
              <a:t>abl</a:t>
            </a:r>
            <a:r>
              <a:rPr lang="en-US" baseline="0" dirty="0" smtClean="0"/>
              <a:t> together kills less gist cells that inhibiting kit alone</a:t>
            </a:r>
          </a:p>
          <a:p>
            <a:pPr marL="171450" indent="-171450">
              <a:buFontTx/>
              <a:buChar char="-"/>
            </a:pPr>
            <a:r>
              <a:rPr lang="en-US" baseline="0" dirty="0" smtClean="0"/>
              <a:t>what could be the cause of this?</a:t>
            </a:r>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19</a:t>
            </a:fld>
            <a:endParaRPr lang="en-US"/>
          </a:p>
        </p:txBody>
      </p:sp>
    </p:spTree>
    <p:extLst>
      <p:ext uri="{BB962C8B-B14F-4D97-AF65-F5344CB8AC3E}">
        <p14:creationId xmlns:p14="http://schemas.microsoft.com/office/powerpoint/2010/main" val="281494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fld id="{52B312D6-BE0E-2745-AA3B-72887CDDF721}" type="slidenum">
              <a:rPr lang="en-US" sz="1200">
                <a:latin typeface="Times" charset="0"/>
              </a:rPr>
              <a:pPr algn="r"/>
              <a:t>2</a:t>
            </a:fld>
            <a:endParaRPr lang="en-US" sz="1200">
              <a:latin typeface="Times" charset="0"/>
            </a:endParaRPr>
          </a:p>
        </p:txBody>
      </p:sp>
      <p:sp>
        <p:nvSpPr>
          <p:cNvPr id="23555" name="Rectangle 2"/>
          <p:cNvSpPr>
            <a:spLocks noGrp="1" noRot="1" noChangeAspect="1" noChangeArrowheads="1" noTextEdit="1"/>
          </p:cNvSpPr>
          <p:nvPr>
            <p:ph type="sldImg"/>
          </p:nvPr>
        </p:nvSpPr>
        <p:spPr>
          <a:solidFill>
            <a:srgbClr val="FFFFFF"/>
          </a:solidFill>
          <a:ln/>
        </p:spPr>
      </p:sp>
      <p:sp>
        <p:nvSpPr>
          <p:cNvPr id="2" name="Notes Placeholder 1"/>
          <p:cNvSpPr>
            <a:spLocks noGrp="1"/>
          </p:cNvSpPr>
          <p:nvPr>
            <p:ph type="body" sz="quarter" idx="10"/>
          </p:nvPr>
        </p:nvSpPr>
        <p:spPr/>
        <p:txBody>
          <a:bodyPr/>
          <a:lstStyle/>
          <a:p>
            <a:pPr marL="171450" indent="-171450">
              <a:buFontTx/>
              <a:buChar char="-"/>
            </a:pPr>
            <a:r>
              <a:rPr lang="en-US" dirty="0" smtClean="0"/>
              <a:t>we all know that</a:t>
            </a:r>
            <a:r>
              <a:rPr lang="mr-IN" dirty="0" smtClean="0"/>
              <a:t>…</a:t>
            </a:r>
            <a:r>
              <a:rPr lang="en-US" dirty="0" smtClean="0"/>
              <a:t> (KIT </a:t>
            </a:r>
            <a:r>
              <a:rPr lang="en-US" dirty="0" err="1" smtClean="0"/>
              <a:t>mut</a:t>
            </a:r>
            <a:r>
              <a:rPr lang="en-US" dirty="0" smtClean="0"/>
              <a:t>, KIT </a:t>
            </a:r>
            <a:r>
              <a:rPr lang="en-US" dirty="0" err="1" smtClean="0"/>
              <a:t>expr</a:t>
            </a:r>
            <a:r>
              <a:rPr lang="en-US" dirty="0" smtClean="0"/>
              <a:t>)</a:t>
            </a:r>
          </a:p>
          <a:p>
            <a:pPr marL="171450" indent="-171450">
              <a:buFontTx/>
              <a:buChar char="-"/>
            </a:pPr>
            <a:r>
              <a:rPr lang="en-US" dirty="0" smtClean="0"/>
              <a:t>PDGRFA,</a:t>
            </a:r>
            <a:r>
              <a:rPr lang="en-US" baseline="0" dirty="0" smtClean="0"/>
              <a:t> </a:t>
            </a:r>
            <a:r>
              <a:rPr lang="en-US" baseline="0" dirty="0" err="1" smtClean="0"/>
              <a:t>wildtype</a:t>
            </a:r>
            <a:r>
              <a:rPr lang="en-US" baseline="0" dirty="0" smtClean="0"/>
              <a:t> (will hear more about that from Dr. </a:t>
            </a:r>
            <a:r>
              <a:rPr lang="en-US" baseline="0" dirty="0" err="1" smtClean="0"/>
              <a:t>Sicklick</a:t>
            </a:r>
            <a:r>
              <a:rPr lang="en-US" baseline="0" dirty="0" smtClean="0"/>
              <a:t>)</a:t>
            </a:r>
          </a:p>
          <a:p>
            <a:pPr marL="171450" indent="-171450">
              <a:buFontTx/>
              <a:buChar char="-"/>
            </a:pPr>
            <a:r>
              <a:rPr lang="en-US" baseline="0" dirty="0" smtClean="0"/>
              <a:t>bottom line: </a:t>
            </a:r>
          </a:p>
          <a:p>
            <a:pPr marL="171450" indent="-171450">
              <a:buFontTx/>
              <a:buChar char="-"/>
            </a:pPr>
            <a:r>
              <a:rPr lang="en-US" baseline="0" dirty="0" smtClean="0"/>
              <a:t>KIT = very important marker to correctly diagnose GIST</a:t>
            </a:r>
          </a:p>
          <a:p>
            <a:pPr marL="171450" indent="-171450">
              <a:buFontTx/>
              <a:buChar char="-"/>
            </a:pPr>
            <a:r>
              <a:rPr lang="en-US" baseline="0" dirty="0" smtClean="0"/>
              <a:t>THE main therapeutic target</a:t>
            </a:r>
          </a:p>
          <a:p>
            <a:pPr marL="171450" indent="-171450">
              <a:buFontTx/>
              <a:buChar char="-"/>
            </a:pPr>
            <a:r>
              <a:rPr lang="en-US" baseline="0" dirty="0" smtClean="0"/>
              <a:t>first and foremost imatinib, </a:t>
            </a:r>
            <a:r>
              <a:rPr lang="en-US" baseline="0" dirty="0" err="1" smtClean="0"/>
              <a:t>gleevec</a:t>
            </a:r>
            <a:r>
              <a:rPr lang="en-US" baseline="0" dirty="0" smtClean="0"/>
              <a:t> (but also SU, REGO)</a:t>
            </a:r>
            <a:endParaRPr lang="en-US" dirty="0" smtClean="0"/>
          </a:p>
          <a:p>
            <a:pPr marL="171450" indent="-171450">
              <a:buFontTx/>
              <a:buChar cha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further experiments,</a:t>
            </a:r>
            <a:r>
              <a:rPr lang="en-US" baseline="0" dirty="0" smtClean="0"/>
              <a:t> we found that</a:t>
            </a:r>
          </a:p>
          <a:p>
            <a:pPr marL="171450" indent="-171450">
              <a:buFontTx/>
              <a:buChar char="-"/>
            </a:pPr>
            <a:r>
              <a:rPr lang="en-US" dirty="0" smtClean="0"/>
              <a:t>inhibition of </a:t>
            </a:r>
            <a:r>
              <a:rPr lang="en-US" dirty="0" err="1" smtClean="0"/>
              <a:t>abl</a:t>
            </a:r>
            <a:r>
              <a:rPr lang="en-US" dirty="0" smtClean="0"/>
              <a:t> </a:t>
            </a:r>
            <a:r>
              <a:rPr lang="mr-IN" dirty="0" smtClean="0"/>
              <a:t>–</a:t>
            </a:r>
            <a:r>
              <a:rPr lang="en-US" dirty="0" smtClean="0"/>
              <a:t> either with the </a:t>
            </a:r>
            <a:r>
              <a:rPr lang="en-US" dirty="0" err="1" smtClean="0"/>
              <a:t>sirna</a:t>
            </a:r>
            <a:r>
              <a:rPr lang="en-US" baseline="0" dirty="0" smtClean="0"/>
              <a:t> technique or with a specific </a:t>
            </a:r>
            <a:r>
              <a:rPr lang="en-US" baseline="0" dirty="0" err="1" smtClean="0"/>
              <a:t>abl</a:t>
            </a:r>
            <a:r>
              <a:rPr lang="en-US" baseline="0" dirty="0" smtClean="0"/>
              <a:t> inhibitor that does not inhibit kit</a:t>
            </a:r>
          </a:p>
          <a:p>
            <a:pPr marL="171450" indent="-171450">
              <a:buFontTx/>
              <a:buChar char="-"/>
            </a:pPr>
            <a:r>
              <a:rPr lang="en-US" baseline="0" dirty="0" smtClean="0"/>
              <a:t>leads to activation of the survival factor </a:t>
            </a:r>
            <a:r>
              <a:rPr lang="en-US" baseline="0" dirty="0" err="1" smtClean="0"/>
              <a:t>akt</a:t>
            </a:r>
            <a:endParaRPr lang="en-US" baseline="0" dirty="0" smtClean="0"/>
          </a:p>
          <a:p>
            <a:pPr marL="171450" indent="-171450">
              <a:buFontTx/>
              <a:buChar char="-"/>
            </a:pPr>
            <a:r>
              <a:rPr lang="en-US" dirty="0" smtClean="0"/>
              <a:t>we could also show in</a:t>
            </a:r>
            <a:r>
              <a:rPr lang="en-US" baseline="0" dirty="0" smtClean="0"/>
              <a:t> the </a:t>
            </a:r>
            <a:r>
              <a:rPr lang="en-US" baseline="0" dirty="0" err="1" smtClean="0"/>
              <a:t>abl</a:t>
            </a:r>
            <a:r>
              <a:rPr lang="en-US" baseline="0" dirty="0" smtClean="0"/>
              <a:t> activity assay</a:t>
            </a:r>
          </a:p>
          <a:p>
            <a:pPr marL="171450" indent="-171450">
              <a:buFontTx/>
              <a:buChar char="-"/>
            </a:pPr>
            <a:r>
              <a:rPr lang="en-US" baseline="0" dirty="0" smtClean="0"/>
              <a:t>that </a:t>
            </a:r>
            <a:r>
              <a:rPr lang="en-US" baseline="0" dirty="0" err="1" smtClean="0"/>
              <a:t>im</a:t>
            </a:r>
            <a:r>
              <a:rPr lang="en-US" baseline="0" dirty="0" smtClean="0"/>
              <a:t> strongly inhibits </a:t>
            </a:r>
            <a:r>
              <a:rPr lang="en-US" baseline="0" dirty="0" err="1" smtClean="0"/>
              <a:t>ab</a:t>
            </a:r>
            <a:endParaRPr lang="en-US" baseline="0" dirty="0" smtClean="0"/>
          </a:p>
          <a:p>
            <a:pPr marL="171450" indent="-171450">
              <a:buFontTx/>
              <a:buChar char="-"/>
            </a:pPr>
            <a:r>
              <a:rPr lang="en-US" baseline="0" dirty="0" smtClean="0"/>
              <a:t>whereas </a:t>
            </a:r>
            <a:r>
              <a:rPr lang="en-US" baseline="0" dirty="0" err="1" smtClean="0"/>
              <a:t>su</a:t>
            </a:r>
            <a:r>
              <a:rPr lang="en-US" baseline="0" dirty="0" smtClean="0"/>
              <a:t> and </a:t>
            </a:r>
            <a:r>
              <a:rPr lang="en-US" baseline="0" dirty="0" err="1" smtClean="0"/>
              <a:t>rego</a:t>
            </a:r>
            <a:r>
              <a:rPr lang="en-US" baseline="0" dirty="0" smtClean="0"/>
              <a:t> do not</a:t>
            </a:r>
          </a:p>
          <a:p>
            <a:pPr marL="171450" indent="-171450">
              <a:buFontTx/>
              <a:buChar char="-"/>
            </a:pPr>
            <a:r>
              <a:rPr lang="en-US" dirty="0" smtClean="0"/>
              <a:t>we</a:t>
            </a:r>
            <a:r>
              <a:rPr lang="en-US" baseline="0" dirty="0" smtClean="0"/>
              <a:t> can therefore conclude that</a:t>
            </a:r>
          </a:p>
          <a:p>
            <a:pPr marL="171450" indent="-171450">
              <a:buFontTx/>
              <a:buChar char="-"/>
            </a:pPr>
            <a:r>
              <a:rPr lang="mr-IN" baseline="0" dirty="0" smtClean="0"/>
              <a:t>…</a:t>
            </a:r>
            <a:endParaRPr lang="en-US" baseline="0" dirty="0" smtClean="0"/>
          </a:p>
          <a:p>
            <a:pPr marL="171450" indent="-171450">
              <a:buFontTx/>
              <a:buChar char="-"/>
            </a:pPr>
            <a:r>
              <a:rPr lang="en-US" baseline="0" dirty="0" smtClean="0"/>
              <a:t>our data help to explain the effectiveness of SU and REGO</a:t>
            </a:r>
          </a:p>
          <a:p>
            <a:pPr marL="171450" indent="-171450">
              <a:buFontTx/>
              <a:buChar char="-"/>
            </a:pPr>
            <a:r>
              <a:rPr lang="en-US" baseline="0" dirty="0" smtClean="0"/>
              <a:t>as well as the relative ineffectiveness of NILO and DAS in GIST</a:t>
            </a:r>
          </a:p>
          <a:p>
            <a:pPr marL="171450" indent="-171450">
              <a:buFontTx/>
              <a:buChar char="-"/>
            </a:pPr>
            <a:r>
              <a:rPr lang="en-US" baseline="0" dirty="0" smtClean="0"/>
              <a:t>out data also support the development of new drugs</a:t>
            </a:r>
          </a:p>
          <a:p>
            <a:pPr marL="171450" indent="-171450">
              <a:buFontTx/>
              <a:buChar char="-"/>
            </a:pPr>
            <a:r>
              <a:rPr lang="en-US" baseline="0" dirty="0" smtClean="0"/>
              <a:t>such as BLU and DCC</a:t>
            </a:r>
          </a:p>
          <a:p>
            <a:pPr marL="171450" indent="-171450">
              <a:buFontTx/>
              <a:buChar char="-"/>
            </a:pPr>
            <a:r>
              <a:rPr lang="en-US" baseline="0" dirty="0" smtClean="0"/>
              <a:t>that tackle KIT inhibition by using a different </a:t>
            </a:r>
            <a:r>
              <a:rPr lang="en-US" baseline="0" dirty="0" err="1" smtClean="0"/>
              <a:t>mech</a:t>
            </a:r>
            <a:r>
              <a:rPr lang="en-US" baseline="0" dirty="0" smtClean="0"/>
              <a:t> of action</a:t>
            </a:r>
          </a:p>
          <a:p>
            <a:pPr marL="171450" indent="-171450">
              <a:buFontTx/>
              <a:buChar char="-"/>
            </a:pPr>
            <a:r>
              <a:rPr lang="en-US" baseline="0" dirty="0" smtClean="0"/>
              <a:t>not via the ATP binding site</a:t>
            </a:r>
          </a:p>
          <a:p>
            <a:pPr marL="171450" indent="-171450">
              <a:buFontTx/>
              <a:buChar char="-"/>
            </a:pPr>
            <a:r>
              <a:rPr lang="en-US" baseline="0" dirty="0" smtClean="0"/>
              <a:t>and thereby yield more specific KIT </a:t>
            </a:r>
            <a:r>
              <a:rPr lang="en-US" baseline="0" dirty="0" err="1" smtClean="0"/>
              <a:t>inhiitiors</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20</a:t>
            </a:fld>
            <a:endParaRPr lang="en-US"/>
          </a:p>
        </p:txBody>
      </p:sp>
    </p:spTree>
    <p:extLst>
      <p:ext uri="{BB962C8B-B14F-4D97-AF65-F5344CB8AC3E}">
        <p14:creationId xmlns:p14="http://schemas.microsoft.com/office/powerpoint/2010/main" val="231304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48641E8-B6B8-4FB9-BC21-A64653B8E390}" type="slidenum">
              <a:rPr lang="en-US" smtClean="0"/>
              <a:pPr/>
              <a:t>21</a:t>
            </a:fld>
            <a:endParaRPr lang="en-US" smtClean="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noFill/>
          <a:ln/>
        </p:spPr>
        <p:txBody>
          <a:bodyPr/>
          <a:lstStyle/>
          <a:p>
            <a:pPr marL="171450" indent="-171450">
              <a:buFontTx/>
              <a:buChar char="-"/>
            </a:pPr>
            <a:r>
              <a:rPr lang="en-US" dirty="0" smtClean="0"/>
              <a:t>now switch</a:t>
            </a:r>
            <a:r>
              <a:rPr lang="en-US" baseline="0" dirty="0" smtClean="0"/>
              <a:t> to novel therapeutic strategies developed in our lab</a:t>
            </a:r>
          </a:p>
          <a:p>
            <a:pPr marL="171450" indent="-171450">
              <a:buFontTx/>
              <a:buChar char="-"/>
            </a:pPr>
            <a:r>
              <a:rPr lang="en-US" baseline="0" dirty="0" smtClean="0"/>
              <a:t>another way of targeting kit </a:t>
            </a:r>
          </a:p>
          <a:p>
            <a:pPr marL="171450" indent="-171450">
              <a:buFontTx/>
              <a:buChar char="-"/>
            </a:pPr>
            <a:r>
              <a:rPr lang="en-US" baseline="0" dirty="0" smtClean="0"/>
              <a:t>not by inhibiting kinase activity</a:t>
            </a:r>
            <a:endParaRPr lang="en-US" dirty="0" smtClean="0"/>
          </a:p>
        </p:txBody>
      </p:sp>
    </p:spTree>
    <p:extLst>
      <p:ext uri="{BB962C8B-B14F-4D97-AF65-F5344CB8AC3E}">
        <p14:creationId xmlns:p14="http://schemas.microsoft.com/office/powerpoint/2010/main" val="3656135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48641E8-B6B8-4FB9-BC21-A64653B8E390}" type="slidenum">
              <a:rPr lang="en-US" smtClean="0"/>
              <a:pPr/>
              <a:t>22</a:t>
            </a:fld>
            <a:endParaRPr lang="en-US" smtClean="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noFill/>
          <a:ln/>
        </p:spPr>
        <p:txBody>
          <a:bodyPr/>
          <a:lstStyle/>
          <a:p>
            <a:r>
              <a:rPr lang="en-US" dirty="0" smtClean="0"/>
              <a:t>- is to get rid of the entire molecule</a:t>
            </a:r>
          </a:p>
        </p:txBody>
      </p:sp>
    </p:spTree>
    <p:extLst>
      <p:ext uri="{BB962C8B-B14F-4D97-AF65-F5344CB8AC3E}">
        <p14:creationId xmlns:p14="http://schemas.microsoft.com/office/powerpoint/2010/main" val="365613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11AF29B-B2C9-4440-90E1-AD0D27D0E94D}" type="slidenum">
              <a:rPr lang="en-US" smtClean="0"/>
              <a:pPr/>
              <a:t>23</a:t>
            </a:fld>
            <a:endParaRPr lang="en-US" smtClean="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4"/>
          <p:cNvSpPr>
            <a:spLocks noGrp="1" noChangeArrowheads="1"/>
          </p:cNvSpPr>
          <p:nvPr>
            <p:ph type="body" idx="1"/>
          </p:nvPr>
        </p:nvSpPr>
        <p:spPr>
          <a:noFill/>
          <a:ln/>
        </p:spPr>
        <p:txBody>
          <a:bodyPr/>
          <a:lstStyle/>
          <a:p>
            <a:pPr marL="171450" indent="-171450">
              <a:buFontTx/>
              <a:buChar char="-"/>
            </a:pPr>
            <a:r>
              <a:rPr lang="en-US" dirty="0" smtClean="0"/>
              <a:t>this is a good</a:t>
            </a:r>
            <a:r>
              <a:rPr lang="en-US" baseline="0" dirty="0" smtClean="0"/>
              <a:t> strategy</a:t>
            </a:r>
          </a:p>
          <a:p>
            <a:pPr marL="171450" indent="-171450">
              <a:buFontTx/>
              <a:buChar char="-"/>
            </a:pPr>
            <a:r>
              <a:rPr lang="en-US" baseline="0" dirty="0" smtClean="0"/>
              <a:t>because we know that </a:t>
            </a:r>
            <a:r>
              <a:rPr lang="en-US" baseline="0" dirty="0" err="1" smtClean="0"/>
              <a:t>tki</a:t>
            </a:r>
            <a:r>
              <a:rPr lang="en-US" baseline="0" dirty="0" smtClean="0"/>
              <a:t>-resistant </a:t>
            </a:r>
            <a:r>
              <a:rPr lang="en-US" baseline="0" dirty="0" err="1" smtClean="0"/>
              <a:t>gists</a:t>
            </a:r>
            <a:r>
              <a:rPr lang="en-US" baseline="0" dirty="0" smtClean="0"/>
              <a:t> are still dependent on kit signaling</a:t>
            </a:r>
          </a:p>
          <a:p>
            <a:pPr marL="171450" indent="-171450">
              <a:buFontTx/>
              <a:buChar char="-"/>
            </a:pPr>
            <a:r>
              <a:rPr lang="en-US" baseline="0" dirty="0" smtClean="0"/>
              <a:t>but because secondary mutations can be different in different tumor nodules and even different regions of the same tumor</a:t>
            </a:r>
          </a:p>
          <a:p>
            <a:pPr marL="171450" indent="-171450">
              <a:buFontTx/>
              <a:buChar char="-"/>
            </a:pPr>
            <a:r>
              <a:rPr lang="en-US" baseline="0" dirty="0" smtClean="0"/>
              <a:t>it can be impossible to choose the correct inhibitor for the entire tumor load of a given patient</a:t>
            </a:r>
          </a:p>
          <a:p>
            <a:pPr marL="171450" indent="-171450">
              <a:buFontTx/>
              <a:buChar char="-"/>
            </a:pPr>
            <a:endParaRPr lang="en-US" baseline="0" dirty="0" smtClean="0"/>
          </a:p>
          <a:p>
            <a:pPr marL="171450" indent="-171450">
              <a:buFontTx/>
              <a:buChar char="-"/>
            </a:pPr>
            <a:r>
              <a:rPr lang="en-US" baseline="0" dirty="0" smtClean="0"/>
              <a:t>before we go into our studies, </a:t>
            </a:r>
          </a:p>
          <a:p>
            <a:pPr marL="171450" indent="-171450">
              <a:buFontTx/>
              <a:buChar char="-"/>
            </a:pPr>
            <a:r>
              <a:rPr lang="en-US" baseline="0" dirty="0" smtClean="0"/>
              <a:t>we need to do a little more biology 101</a:t>
            </a:r>
            <a:r>
              <a:rPr lang="mr-IN" baseline="0" dirty="0" smtClean="0"/>
              <a:t>…</a:t>
            </a:r>
            <a:endParaRPr lang="en-US" dirty="0" smtClean="0"/>
          </a:p>
        </p:txBody>
      </p:sp>
    </p:spTree>
    <p:extLst>
      <p:ext uri="{BB962C8B-B14F-4D97-AF65-F5344CB8AC3E}">
        <p14:creationId xmlns:p14="http://schemas.microsoft.com/office/powerpoint/2010/main" val="549756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need to look at the intracellular steps at how the kit protein</a:t>
            </a:r>
            <a:r>
              <a:rPr lang="en-US" baseline="0" dirty="0" smtClean="0"/>
              <a:t> is made</a:t>
            </a:r>
          </a:p>
          <a:p>
            <a:pPr marL="171450" indent="-171450">
              <a:buFontTx/>
              <a:buChar char="-"/>
            </a:pPr>
            <a:r>
              <a:rPr lang="en-US" baseline="0" dirty="0" smtClean="0"/>
              <a:t>(involves the ribosome cellular organelle that I mentioned in the beginning, the ribosome)</a:t>
            </a:r>
          </a:p>
          <a:p>
            <a:pPr marL="171450" indent="-171450">
              <a:buFontTx/>
              <a:buChar char="-"/>
            </a:pPr>
            <a:r>
              <a:rPr lang="en-US" dirty="0" err="1" smtClean="0"/>
              <a:t>dna-rna</a:t>
            </a:r>
            <a:r>
              <a:rPr lang="en-US" dirty="0" smtClean="0"/>
              <a:t> --&gt;</a:t>
            </a:r>
            <a:r>
              <a:rPr lang="en-US" baseline="0" dirty="0" smtClean="0"/>
              <a:t> transcription</a:t>
            </a:r>
            <a:endParaRPr lang="en-US" dirty="0" smtClean="0"/>
          </a:p>
          <a:p>
            <a:pPr marL="171450" indent="-171450">
              <a:buFontTx/>
              <a:buChar char="-"/>
            </a:pPr>
            <a:r>
              <a:rPr lang="en-US" dirty="0" err="1" smtClean="0"/>
              <a:t>rna</a:t>
            </a:r>
            <a:r>
              <a:rPr lang="en-US" dirty="0" smtClean="0"/>
              <a:t>-ribosome --&gt; translation</a:t>
            </a:r>
          </a:p>
          <a:p>
            <a:pPr marL="171450" indent="-171450">
              <a:buFontTx/>
              <a:buChar char="-"/>
            </a:pPr>
            <a:r>
              <a:rPr lang="en-US" dirty="0" smtClean="0"/>
              <a:t>protein is made</a:t>
            </a:r>
          </a:p>
          <a:p>
            <a:pPr marL="171450" indent="-171450">
              <a:buFontTx/>
              <a:buChar char="-"/>
            </a:pPr>
            <a:r>
              <a:rPr lang="en-US" dirty="0" err="1" smtClean="0"/>
              <a:t>golgi</a:t>
            </a:r>
            <a:r>
              <a:rPr lang="en-US" dirty="0" smtClean="0"/>
              <a:t>-final</a:t>
            </a:r>
            <a:r>
              <a:rPr lang="en-US" baseline="0" dirty="0" smtClean="0"/>
              <a:t> modifications</a:t>
            </a:r>
          </a:p>
          <a:p>
            <a:pPr marL="171450" indent="-171450">
              <a:buFontTx/>
              <a:buChar char="-"/>
            </a:pPr>
            <a:r>
              <a:rPr lang="en-US" baseline="0" dirty="0" smtClean="0"/>
              <a:t>cell membrane</a:t>
            </a:r>
          </a:p>
          <a:p>
            <a:pPr marL="171450" indent="-171450">
              <a:buFontTx/>
              <a:buChar char="-"/>
            </a:pPr>
            <a:endParaRPr lang="en-US" baseline="0" dirty="0" smtClean="0"/>
          </a:p>
          <a:p>
            <a:pPr marL="171450" indent="-171450">
              <a:buFontTx/>
              <a:buChar char="-"/>
            </a:pPr>
            <a:r>
              <a:rPr lang="en-US" baseline="0" dirty="0" smtClean="0"/>
              <a:t>so, how can we target this process/any of these steps?</a:t>
            </a:r>
          </a:p>
          <a:p>
            <a:pPr marL="171450" indent="-171450">
              <a:buFontTx/>
              <a:buChar char="-"/>
            </a:pPr>
            <a:r>
              <a:rPr lang="en-US" dirty="0" smtClean="0"/>
              <a:t>transcription</a:t>
            </a:r>
          </a:p>
          <a:p>
            <a:pPr marL="171450" indent="-171450">
              <a:buFontTx/>
              <a:buChar char="-"/>
            </a:pPr>
            <a:r>
              <a:rPr lang="en-US" dirty="0" smtClean="0"/>
              <a:t>translation</a:t>
            </a:r>
          </a:p>
          <a:p>
            <a:pPr marL="171450" indent="-171450">
              <a:buFontTx/>
              <a:buChar char="-"/>
            </a:pPr>
            <a:r>
              <a:rPr lang="en-US" dirty="0" smtClean="0"/>
              <a:t>some</a:t>
            </a:r>
            <a:r>
              <a:rPr lang="en-US" baseline="0" dirty="0" smtClean="0"/>
              <a:t> surprising</a:t>
            </a:r>
          </a:p>
          <a:p>
            <a:pPr marL="171450" indent="-171450">
              <a:buFontTx/>
              <a:buChar char="-"/>
            </a:pPr>
            <a:endParaRPr lang="en-US" baseline="0" dirty="0" smtClean="0"/>
          </a:p>
          <a:p>
            <a:pPr marL="171450" indent="-171450">
              <a:buFontTx/>
              <a:buChar char="-"/>
            </a:pPr>
            <a:r>
              <a:rPr lang="en-US" baseline="0" dirty="0" smtClean="0"/>
              <a:t>lets start with </a:t>
            </a:r>
            <a:r>
              <a:rPr lang="en-US" baseline="0" dirty="0" err="1" smtClean="0"/>
              <a:t>trasncription</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24</a:t>
            </a:fld>
            <a:endParaRPr lang="en-US"/>
          </a:p>
        </p:txBody>
      </p:sp>
    </p:spTree>
    <p:extLst>
      <p:ext uri="{BB962C8B-B14F-4D97-AF65-F5344CB8AC3E}">
        <p14:creationId xmlns:p14="http://schemas.microsoft.com/office/powerpoint/2010/main" val="2139663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3397CA1F-FC7A-2D40-B93D-AF79AE9FBB9A}" type="slidenum">
              <a:rPr lang="en-US" sz="1200"/>
              <a:pPr/>
              <a:t>25</a:t>
            </a:fld>
            <a:endParaRPr lang="en-US" sz="1200"/>
          </a:p>
        </p:txBody>
      </p:sp>
      <p:sp>
        <p:nvSpPr>
          <p:cNvPr id="2" name="Notes Placeholder 1"/>
          <p:cNvSpPr>
            <a:spLocks noGrp="1"/>
          </p:cNvSpPr>
          <p:nvPr>
            <p:ph type="body" sz="quarter" idx="10"/>
          </p:nvPr>
        </p:nvSpPr>
        <p:spPr/>
        <p:txBody>
          <a:bodyPr/>
          <a:lstStyle/>
          <a:p>
            <a:pPr marL="171450" indent="-171450">
              <a:buFontTx/>
              <a:buChar char="-"/>
            </a:pPr>
            <a:r>
              <a:rPr lang="en-US" dirty="0" smtClean="0"/>
              <a:t>surprise result from a drug screen</a:t>
            </a:r>
          </a:p>
          <a:p>
            <a:pPr marL="171450" indent="-171450">
              <a:buFontTx/>
              <a:buChar char="-"/>
            </a:pPr>
            <a:r>
              <a:rPr lang="en-US" dirty="0" smtClean="0"/>
              <a:t>100 </a:t>
            </a:r>
            <a:r>
              <a:rPr lang="en-US" dirty="0" err="1" smtClean="0"/>
              <a:t>fda</a:t>
            </a:r>
            <a:r>
              <a:rPr lang="en-US" dirty="0" smtClean="0"/>
              <a:t> approved drugs</a:t>
            </a:r>
          </a:p>
          <a:p>
            <a:pPr marL="171450" indent="-171450">
              <a:buFontTx/>
              <a:buChar char="-"/>
            </a:pPr>
            <a:r>
              <a:rPr lang="en-US" dirty="0" smtClean="0"/>
              <a:t>mostly chemo</a:t>
            </a:r>
          </a:p>
          <a:p>
            <a:pPr marL="171450" indent="-171450">
              <a:buFontTx/>
              <a:buChar char="-"/>
            </a:pPr>
            <a:r>
              <a:rPr lang="en-US" dirty="0" smtClean="0"/>
              <a:t>tested in gist cell</a:t>
            </a:r>
            <a:r>
              <a:rPr lang="en-US" baseline="0" dirty="0" smtClean="0"/>
              <a:t> lines </a:t>
            </a:r>
            <a:r>
              <a:rPr lang="mr-IN" baseline="0" dirty="0" smtClean="0"/>
              <a:t>–</a:t>
            </a:r>
            <a:r>
              <a:rPr lang="en-US" baseline="0" dirty="0" smtClean="0"/>
              <a:t> versus </a:t>
            </a:r>
            <a:r>
              <a:rPr lang="en-US" baseline="0" dirty="0" err="1" smtClean="0"/>
              <a:t>leiomyosaroma</a:t>
            </a:r>
            <a:endParaRPr lang="en-US" baseline="0" dirty="0" smtClean="0"/>
          </a:p>
          <a:p>
            <a:pPr marL="171450" indent="-171450">
              <a:buFontTx/>
              <a:buChar char="-"/>
            </a:pPr>
            <a:r>
              <a:rPr lang="en-US" baseline="0" dirty="0" err="1" smtClean="0"/>
              <a:t>didn</a:t>
            </a:r>
            <a:r>
              <a:rPr lang="mr-IN" baseline="0" dirty="0" smtClean="0"/>
              <a:t>’</a:t>
            </a:r>
            <a:r>
              <a:rPr lang="en-US" baseline="0" dirty="0" smtClean="0"/>
              <a:t>t really expect much, because chemo </a:t>
            </a:r>
            <a:r>
              <a:rPr lang="en-US" baseline="0" dirty="0" err="1" smtClean="0"/>
              <a:t>isnt</a:t>
            </a:r>
            <a:r>
              <a:rPr lang="en-US" baseline="0" dirty="0" smtClean="0"/>
              <a:t> supposed to work in gist</a:t>
            </a:r>
          </a:p>
          <a:p>
            <a:pPr marL="171450" indent="-171450">
              <a:buFontTx/>
              <a:buChar char="-"/>
            </a:pPr>
            <a:r>
              <a:rPr lang="en-US" baseline="0" dirty="0" smtClean="0"/>
              <a:t>however, 2 drug classes were very effective</a:t>
            </a:r>
          </a:p>
          <a:p>
            <a:pPr marL="171450" indent="-171450">
              <a:buFontTx/>
              <a:buChar char="-"/>
            </a:pPr>
            <a:r>
              <a:rPr lang="en-US" baseline="0" dirty="0" smtClean="0"/>
              <a:t>one of them, transcriptional inhibitors</a:t>
            </a:r>
          </a:p>
          <a:p>
            <a:pPr marL="171450" indent="-171450">
              <a:buFontTx/>
              <a:buChar char="-"/>
            </a:pPr>
            <a:r>
              <a:rPr lang="en-US" baseline="0" dirty="0" smtClean="0"/>
              <a:t>(</a:t>
            </a:r>
            <a:r>
              <a:rPr lang="en-US" baseline="0" dirty="0" err="1" smtClean="0"/>
              <a:t>topo</a:t>
            </a:r>
            <a:r>
              <a:rPr lang="en-US" baseline="0" dirty="0" smtClean="0"/>
              <a:t> II </a:t>
            </a:r>
            <a:r>
              <a:rPr lang="en-US" baseline="0" dirty="0" err="1" smtClean="0"/>
              <a:t>inhibi</a:t>
            </a:r>
            <a:r>
              <a:rPr lang="en-US" baseline="0" dirty="0" smtClean="0"/>
              <a:t>, I wont talk about today)</a:t>
            </a:r>
          </a:p>
          <a:p>
            <a:pPr marL="171450" indent="-171450">
              <a:buFontTx/>
              <a:buChar char="-"/>
            </a:pPr>
            <a:endParaRPr lang="en-US" baseline="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10B3F42D-7180-5741-8032-623D6E41403A}" type="slidenum">
              <a:rPr lang="en-US" sz="1200"/>
              <a:pPr/>
              <a:t>26</a:t>
            </a:fld>
            <a:endParaRPr lang="en-US" sz="1200"/>
          </a:p>
        </p:txBody>
      </p:sp>
      <p:sp>
        <p:nvSpPr>
          <p:cNvPr id="2" name="Notes Placeholder 1"/>
          <p:cNvSpPr>
            <a:spLocks noGrp="1"/>
          </p:cNvSpPr>
          <p:nvPr>
            <p:ph type="body" sz="quarter" idx="10"/>
          </p:nvPr>
        </p:nvSpPr>
        <p:spPr/>
        <p:txBody>
          <a:bodyPr/>
          <a:lstStyle/>
          <a:p>
            <a:pPr marL="171450" indent="-171450">
              <a:buFontTx/>
              <a:buChar char="-"/>
            </a:pPr>
            <a:r>
              <a:rPr lang="en-US" dirty="0" smtClean="0"/>
              <a:t>when we took a closer</a:t>
            </a:r>
            <a:r>
              <a:rPr lang="en-US" baseline="0" dirty="0" smtClean="0"/>
              <a:t> look at the transcriptional </a:t>
            </a:r>
            <a:r>
              <a:rPr lang="en-US" baseline="0" dirty="0" err="1" smtClean="0"/>
              <a:t>inhib</a:t>
            </a:r>
            <a:endParaRPr lang="en-US" baseline="0" dirty="0" smtClean="0"/>
          </a:p>
          <a:p>
            <a:pPr marL="171450" indent="-171450">
              <a:buFontTx/>
              <a:buChar char="-"/>
            </a:pPr>
            <a:r>
              <a:rPr lang="en-US" baseline="0" dirty="0" smtClean="0"/>
              <a:t>we could should that one of their main </a:t>
            </a:r>
            <a:r>
              <a:rPr lang="en-US" baseline="0" dirty="0" err="1" smtClean="0"/>
              <a:t>mech</a:t>
            </a:r>
            <a:r>
              <a:rPr lang="en-US" baseline="0" dirty="0" smtClean="0"/>
              <a:t> of action was to inhibit the transcription of KIT</a:t>
            </a:r>
          </a:p>
          <a:p>
            <a:pPr marL="171450" indent="-171450">
              <a:buFontTx/>
              <a:buChar char="-"/>
            </a:pPr>
            <a:r>
              <a:rPr lang="en-US" baseline="0" dirty="0" smtClean="0"/>
              <a:t>shown here by reduced kit </a:t>
            </a:r>
            <a:r>
              <a:rPr lang="en-US" baseline="0" dirty="0" err="1" smtClean="0"/>
              <a:t>mrna</a:t>
            </a:r>
            <a:r>
              <a:rPr lang="en-US" baseline="0" dirty="0" smtClean="0"/>
              <a:t> levels</a:t>
            </a:r>
          </a:p>
          <a:p>
            <a:pPr marL="171450" indent="-171450">
              <a:buFontTx/>
              <a:buChar char="-"/>
            </a:pPr>
            <a:r>
              <a:rPr lang="en-US" baseline="0" dirty="0" smtClean="0"/>
              <a:t>as expected, this leads to reduced kit </a:t>
            </a:r>
            <a:r>
              <a:rPr lang="en-US" baseline="0" dirty="0" err="1" smtClean="0"/>
              <a:t>prot</a:t>
            </a:r>
            <a:r>
              <a:rPr lang="en-US" baseline="0" dirty="0" smtClean="0"/>
              <a:t> levels</a:t>
            </a:r>
          </a:p>
          <a:p>
            <a:pPr marL="171450" indent="-171450">
              <a:buFontTx/>
              <a:buChar char="-"/>
            </a:pPr>
            <a:r>
              <a:rPr lang="en-US" baseline="0" dirty="0" smtClean="0"/>
              <a:t>and hence reduced levels of activated kit</a:t>
            </a:r>
          </a:p>
          <a:p>
            <a:pPr marL="171450" indent="-171450">
              <a:buFontTx/>
              <a:buChar char="-"/>
            </a:pPr>
            <a:r>
              <a:rPr lang="en-US" baseline="0" dirty="0" smtClean="0"/>
              <a:t>happens really fast too </a:t>
            </a:r>
            <a:r>
              <a:rPr lang="mr-IN" baseline="0" dirty="0" smtClean="0"/>
              <a:t>–</a:t>
            </a:r>
            <a:r>
              <a:rPr lang="en-US" baseline="0" dirty="0" smtClean="0"/>
              <a:t> within the first 8 hours of treatment</a:t>
            </a:r>
          </a:p>
          <a:p>
            <a:pPr marL="171450" indent="-171450">
              <a:buFontTx/>
              <a:buChar char="-"/>
            </a:pPr>
            <a:r>
              <a:rPr lang="en-US" baseline="0" dirty="0" smtClean="0"/>
              <a:t>because gist cells are addicted to kit activation</a:t>
            </a:r>
          </a:p>
          <a:p>
            <a:pPr marL="171450" indent="-171450">
              <a:buFontTx/>
              <a:buChar char="-"/>
            </a:pPr>
            <a:r>
              <a:rPr lang="en-US" baseline="0" dirty="0" smtClean="0"/>
              <a:t>this effectively kills GIST cells</a:t>
            </a:r>
          </a:p>
          <a:p>
            <a:pPr marL="171450" indent="-171450">
              <a:buFontTx/>
              <a:buChar char="-"/>
            </a:pPr>
            <a:r>
              <a:rPr lang="en-US" baseline="0" dirty="0" err="1" smtClean="0"/>
              <a:t>imporatnely</a:t>
            </a:r>
            <a:r>
              <a:rPr lang="en-US" baseline="0" dirty="0" smtClean="0"/>
              <a:t>, also </a:t>
            </a:r>
            <a:r>
              <a:rPr lang="en-US" baseline="0" dirty="0" err="1" smtClean="0"/>
              <a:t>im</a:t>
            </a:r>
            <a:r>
              <a:rPr lang="en-US" baseline="0" dirty="0" smtClean="0"/>
              <a:t>-resistant cells</a:t>
            </a:r>
          </a:p>
          <a:p>
            <a:pPr marL="171450" indent="-171450">
              <a:buFontTx/>
              <a:buChar char="-"/>
            </a:pPr>
            <a:r>
              <a:rPr lang="en-US" baseline="0" dirty="0" smtClean="0"/>
              <a:t>and in a gist mouse model</a:t>
            </a:r>
          </a:p>
          <a:p>
            <a:pPr marL="171450" indent="-171450">
              <a:buFontTx/>
              <a:buChar char="-"/>
            </a:pPr>
            <a:r>
              <a:rPr lang="en-US" baseline="0" dirty="0" smtClean="0"/>
              <a:t>currently trying to translate finding into clinical trial</a:t>
            </a:r>
          </a:p>
          <a:p>
            <a:pPr marL="171450" indent="-171450">
              <a:buFontTx/>
              <a:buChar char="-"/>
            </a:pPr>
            <a:r>
              <a:rPr lang="en-US" baseline="0" dirty="0" smtClean="0"/>
              <a:t>but a little difficult, because MMA is not manufactured anymore</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10B3F42D-7180-5741-8032-623D6E41403A}" type="slidenum">
              <a:rPr lang="en-US" sz="1200"/>
              <a:pPr/>
              <a:t>27</a:t>
            </a:fld>
            <a:endParaRPr lang="en-US" sz="1200"/>
          </a:p>
        </p:txBody>
      </p:sp>
      <p:sp>
        <p:nvSpPr>
          <p:cNvPr id="2" name="Notes Placeholder 1"/>
          <p:cNvSpPr>
            <a:spLocks noGrp="1"/>
          </p:cNvSpPr>
          <p:nvPr>
            <p:ph type="body" sz="quarter" idx="10"/>
          </p:nvPr>
        </p:nvSpPr>
        <p:spPr/>
        <p:txBody>
          <a:bodyPr/>
          <a:lstStyle/>
          <a:p>
            <a:pPr marL="171450" indent="-171450">
              <a:buFontTx/>
              <a:buChar char="-"/>
            </a:pPr>
            <a:r>
              <a:rPr lang="en-US" dirty="0" smtClean="0"/>
              <a:t>spin off of</a:t>
            </a:r>
            <a:r>
              <a:rPr lang="en-US" baseline="0" dirty="0" smtClean="0"/>
              <a:t> these results</a:t>
            </a:r>
          </a:p>
          <a:p>
            <a:pPr marL="171450" indent="-171450">
              <a:buFontTx/>
              <a:buChar char="-"/>
            </a:pPr>
            <a:r>
              <a:rPr lang="en-US" baseline="0" dirty="0" smtClean="0"/>
              <a:t>collaboration with a company in </a:t>
            </a:r>
            <a:r>
              <a:rPr lang="en-US" baseline="0" dirty="0" err="1" smtClean="0"/>
              <a:t>spain</a:t>
            </a:r>
            <a:endParaRPr lang="en-US" baseline="0" dirty="0" smtClean="0"/>
          </a:p>
          <a:p>
            <a:pPr marL="171450" indent="-171450">
              <a:buFontTx/>
              <a:buChar char="-"/>
            </a:pPr>
            <a:r>
              <a:rPr lang="en-US" baseline="0" dirty="0" smtClean="0"/>
              <a:t>spin off of the university of </a:t>
            </a:r>
            <a:r>
              <a:rPr lang="en-US" baseline="0" dirty="0" err="1" smtClean="0"/>
              <a:t>ovieda</a:t>
            </a:r>
            <a:endParaRPr lang="en-US" baseline="0" dirty="0" smtClean="0"/>
          </a:p>
          <a:p>
            <a:pPr marL="171450" indent="-171450">
              <a:buFontTx/>
              <a:buChar char="-"/>
            </a:pPr>
            <a:r>
              <a:rPr lang="en-US" baseline="0" dirty="0" smtClean="0"/>
              <a:t>mithramycin analogs</a:t>
            </a:r>
          </a:p>
          <a:p>
            <a:pPr marL="171450" indent="-171450">
              <a:buFontTx/>
              <a:buChar char="-"/>
            </a:pPr>
            <a:r>
              <a:rPr lang="en-US" baseline="0" dirty="0" smtClean="0"/>
              <a:t>less toxic</a:t>
            </a:r>
          </a:p>
          <a:p>
            <a:pPr marL="171450" indent="-171450">
              <a:buFontTx/>
              <a:buChar char="-"/>
            </a:pPr>
            <a:r>
              <a:rPr lang="en-US" baseline="0" dirty="0" smtClean="0"/>
              <a:t>tested small panel</a:t>
            </a:r>
          </a:p>
          <a:p>
            <a:pPr marL="171450" indent="-171450">
              <a:buFontTx/>
              <a:buChar char="-"/>
            </a:pPr>
            <a:r>
              <a:rPr lang="en-US" baseline="0" dirty="0" smtClean="0"/>
              <a:t>good activity for some</a:t>
            </a:r>
          </a:p>
          <a:p>
            <a:pPr marL="171450" indent="-171450">
              <a:buFontTx/>
              <a:buChar char="-"/>
            </a:pPr>
            <a:r>
              <a:rPr lang="en-US" baseline="0" dirty="0" smtClean="0"/>
              <a:t>ongoing project</a:t>
            </a:r>
          </a:p>
          <a:p>
            <a:pPr marL="171450" indent="-171450">
              <a:buFontTx/>
              <a:buChar char="-"/>
            </a:pPr>
            <a:r>
              <a:rPr lang="en-US" baseline="0" dirty="0" smtClean="0"/>
              <a:t>but company has already extensive data for some of these compounds, including another sarcoma</a:t>
            </a:r>
          </a:p>
          <a:p>
            <a:pPr marL="171450" indent="-171450">
              <a:buFontTx/>
              <a:buChar char="-"/>
            </a:pPr>
            <a:r>
              <a:rPr lang="en-US" baseline="0" dirty="0" smtClean="0"/>
              <a:t>so, hopeful that this could eventually lead to clinical trial</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3397CA1F-FC7A-2D40-B93D-AF79AE9FBB9A}" type="slidenum">
              <a:rPr lang="en-US" sz="1200"/>
              <a:pPr/>
              <a:t>28</a:t>
            </a:fld>
            <a:endParaRPr lang="en-US" sz="1200"/>
          </a:p>
        </p:txBody>
      </p:sp>
      <p:sp>
        <p:nvSpPr>
          <p:cNvPr id="2" name="Notes Placeholder 1"/>
          <p:cNvSpPr>
            <a:spLocks noGrp="1"/>
          </p:cNvSpPr>
          <p:nvPr>
            <p:ph type="body" sz="quarter" idx="10"/>
          </p:nvPr>
        </p:nvSpPr>
        <p:spPr/>
        <p:txBody>
          <a:bodyPr/>
          <a:lstStyle/>
          <a:p>
            <a:pPr marL="171450" indent="-171450">
              <a:buFontTx/>
              <a:buChar char="-"/>
            </a:pPr>
            <a:r>
              <a:rPr lang="en-US" dirty="0" smtClean="0"/>
              <a:t>second drug that was a hit in our screen</a:t>
            </a:r>
          </a:p>
          <a:p>
            <a:pPr marL="171450" indent="-171450">
              <a:buFontTx/>
              <a:buChar char="-"/>
            </a:pPr>
            <a:r>
              <a:rPr lang="en-US" dirty="0" smtClean="0"/>
              <a:t>and grouped</a:t>
            </a:r>
            <a:r>
              <a:rPr lang="en-US" baseline="0" dirty="0" smtClean="0"/>
              <a:t> with the transcriptional inhibitors </a:t>
            </a:r>
          </a:p>
          <a:p>
            <a:pPr marL="171450" indent="-171450">
              <a:buFontTx/>
              <a:buChar char="-"/>
            </a:pPr>
            <a:r>
              <a:rPr lang="en-US" baseline="0" dirty="0" smtClean="0"/>
              <a:t>belongs to the class of proteasome inhibitors</a:t>
            </a:r>
          </a:p>
          <a:p>
            <a:pPr marL="171450" indent="-171450">
              <a:buFontTx/>
              <a:buChar char="-"/>
            </a:pPr>
            <a:r>
              <a:rPr lang="en-US" baseline="0" dirty="0" err="1" smtClean="0"/>
              <a:t>bortezomib</a:t>
            </a:r>
            <a:r>
              <a:rPr lang="en-US" baseline="0" dirty="0" smtClean="0"/>
              <a:t>, </a:t>
            </a:r>
            <a:r>
              <a:rPr lang="en-US" baseline="0" dirty="0" err="1" smtClean="0"/>
              <a:t>velcade</a:t>
            </a:r>
            <a:endParaRPr lang="en-US" baseline="0" dirty="0" smtClean="0"/>
          </a:p>
          <a:p>
            <a:pPr marL="171450" indent="-171450">
              <a:buFontTx/>
              <a:buChar char="-"/>
            </a:pPr>
            <a:r>
              <a:rPr lang="en-US" baseline="0" dirty="0" smtClean="0"/>
              <a:t>these are drugs that inhibit protein degradation</a:t>
            </a:r>
          </a:p>
          <a:p>
            <a:pPr marL="171450" indent="-171450">
              <a:buFontTx/>
              <a:buChar char="-"/>
            </a:pPr>
            <a:r>
              <a:rPr lang="en-US" baseline="0" dirty="0" smtClean="0"/>
              <a:t>not </a:t>
            </a:r>
            <a:r>
              <a:rPr lang="en-US" baseline="0" dirty="0" err="1" smtClean="0"/>
              <a:t>trasncriptional</a:t>
            </a:r>
            <a:r>
              <a:rPr lang="en-US" baseline="0" dirty="0" smtClean="0"/>
              <a:t> inhibitors per se</a:t>
            </a:r>
          </a:p>
          <a:p>
            <a:pPr marL="171450" indent="-171450">
              <a:buFontTx/>
              <a:buChar char="-"/>
            </a:pPr>
            <a:r>
              <a:rPr lang="en-US" baseline="0" dirty="0" smtClean="0"/>
              <a:t>however</a:t>
            </a:r>
          </a:p>
          <a:p>
            <a:pPr marL="171450" indent="-171450">
              <a:buFontTx/>
              <a:buChar char="-"/>
            </a:pPr>
            <a:r>
              <a:rPr lang="en-US" baseline="0" dirty="0" smtClean="0"/>
              <a:t>we could show that </a:t>
            </a:r>
            <a:r>
              <a:rPr lang="en-US" baseline="0" dirty="0" err="1" smtClean="0"/>
              <a:t>bortezomib</a:t>
            </a:r>
            <a:r>
              <a:rPr lang="en-US" baseline="0" dirty="0" smtClean="0"/>
              <a:t>, just as mithramycin a,</a:t>
            </a:r>
          </a:p>
          <a:p>
            <a:pPr marL="171450" indent="-171450">
              <a:buFontTx/>
              <a:buChar char="-"/>
            </a:pPr>
            <a:r>
              <a:rPr lang="en-US" baseline="0" dirty="0" smtClean="0"/>
              <a:t>also leads to a loss of kit protein</a:t>
            </a:r>
          </a:p>
          <a:p>
            <a:pPr marL="171450" indent="-171450">
              <a:buFontTx/>
              <a:buChar char="-"/>
            </a:pPr>
            <a:r>
              <a:rPr lang="en-US" baseline="0" dirty="0" smtClean="0"/>
              <a:t>and that this is mediated through transcriptional inhibition</a:t>
            </a:r>
          </a:p>
          <a:p>
            <a:pPr marL="171450" indent="-171450">
              <a:buFontTx/>
              <a:buChar char="-"/>
            </a:pPr>
            <a:r>
              <a:rPr lang="en-US" baseline="0" dirty="0" smtClean="0"/>
              <a:t>wont show these data today</a:t>
            </a:r>
          </a:p>
          <a:p>
            <a:pPr marL="171450" indent="-171450">
              <a:buFontTx/>
              <a:buChar char="-"/>
            </a:pPr>
            <a:r>
              <a:rPr lang="en-US" baseline="0" dirty="0" smtClean="0"/>
              <a:t>but will move forward to what we call second gen </a:t>
            </a:r>
            <a:r>
              <a:rPr lang="en-US" baseline="0" dirty="0" err="1" smtClean="0"/>
              <a:t>prot</a:t>
            </a:r>
            <a:r>
              <a:rPr lang="en-US" baseline="0" dirty="0" smtClean="0"/>
              <a:t> </a:t>
            </a:r>
            <a:r>
              <a:rPr lang="en-US" baseline="0" dirty="0" err="1" smtClean="0"/>
              <a:t>inhib</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buFontTx/>
              <a:buChar char="-"/>
            </a:pPr>
            <a:r>
              <a:rPr lang="en-US" dirty="0" smtClean="0">
                <a:ea typeface="ＭＳ Ｐゴシック" charset="0"/>
                <a:cs typeface="ＭＳ Ｐゴシック" charset="0"/>
              </a:rPr>
              <a:t>why?</a:t>
            </a:r>
          </a:p>
          <a:p>
            <a:pPr marL="171450" indent="-171450">
              <a:buFontTx/>
              <a:buChar char="-"/>
            </a:pPr>
            <a:r>
              <a:rPr lang="en-US" dirty="0" smtClean="0">
                <a:ea typeface="ＭＳ Ｐゴシック" charset="0"/>
                <a:cs typeface="ＭＳ Ｐゴシック" charset="0"/>
              </a:rPr>
              <a:t>although BO is FDA approved</a:t>
            </a:r>
            <a:r>
              <a:rPr lang="en-US" baseline="0" dirty="0" smtClean="0">
                <a:ea typeface="ＭＳ Ｐゴシック" charset="0"/>
                <a:cs typeface="ＭＳ Ｐゴシック" charset="0"/>
              </a:rPr>
              <a:t> for a type of blood cancer</a:t>
            </a:r>
          </a:p>
          <a:p>
            <a:pPr marL="171450" indent="-171450">
              <a:buFontTx/>
              <a:buChar char="-"/>
            </a:pPr>
            <a:r>
              <a:rPr lang="en-US" baseline="0" dirty="0" smtClean="0">
                <a:ea typeface="ＭＳ Ｐゴシック" charset="0"/>
                <a:cs typeface="ＭＳ Ｐゴシック" charset="0"/>
              </a:rPr>
              <a:t>multiple myeloma</a:t>
            </a:r>
          </a:p>
          <a:p>
            <a:pPr marL="171450" indent="-171450">
              <a:buFontTx/>
              <a:buChar char="-"/>
            </a:pPr>
            <a:r>
              <a:rPr lang="en-US" baseline="0" dirty="0" smtClean="0">
                <a:ea typeface="ＭＳ Ｐゴシック" charset="0"/>
                <a:cs typeface="ＭＳ Ｐゴシック" charset="0"/>
              </a:rPr>
              <a:t>it</a:t>
            </a:r>
            <a:r>
              <a:rPr lang="en-US" dirty="0" smtClean="0">
                <a:ea typeface="ＭＳ Ｐゴシック" charset="0"/>
                <a:cs typeface="ＭＳ Ｐゴシック" charset="0"/>
              </a:rPr>
              <a:t> has less than ideal pharmacological</a:t>
            </a:r>
            <a:r>
              <a:rPr lang="en-US" baseline="0" dirty="0" smtClean="0">
                <a:ea typeface="ＭＳ Ｐゴシック" charset="0"/>
                <a:cs typeface="ＭＳ Ｐゴシック" charset="0"/>
              </a:rPr>
              <a:t> properties (adverse effects, iv, apparently less activity in solid tumors)</a:t>
            </a:r>
          </a:p>
          <a:p>
            <a:pPr marL="171450" indent="-171450">
              <a:buFontTx/>
              <a:buChar char="-"/>
            </a:pPr>
            <a:r>
              <a:rPr lang="en-US" baseline="0" dirty="0" smtClean="0">
                <a:ea typeface="ＭＳ Ｐゴシック" charset="0"/>
                <a:cs typeface="ＭＳ Ｐゴシック" charset="0"/>
              </a:rPr>
              <a:t>we have therefore tested a small array of new </a:t>
            </a:r>
            <a:r>
              <a:rPr lang="en-US" baseline="0" dirty="0" err="1" smtClean="0">
                <a:ea typeface="ＭＳ Ｐゴシック" charset="0"/>
                <a:cs typeface="ＭＳ Ｐゴシック" charset="0"/>
              </a:rPr>
              <a:t>prot</a:t>
            </a:r>
            <a:r>
              <a:rPr lang="en-US" baseline="0" dirty="0" smtClean="0">
                <a:ea typeface="ＭＳ Ｐゴシック" charset="0"/>
                <a:cs typeface="ＭＳ Ｐゴシック" charset="0"/>
              </a:rPr>
              <a:t> </a:t>
            </a:r>
            <a:r>
              <a:rPr lang="en-US" baseline="0" dirty="0" err="1" smtClean="0">
                <a:ea typeface="ＭＳ Ｐゴシック" charset="0"/>
                <a:cs typeface="ＭＳ Ｐゴシック" charset="0"/>
              </a:rPr>
              <a:t>inhib</a:t>
            </a:r>
            <a:r>
              <a:rPr lang="en-US" baseline="0" dirty="0" smtClean="0">
                <a:ea typeface="ＭＳ Ｐゴシック" charset="0"/>
                <a:cs typeface="ＭＳ Ｐゴシック" charset="0"/>
              </a:rPr>
              <a:t> for their effectiveness in gist</a:t>
            </a:r>
          </a:p>
          <a:p>
            <a:pPr marL="171450" indent="-171450">
              <a:buFontTx/>
              <a:buChar char="-"/>
            </a:pPr>
            <a:r>
              <a:rPr lang="en-US" baseline="0" dirty="0" smtClean="0">
                <a:ea typeface="ＭＳ Ｐゴシック" charset="0"/>
                <a:cs typeface="ＭＳ Ｐゴシック" charset="0"/>
              </a:rPr>
              <a:t>two of them are already FDA-approved</a:t>
            </a:r>
          </a:p>
          <a:p>
            <a:pPr marL="171450" indent="-171450">
              <a:buFontTx/>
              <a:buChar char="-"/>
            </a:pPr>
            <a:r>
              <a:rPr lang="en-US" baseline="0" dirty="0" smtClean="0">
                <a:ea typeface="ＭＳ Ｐゴシック" charset="0"/>
                <a:cs typeface="ＭＳ Ｐゴシック" charset="0"/>
              </a:rPr>
              <a:t>again for MM</a:t>
            </a:r>
          </a:p>
          <a:p>
            <a:pPr marL="171450" indent="-171450">
              <a:buFontTx/>
              <a:buChar char="-"/>
            </a:pPr>
            <a:endParaRPr lang="en-US" dirty="0">
              <a:ea typeface="ＭＳ Ｐゴシック" charset="0"/>
              <a:cs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29FE979C-A49C-EA45-8683-42DCA70B74BA}" type="slidenum">
              <a:rPr lang="en-US" sz="120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D119CF8-4853-4373-9242-B2BE1695B2C2}" type="slidenum">
              <a:rPr lang="en-US" smtClean="0"/>
              <a:pPr/>
              <a:t>3</a:t>
            </a:fld>
            <a:endParaRPr lang="en-US" smtClean="0"/>
          </a:p>
        </p:txBody>
      </p:sp>
      <p:sp>
        <p:nvSpPr>
          <p:cNvPr id="54275" name="Rectangle 2"/>
          <p:cNvSpPr>
            <a:spLocks noGrp="1" noRot="1" noChangeAspect="1" noChangeArrowheads="1" noTextEdit="1"/>
          </p:cNvSpPr>
          <p:nvPr>
            <p:ph type="sldImg"/>
          </p:nvPr>
        </p:nvSpPr>
        <p:spPr>
          <a:solidFill>
            <a:srgbClr val="FFFFFF"/>
          </a:solidFill>
          <a:ln/>
        </p:spPr>
      </p:sp>
      <p:sp>
        <p:nvSpPr>
          <p:cNvPr id="2" name="Notes Placeholder 1"/>
          <p:cNvSpPr>
            <a:spLocks noGrp="1"/>
          </p:cNvSpPr>
          <p:nvPr>
            <p:ph type="body" sz="quarter" idx="10"/>
          </p:nvPr>
        </p:nvSpPr>
        <p:spPr/>
        <p:txBody>
          <a:bodyPr/>
          <a:lstStyle/>
          <a:p>
            <a:r>
              <a:rPr lang="en-US" dirty="0" smtClean="0"/>
              <a:t>- this is how it looks like in</a:t>
            </a:r>
            <a:r>
              <a:rPr lang="en-US" baseline="0" dirty="0" smtClean="0"/>
              <a:t> a tissue culture model when we treat gist cells with imatinib</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buFontTx/>
              <a:buChar char="-"/>
            </a:pPr>
            <a:r>
              <a:rPr lang="en-US" dirty="0" smtClean="0">
                <a:ea typeface="ＭＳ Ｐゴシック" charset="0"/>
                <a:cs typeface="ＭＳ Ｐゴシック" charset="0"/>
              </a:rPr>
              <a:t>we could show that all 3</a:t>
            </a:r>
            <a:r>
              <a:rPr lang="en-US" baseline="0" dirty="0" smtClean="0">
                <a:ea typeface="ＭＳ Ｐゴシック" charset="0"/>
                <a:cs typeface="ＭＳ Ｐゴシック" charset="0"/>
              </a:rPr>
              <a:t> drugs, similarly to BO, are effective in GIST</a:t>
            </a:r>
          </a:p>
          <a:p>
            <a:pPr marL="171450" indent="-171450">
              <a:buFontTx/>
              <a:buChar char="-"/>
            </a:pPr>
            <a:r>
              <a:rPr lang="en-US" baseline="0" dirty="0" err="1" smtClean="0">
                <a:ea typeface="ＭＳ Ｐゴシック" charset="0"/>
                <a:cs typeface="ＭＳ Ｐゴシック" charset="0"/>
              </a:rPr>
              <a:t>dlz</a:t>
            </a:r>
            <a:r>
              <a:rPr lang="en-US" baseline="0" dirty="0" smtClean="0">
                <a:ea typeface="ＭＳ Ｐゴシック" charset="0"/>
                <a:cs typeface="ＭＳ Ｐゴシック" charset="0"/>
              </a:rPr>
              <a:t> best</a:t>
            </a:r>
          </a:p>
          <a:p>
            <a:pPr marL="171450" indent="-171450">
              <a:buFontTx/>
              <a:buChar char="-"/>
            </a:pPr>
            <a:r>
              <a:rPr lang="en-US" baseline="0" dirty="0" smtClean="0">
                <a:ea typeface="ＭＳ Ｐゴシック" charset="0"/>
                <a:cs typeface="ＭＳ Ｐゴシック" charset="0"/>
              </a:rPr>
              <a:t>very effectively and quickly kills gist cells through </a:t>
            </a:r>
          </a:p>
          <a:p>
            <a:pPr marL="171450" indent="-171450">
              <a:buFontTx/>
              <a:buChar char="-"/>
            </a:pPr>
            <a:r>
              <a:rPr lang="en-US" baseline="0" dirty="0" smtClean="0">
                <a:ea typeface="ＭＳ Ｐゴシック" charset="0"/>
                <a:cs typeface="ＭＳ Ｐゴシック" charset="0"/>
              </a:rPr>
              <a:t>transcriptional inhibition of kit</a:t>
            </a:r>
          </a:p>
          <a:p>
            <a:pPr marL="171450" indent="-171450">
              <a:buFontTx/>
              <a:buChar char="-"/>
            </a:pPr>
            <a:r>
              <a:rPr lang="en-US" dirty="0" smtClean="0">
                <a:ea typeface="ＭＳ Ｐゴシック" charset="0"/>
                <a:cs typeface="ＭＳ Ｐゴシック" charset="0"/>
              </a:rPr>
              <a:t>interestingly,</a:t>
            </a:r>
            <a:r>
              <a:rPr lang="en-US" baseline="0" dirty="0" smtClean="0">
                <a:ea typeface="ＭＳ Ｐゴシック" charset="0"/>
                <a:cs typeface="ＭＳ Ｐゴシック" charset="0"/>
              </a:rPr>
              <a:t> all of the drugs are more effective in </a:t>
            </a:r>
            <a:r>
              <a:rPr lang="en-US" baseline="0" dirty="0" err="1" smtClean="0">
                <a:ea typeface="ＭＳ Ｐゴシック" charset="0"/>
                <a:cs typeface="ＭＳ Ｐゴシック" charset="0"/>
              </a:rPr>
              <a:t>im</a:t>
            </a:r>
            <a:r>
              <a:rPr lang="en-US" baseline="0" dirty="0" smtClean="0">
                <a:ea typeface="ＭＳ Ｐゴシック" charset="0"/>
                <a:cs typeface="ＭＳ Ｐゴシック" charset="0"/>
              </a:rPr>
              <a:t>-res gist cells</a:t>
            </a:r>
          </a:p>
          <a:p>
            <a:pPr marL="171450" indent="-171450">
              <a:buFontTx/>
              <a:buChar char="-"/>
            </a:pPr>
            <a:r>
              <a:rPr lang="en-US" baseline="0" dirty="0" smtClean="0">
                <a:ea typeface="ＭＳ Ｐゴシック" charset="0"/>
                <a:cs typeface="ＭＳ Ｐゴシック" charset="0"/>
              </a:rPr>
              <a:t>planning </a:t>
            </a:r>
            <a:r>
              <a:rPr lang="en-US" baseline="0" dirty="0" err="1" smtClean="0">
                <a:ea typeface="ＭＳ Ｐゴシック" charset="0"/>
                <a:cs typeface="ＭＳ Ｐゴシック" charset="0"/>
              </a:rPr>
              <a:t>clin</a:t>
            </a:r>
            <a:r>
              <a:rPr lang="en-US" baseline="0" dirty="0" smtClean="0">
                <a:ea typeface="ＭＳ Ｐゴシック" charset="0"/>
                <a:cs typeface="ＭＳ Ｐゴシック" charset="0"/>
              </a:rPr>
              <a:t> trial</a:t>
            </a:r>
            <a:endParaRPr lang="en-US" dirty="0">
              <a:ea typeface="ＭＳ Ｐゴシック" charset="0"/>
              <a:cs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29FE979C-A49C-EA45-8683-42DCA70B74BA}" type="slidenum">
              <a:rPr lang="en-US" sz="120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now switch</a:t>
            </a:r>
            <a:r>
              <a:rPr lang="en-US" baseline="0" dirty="0" smtClean="0"/>
              <a:t> to targeting protein translation</a:t>
            </a:r>
          </a:p>
          <a:p>
            <a:pPr marL="171450" indent="-171450">
              <a:buFontTx/>
              <a:buChar char="-"/>
            </a:pPr>
            <a:r>
              <a:rPr lang="en-US" baseline="0" dirty="0" smtClean="0"/>
              <a:t>tested the first </a:t>
            </a:r>
            <a:r>
              <a:rPr lang="en-US" baseline="0" dirty="0" err="1" smtClean="0"/>
              <a:t>fda</a:t>
            </a:r>
            <a:r>
              <a:rPr lang="en-US" baseline="0" dirty="0" smtClean="0"/>
              <a:t>-approved translational inhibitor for its activity in gist</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31</a:t>
            </a:fld>
            <a:endParaRPr lang="en-US"/>
          </a:p>
        </p:txBody>
      </p:sp>
    </p:spTree>
    <p:extLst>
      <p:ext uri="{BB962C8B-B14F-4D97-AF65-F5344CB8AC3E}">
        <p14:creationId xmlns:p14="http://schemas.microsoft.com/office/powerpoint/2010/main" val="3140634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1AAE01C-E95A-4194-BD7E-737D619A92D4}" type="slidenum">
              <a:rPr lang="en-US" smtClean="0"/>
              <a:pPr/>
              <a:t>32</a:t>
            </a:fld>
            <a:endParaRPr lang="en-US" smtClean="0"/>
          </a:p>
        </p:txBody>
      </p:sp>
      <p:sp>
        <p:nvSpPr>
          <p:cNvPr id="686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AB5E00-CE4D-4C74-A18E-C2572D20B5A3}" type="slidenum">
              <a:rPr lang="en-US" sz="1200">
                <a:latin typeface="Times" charset="0"/>
              </a:rPr>
              <a:pPr algn="r"/>
              <a:t>32</a:t>
            </a:fld>
            <a:endParaRPr lang="en-US" sz="1200">
              <a:latin typeface="Times" charset="0"/>
            </a:endParaRPr>
          </a:p>
        </p:txBody>
      </p:sp>
      <p:sp>
        <p:nvSpPr>
          <p:cNvPr id="68612" name="Rectangle 2"/>
          <p:cNvSpPr>
            <a:spLocks noGrp="1" noRot="1" noChangeAspect="1" noChangeArrowheads="1" noTextEdit="1"/>
          </p:cNvSpPr>
          <p:nvPr>
            <p:ph type="sldImg"/>
          </p:nvPr>
        </p:nvSpPr>
        <p:spPr>
          <a:solidFill>
            <a:srgbClr val="FFFFFF"/>
          </a:solidFill>
          <a:ln/>
        </p:spPr>
      </p:sp>
      <p:sp>
        <p:nvSpPr>
          <p:cNvPr id="2" name="Notes Placeholder 1"/>
          <p:cNvSpPr>
            <a:spLocks noGrp="1"/>
          </p:cNvSpPr>
          <p:nvPr>
            <p:ph type="body" sz="quarter" idx="10"/>
          </p:nvPr>
        </p:nvSpPr>
        <p:spPr/>
        <p:txBody>
          <a:bodyPr/>
          <a:lstStyle/>
          <a:p>
            <a:pPr marL="171450" indent="-171450">
              <a:buFontTx/>
              <a:buChar char="-"/>
            </a:pPr>
            <a:r>
              <a:rPr lang="en-US" dirty="0" err="1" smtClean="0"/>
              <a:t>hht</a:t>
            </a:r>
            <a:endParaRPr lang="en-US" dirty="0" smtClean="0"/>
          </a:p>
          <a:p>
            <a:pPr marL="171450" indent="-171450">
              <a:buFontTx/>
              <a:buChar char="-"/>
            </a:pPr>
            <a:r>
              <a:rPr lang="en-US" dirty="0" smtClean="0"/>
              <a:t>extract from the </a:t>
            </a:r>
            <a:r>
              <a:rPr lang="en-US" dirty="0" err="1" smtClean="0"/>
              <a:t>japanese</a:t>
            </a:r>
            <a:r>
              <a:rPr lang="en-US" baseline="0" dirty="0" smtClean="0"/>
              <a:t> plum yew</a:t>
            </a:r>
          </a:p>
          <a:p>
            <a:pPr marL="171450" indent="-171450">
              <a:buFontTx/>
              <a:buChar char="-"/>
            </a:pPr>
            <a:r>
              <a:rPr lang="en-US" baseline="0" dirty="0" err="1" smtClean="0"/>
              <a:t>fda</a:t>
            </a:r>
            <a:r>
              <a:rPr lang="en-US" baseline="0" dirty="0" smtClean="0"/>
              <a:t>-approved for </a:t>
            </a:r>
            <a:r>
              <a:rPr lang="en-US" baseline="0" dirty="0" err="1" smtClean="0"/>
              <a:t>im</a:t>
            </a:r>
            <a:r>
              <a:rPr lang="en-US" baseline="0" dirty="0" smtClean="0"/>
              <a:t>-res cml</a:t>
            </a:r>
          </a:p>
          <a:p>
            <a:pPr marL="171450" indent="-171450">
              <a:buFontTx/>
              <a:buChar char="-"/>
            </a:pPr>
            <a:r>
              <a:rPr lang="en-US" baseline="0" dirty="0" smtClean="0"/>
              <a:t>could show that strong effect on gist cells</a:t>
            </a:r>
          </a:p>
          <a:p>
            <a:pPr marL="171450" indent="-171450">
              <a:buFontTx/>
              <a:buChar char="-"/>
            </a:pPr>
            <a:r>
              <a:rPr lang="en-US" baseline="0" dirty="0" smtClean="0"/>
              <a:t>including </a:t>
            </a:r>
            <a:r>
              <a:rPr lang="en-US" baseline="0" dirty="0" err="1" smtClean="0"/>
              <a:t>im</a:t>
            </a:r>
            <a:r>
              <a:rPr lang="en-US" baseline="0" dirty="0" smtClean="0"/>
              <a:t>-res</a:t>
            </a:r>
          </a:p>
          <a:p>
            <a:pPr marL="171450" indent="-171450">
              <a:buFontTx/>
              <a:buChar char="-"/>
            </a:pPr>
            <a:r>
              <a:rPr lang="en-US" baseline="0" dirty="0" smtClean="0"/>
              <a:t>fast</a:t>
            </a:r>
          </a:p>
          <a:p>
            <a:pPr marL="171450" indent="-171450">
              <a:buFontTx/>
              <a:buChar char="-"/>
            </a:pPr>
            <a:r>
              <a:rPr lang="en-US" baseline="0" dirty="0" smtClean="0"/>
              <a:t>very strong inhibition of protein synthesis</a:t>
            </a:r>
          </a:p>
          <a:p>
            <a:pPr marL="171450" indent="-171450">
              <a:buFontTx/>
              <a:buChar char="-"/>
            </a:pPr>
            <a:r>
              <a:rPr lang="en-US" baseline="0" dirty="0" smtClean="0"/>
              <a:t>just as strong as </a:t>
            </a:r>
            <a:r>
              <a:rPr lang="en-US" baseline="0" dirty="0" err="1" smtClean="0"/>
              <a:t>chx</a:t>
            </a:r>
            <a:r>
              <a:rPr lang="en-US" baseline="0" dirty="0" smtClean="0"/>
              <a:t>, a drug that is commonly used in the lab for this purpose, but too toxic to use in patients</a:t>
            </a:r>
          </a:p>
          <a:p>
            <a:pPr marL="171450" indent="-171450">
              <a:buFontTx/>
              <a:buChar char="-"/>
            </a:pPr>
            <a:r>
              <a:rPr lang="en-US" baseline="0" dirty="0" smtClean="0"/>
              <a:t>finishing up</a:t>
            </a:r>
          </a:p>
          <a:p>
            <a:pPr marL="171450" indent="-171450">
              <a:buFontTx/>
              <a:buChar char="-"/>
            </a:pPr>
            <a:r>
              <a:rPr lang="en-US" baseline="0" dirty="0" smtClean="0"/>
              <a:t>hopefully moving to clinical trial soon</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BC778B32-CC0F-E043-A2A3-8B6E90EE7A63}" type="slidenum">
              <a:rPr lang="en-US" sz="1200"/>
              <a:pPr/>
              <a:t>33</a:t>
            </a:fld>
            <a:endParaRPr lang="en-US" sz="1200"/>
          </a:p>
        </p:txBody>
      </p:sp>
      <p:sp>
        <p:nvSpPr>
          <p:cNvPr id="35842" name="Rectangle 2"/>
          <p:cNvSpPr>
            <a:spLocks noGrp="1" noRot="1" noChangeAspect="1" noChangeArrowheads="1" noTextEdit="1"/>
          </p:cNvSpPr>
          <p:nvPr>
            <p:ph type="sldImg"/>
          </p:nvPr>
        </p:nvSpPr>
        <p:spPr>
          <a:solidFill>
            <a:srgbClr val="FFFFFF"/>
          </a:solidFill>
          <a:ln/>
        </p:spPr>
      </p:sp>
      <p:sp>
        <p:nvSpPr>
          <p:cNvPr id="2" name="Notes Placeholder 1"/>
          <p:cNvSpPr>
            <a:spLocks noGrp="1"/>
          </p:cNvSpPr>
          <p:nvPr>
            <p:ph type="body" sz="quarter" idx="10"/>
          </p:nvPr>
        </p:nvSpPr>
        <p:spPr/>
        <p:txBody>
          <a:bodyPr/>
          <a:lstStyle/>
          <a:p>
            <a:pPr marL="171450" indent="-171450">
              <a:buFontTx/>
              <a:buChar char="-"/>
            </a:pPr>
            <a:r>
              <a:rPr lang="en-US" dirty="0" smtClean="0"/>
              <a:t>take</a:t>
            </a:r>
            <a:r>
              <a:rPr lang="en-US" baseline="0" dirty="0" smtClean="0"/>
              <a:t> home</a:t>
            </a:r>
            <a:r>
              <a:rPr lang="mr-IN" baseline="0" dirty="0" smtClean="0"/>
              <a:t>…</a:t>
            </a: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now switching gears </a:t>
            </a:r>
            <a:r>
              <a:rPr lang="en-US" baseline="0" dirty="0" err="1" smtClean="0"/>
              <a:t>juuusst</a:t>
            </a:r>
            <a:r>
              <a:rPr lang="en-US" baseline="0" dirty="0" smtClean="0"/>
              <a:t> a little bit</a:t>
            </a:r>
            <a:r>
              <a:rPr lang="mr-IN" baseline="0" dirty="0" smtClean="0"/>
              <a:t>…</a:t>
            </a:r>
            <a:endParaRPr lang="en-US" baseline="0" dirty="0" smtClean="0"/>
          </a:p>
          <a:p>
            <a:pPr marL="171450" indent="-171450">
              <a:buFontTx/>
              <a:buChar char="-"/>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 would like to introduce you to a new study that</a:t>
            </a:r>
            <a:r>
              <a:rPr lang="en-US" baseline="0" dirty="0" smtClean="0"/>
              <a:t> I am initiating with collaborators of the </a:t>
            </a:r>
            <a:r>
              <a:rPr lang="en-US" baseline="0" dirty="0" err="1" smtClean="0"/>
              <a:t>Biobehavioral</a:t>
            </a:r>
            <a:r>
              <a:rPr lang="en-US" baseline="0" dirty="0" smtClean="0"/>
              <a:t> oncology program and the </a:t>
            </a:r>
            <a:r>
              <a:rPr lang="en-US" baseline="0" dirty="0" err="1" smtClean="0"/>
              <a:t>dept</a:t>
            </a:r>
            <a:r>
              <a:rPr lang="en-US" baseline="0" dirty="0" smtClean="0"/>
              <a:t> of neurology at </a:t>
            </a:r>
            <a:r>
              <a:rPr lang="en-US" baseline="0" dirty="0" err="1" smtClean="0"/>
              <a:t>pitt</a:t>
            </a:r>
            <a:endParaRPr lang="en-US" baseline="0" dirty="0" smtClean="0"/>
          </a:p>
          <a:p>
            <a:pPr marL="171450" indent="-171450">
              <a:buFontTx/>
              <a:buChar char="-"/>
            </a:pPr>
            <a:r>
              <a:rPr lang="en-US" baseline="0" dirty="0" smtClean="0"/>
              <a:t>(maybe you have already seen this sheet in your conference package?)</a:t>
            </a:r>
          </a:p>
          <a:p>
            <a:pPr marL="171450" indent="-171450">
              <a:buFontTx/>
              <a:buChar char="-"/>
            </a:pPr>
            <a:r>
              <a:rPr lang="en-US" baseline="0" dirty="0" smtClean="0"/>
              <a:t>this study was inspired by you and the GSI mailing list</a:t>
            </a:r>
          </a:p>
          <a:p>
            <a:pPr marL="171450" indent="-171450">
              <a:buFontTx/>
              <a:buChar char="-"/>
            </a:pPr>
            <a:r>
              <a:rPr lang="en-US" baseline="0" dirty="0" smtClean="0"/>
              <a:t>hearing GIST </a:t>
            </a:r>
            <a:r>
              <a:rPr lang="en-US" baseline="0" dirty="0" err="1" smtClean="0"/>
              <a:t>pts</a:t>
            </a:r>
            <a:r>
              <a:rPr lang="en-US" baseline="0" dirty="0" smtClean="0"/>
              <a:t> talk about Gleevec brain</a:t>
            </a:r>
          </a:p>
          <a:p>
            <a:pPr marL="171450" indent="-171450">
              <a:buFontTx/>
              <a:buChar char="-"/>
            </a:pPr>
            <a:r>
              <a:rPr lang="en-US" baseline="0" dirty="0" smtClean="0"/>
              <a:t>in analogy to chemo brain</a:t>
            </a:r>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34</a:t>
            </a:fld>
            <a:endParaRPr lang="en-US"/>
          </a:p>
        </p:txBody>
      </p:sp>
    </p:spTree>
    <p:extLst>
      <p:ext uri="{BB962C8B-B14F-4D97-AF65-F5344CB8AC3E}">
        <p14:creationId xmlns:p14="http://schemas.microsoft.com/office/powerpoint/2010/main" val="37454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before I go into details though </a:t>
            </a:r>
          </a:p>
          <a:p>
            <a:pPr marL="171450" indent="-171450">
              <a:buFontTx/>
              <a:buChar char="-"/>
            </a:pPr>
            <a:r>
              <a:rPr lang="en-US" dirty="0" smtClean="0"/>
              <a:t>I have a short</a:t>
            </a:r>
            <a:r>
              <a:rPr lang="en-US" baseline="0" dirty="0" smtClean="0"/>
              <a:t> to do list for you</a:t>
            </a:r>
            <a:r>
              <a:rPr lang="mr-IN" baseline="0" dirty="0" smtClean="0"/>
              <a:t>…</a:t>
            </a:r>
            <a:endParaRPr lang="en-US" baseline="0" dirty="0" smtClean="0"/>
          </a:p>
          <a:p>
            <a:pPr marL="171450" indent="-171450">
              <a:buFontTx/>
              <a:buChar char="-"/>
            </a:pPr>
            <a:r>
              <a:rPr lang="en-US" baseline="0" dirty="0" smtClean="0"/>
              <a:t>read</a:t>
            </a:r>
            <a:r>
              <a:rPr lang="mr-IN" baseline="0" dirty="0" smtClean="0"/>
              <a:t>…</a:t>
            </a:r>
            <a:endParaRPr lang="en-US" baseline="0" dirty="0" smtClean="0"/>
          </a:p>
          <a:p>
            <a:pPr marL="171450" indent="-171450">
              <a:buFontTx/>
              <a:buChar char="-"/>
            </a:pPr>
            <a:r>
              <a:rPr lang="en-US" baseline="0" dirty="0" smtClean="0"/>
              <a:t>I will come back to that later</a:t>
            </a:r>
          </a:p>
          <a:p>
            <a:pPr marL="171450" indent="-171450">
              <a:buFontTx/>
              <a:buChar char="-"/>
            </a:pPr>
            <a:r>
              <a:rPr lang="en-US" baseline="0" dirty="0" smtClean="0"/>
              <a:t>memorize!</a:t>
            </a:r>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35</a:t>
            </a:fld>
            <a:endParaRPr lang="en-US"/>
          </a:p>
        </p:txBody>
      </p:sp>
    </p:spTree>
    <p:extLst>
      <p:ext uri="{BB962C8B-B14F-4D97-AF65-F5344CB8AC3E}">
        <p14:creationId xmlns:p14="http://schemas.microsoft.com/office/powerpoint/2010/main" val="1544885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back to a little history about </a:t>
            </a:r>
            <a:r>
              <a:rPr lang="en-US" dirty="0" err="1" smtClean="0"/>
              <a:t>chemobrain</a:t>
            </a: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also called</a:t>
            </a:r>
            <a:r>
              <a:rPr lang="mr-IN" dirty="0" smtClean="0"/>
              <a:t>…</a:t>
            </a:r>
            <a:endParaRPr lang="en-US"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mr-IN"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36</a:t>
            </a:fld>
            <a:endParaRPr lang="en-US"/>
          </a:p>
        </p:txBody>
      </p:sp>
    </p:spTree>
    <p:extLst>
      <p:ext uri="{BB962C8B-B14F-4D97-AF65-F5344CB8AC3E}">
        <p14:creationId xmlns:p14="http://schemas.microsoft.com/office/powerpoint/2010/main" val="294832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if you look</a:t>
            </a:r>
            <a:r>
              <a:rPr lang="en-US" baseline="0" dirty="0" smtClean="0"/>
              <a:t> at this study about long-term cancer </a:t>
            </a:r>
            <a:r>
              <a:rPr lang="en-US" baseline="0" dirty="0" err="1" smtClean="0"/>
              <a:t>surviors</a:t>
            </a:r>
            <a:r>
              <a:rPr lang="en-US" baseline="0" dirty="0" smtClean="0"/>
              <a:t> and </a:t>
            </a:r>
          </a:p>
          <a:p>
            <a:pPr marL="171450" indent="-171450">
              <a:buFontTx/>
              <a:buChar char="-"/>
            </a:pPr>
            <a:r>
              <a:rPr lang="en-US" baseline="0" dirty="0" smtClean="0"/>
              <a:t>their perceived problems/issues, even after treatment completion</a:t>
            </a:r>
          </a:p>
          <a:p>
            <a:pPr marL="171450" indent="-171450">
              <a:buFontTx/>
              <a:buChar char="-"/>
            </a:pPr>
            <a:r>
              <a:rPr lang="en-US" baseline="0" dirty="0" smtClean="0"/>
              <a:t>you can see that </a:t>
            </a:r>
          </a:p>
          <a:p>
            <a:pPr marL="171450" indent="-171450">
              <a:buFontTx/>
              <a:buChar char="-"/>
            </a:pPr>
            <a:r>
              <a:rPr lang="en-US" baseline="0" dirty="0" err="1" smtClean="0"/>
              <a:t>cogn</a:t>
            </a:r>
            <a:r>
              <a:rPr lang="en-US" baseline="0" dirty="0" smtClean="0"/>
              <a:t>. </a:t>
            </a:r>
            <a:r>
              <a:rPr lang="en-US" baseline="0" dirty="0" err="1" smtClean="0"/>
              <a:t>dysfx</a:t>
            </a:r>
            <a:r>
              <a:rPr lang="en-US" baseline="0" dirty="0" smtClean="0"/>
              <a:t> stays with them for a long time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37</a:t>
            </a:fld>
            <a:endParaRPr lang="en-US"/>
          </a:p>
        </p:txBody>
      </p:sp>
    </p:spTree>
    <p:extLst>
      <p:ext uri="{BB962C8B-B14F-4D97-AF65-F5344CB8AC3E}">
        <p14:creationId xmlns:p14="http://schemas.microsoft.com/office/powerpoint/2010/main" val="2573881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the question is</a:t>
            </a:r>
            <a:r>
              <a:rPr lang="mr-IN" dirty="0" smtClean="0"/>
              <a:t>…</a:t>
            </a:r>
            <a:endParaRPr lang="en-US" dirty="0" smtClean="0"/>
          </a:p>
          <a:p>
            <a:pPr marL="171450" indent="-171450">
              <a:buFontTx/>
              <a:buChar char="-"/>
            </a:pPr>
            <a:r>
              <a:rPr lang="mr-IN" dirty="0" smtClean="0"/>
              <a:t>…</a:t>
            </a:r>
            <a:endParaRPr lang="en-US" dirty="0" smtClean="0"/>
          </a:p>
          <a:p>
            <a:pPr marL="171450" indent="-171450">
              <a:buFontTx/>
              <a:buChar char="-"/>
            </a:pPr>
            <a:endParaRPr lang="en-US" dirty="0" smtClean="0"/>
          </a:p>
          <a:p>
            <a:pPr marL="171450" indent="-171450">
              <a:buFontTx/>
              <a:buChar char="-"/>
            </a:pPr>
            <a:r>
              <a:rPr lang="en-US" dirty="0" smtClean="0"/>
              <a:t>bottom line, </a:t>
            </a:r>
          </a:p>
          <a:p>
            <a:pPr marL="171450" indent="-171450">
              <a:buFontTx/>
              <a:buChar char="-"/>
            </a:pPr>
            <a:r>
              <a:rPr lang="en-US" dirty="0" smtClean="0"/>
              <a:t>everything might be</a:t>
            </a:r>
            <a:r>
              <a:rPr lang="en-US" baseline="0" dirty="0" smtClean="0"/>
              <a:t>  - or is </a:t>
            </a:r>
            <a:r>
              <a:rPr lang="mr-IN" baseline="0" dirty="0" smtClean="0"/>
              <a:t>–</a:t>
            </a:r>
            <a:r>
              <a:rPr lang="en-US" baseline="0" dirty="0" smtClean="0"/>
              <a:t> interconnected</a:t>
            </a:r>
          </a:p>
          <a:p>
            <a:pPr marL="171450" indent="-171450">
              <a:buFontTx/>
              <a:buChar char="-"/>
            </a:pPr>
            <a:r>
              <a:rPr lang="en-US" baseline="0" dirty="0" smtClean="0"/>
              <a:t>took a long time to realize that chemo brain is real</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38</a:t>
            </a:fld>
            <a:endParaRPr lang="en-US"/>
          </a:p>
        </p:txBody>
      </p:sp>
    </p:spTree>
    <p:extLst>
      <p:ext uri="{BB962C8B-B14F-4D97-AF65-F5344CB8AC3E}">
        <p14:creationId xmlns:p14="http://schemas.microsoft.com/office/powerpoint/2010/main" val="2880519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ヒラギノ角ゴ Pro W3" charset="0"/>
              </a:rPr>
              <a:t>is this really a problem?</a:t>
            </a: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281">
              <a:defRPr sz="2800" b="1">
                <a:solidFill>
                  <a:srgbClr val="535A5D"/>
                </a:solidFill>
                <a:latin typeface="Arial" charset="0"/>
                <a:ea typeface="MS PGothic" charset="0"/>
                <a:cs typeface="MS PGothic" charset="0"/>
              </a:defRPr>
            </a:lvl1pPr>
            <a:lvl2pPr marL="730766" indent="-281064" defTabSz="896281">
              <a:defRPr sz="2800" b="1">
                <a:solidFill>
                  <a:srgbClr val="535A5D"/>
                </a:solidFill>
                <a:latin typeface="Arial" charset="0"/>
                <a:ea typeface="MS PGothic" charset="0"/>
                <a:cs typeface="MS PGothic" charset="0"/>
              </a:defRPr>
            </a:lvl2pPr>
            <a:lvl3pPr marL="1124255" indent="-224851" defTabSz="896281">
              <a:defRPr sz="2800" b="1">
                <a:solidFill>
                  <a:srgbClr val="535A5D"/>
                </a:solidFill>
                <a:latin typeface="Arial" charset="0"/>
                <a:ea typeface="MS PGothic" charset="0"/>
                <a:cs typeface="MS PGothic" charset="0"/>
              </a:defRPr>
            </a:lvl3pPr>
            <a:lvl4pPr marL="1573957" indent="-224851" defTabSz="896281">
              <a:defRPr sz="2800" b="1">
                <a:solidFill>
                  <a:srgbClr val="535A5D"/>
                </a:solidFill>
                <a:latin typeface="Arial" charset="0"/>
                <a:ea typeface="MS PGothic" charset="0"/>
                <a:cs typeface="MS PGothic" charset="0"/>
              </a:defRPr>
            </a:lvl4pPr>
            <a:lvl5pPr marL="2023659" indent="-224851" defTabSz="896281">
              <a:defRPr sz="2800" b="1">
                <a:solidFill>
                  <a:srgbClr val="535A5D"/>
                </a:solidFill>
                <a:latin typeface="Arial" charset="0"/>
                <a:ea typeface="MS PGothic" charset="0"/>
                <a:cs typeface="MS PGothic" charset="0"/>
              </a:defRPr>
            </a:lvl5pPr>
            <a:lvl6pPr marL="2473361"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6pPr>
            <a:lvl7pPr marL="2923062"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7pPr>
            <a:lvl8pPr marL="3372764"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8pPr>
            <a:lvl9pPr marL="3822466"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9pPr>
          </a:lstStyle>
          <a:p>
            <a:fld id="{EB121D97-C20C-9540-A4E0-505010540161}" type="slidenum">
              <a:rPr lang="en-US" sz="1200" b="0">
                <a:solidFill>
                  <a:schemeClr val="tx1"/>
                </a:solidFill>
              </a:rPr>
              <a:pPr/>
              <a:t>39</a:t>
            </a:fld>
            <a:endParaRPr lang="en-US" sz="1200" b="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however, we all know that there are</a:t>
            </a:r>
            <a:r>
              <a:rPr lang="en-US" baseline="0" dirty="0" smtClean="0"/>
              <a:t> problems</a:t>
            </a:r>
          </a:p>
          <a:p>
            <a:pPr marL="171450" indent="-171450">
              <a:buFontTx/>
              <a:buChar char="-"/>
            </a:pPr>
            <a:r>
              <a:rPr lang="en-US" baseline="0" dirty="0" smtClean="0"/>
              <a:t>mainly with </a:t>
            </a:r>
            <a:r>
              <a:rPr lang="mr-IN" baseline="0" dirty="0" smtClean="0"/>
              <a:t>…</a:t>
            </a:r>
            <a:endParaRPr lang="en-US" baseline="0" dirty="0" smtClean="0"/>
          </a:p>
          <a:p>
            <a:pPr marL="171450" indent="-171450">
              <a:buFontTx/>
              <a:buChar char="-"/>
            </a:pPr>
            <a:r>
              <a:rPr lang="en-US" baseline="0" dirty="0" smtClean="0"/>
              <a:t>new </a:t>
            </a:r>
            <a:r>
              <a:rPr lang="mr-IN" baseline="0" dirty="0" smtClean="0"/>
              <a:t>…</a:t>
            </a:r>
            <a:r>
              <a:rPr lang="en-US" baseline="0" dirty="0" smtClean="0"/>
              <a:t> are needed</a:t>
            </a:r>
          </a:p>
          <a:p>
            <a:pPr marL="171450" indent="-171450">
              <a:buFontTx/>
              <a:buChar char="-"/>
            </a:pPr>
            <a:r>
              <a:rPr lang="en-US" baseline="0" dirty="0" smtClean="0"/>
              <a:t>and we have already heard today about very promising new therapeutic agents that are currently in </a:t>
            </a:r>
            <a:r>
              <a:rPr lang="en-US" baseline="0" dirty="0" err="1" smtClean="0"/>
              <a:t>clin</a:t>
            </a:r>
            <a:r>
              <a:rPr lang="en-US" baseline="0" dirty="0" smtClean="0"/>
              <a:t> trials</a:t>
            </a:r>
          </a:p>
          <a:p>
            <a:pPr marL="171450" indent="-171450">
              <a:buFontTx/>
              <a:buChar char="-"/>
            </a:pPr>
            <a:r>
              <a:rPr lang="en-US" baseline="0" dirty="0" smtClean="0"/>
              <a:t>to develop further new therapies, </a:t>
            </a:r>
            <a:r>
              <a:rPr lang="mr-IN" baseline="0" dirty="0" smtClean="0"/>
              <a:t>…</a:t>
            </a:r>
            <a:endParaRPr lang="en-US" baseline="0" dirty="0" smtClean="0"/>
          </a:p>
          <a:p>
            <a:pPr marL="171450" indent="-171450">
              <a:buFontTx/>
              <a:buChar char="-"/>
            </a:pPr>
            <a:r>
              <a:rPr lang="mr-IN" baseline="0" dirty="0" smtClean="0"/>
              <a:t>…</a:t>
            </a:r>
            <a:endParaRPr lang="en-US" baseline="0" dirty="0" smtClean="0"/>
          </a:p>
          <a:p>
            <a:pPr marL="171450" indent="-171450">
              <a:buFontTx/>
              <a:buChar char="-"/>
            </a:pPr>
            <a:r>
              <a:rPr lang="en-US" baseline="0" dirty="0" smtClean="0"/>
              <a:t>flaws that we know about, binding to </a:t>
            </a:r>
            <a:r>
              <a:rPr lang="en-US" baseline="0" dirty="0" err="1" smtClean="0"/>
              <a:t>atp</a:t>
            </a:r>
            <a:r>
              <a:rPr lang="en-US" baseline="0" dirty="0" smtClean="0"/>
              <a:t> binding pocket (targeted by secondary mutations), binding to the inactive state of kit</a:t>
            </a:r>
          </a:p>
          <a:p>
            <a:pPr marL="171450" indent="-171450">
              <a:buFontTx/>
              <a:buChar char="-"/>
            </a:pPr>
            <a:r>
              <a:rPr lang="en-US" baseline="0" dirty="0" smtClean="0"/>
              <a:t>others?</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4</a:t>
            </a:fld>
            <a:endParaRPr lang="en-US"/>
          </a:p>
        </p:txBody>
      </p:sp>
    </p:spTree>
    <p:extLst>
      <p:ext uri="{BB962C8B-B14F-4D97-AF65-F5344CB8AC3E}">
        <p14:creationId xmlns:p14="http://schemas.microsoft.com/office/powerpoint/2010/main" val="3126337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a:buChar char="•"/>
            </a:pPr>
            <a:r>
              <a:rPr lang="en-US" dirty="0" smtClean="0">
                <a:ea typeface="ヒラギノ角ゴ Pro W3" charset="0"/>
              </a:rPr>
              <a:t>twin study</a:t>
            </a:r>
          </a:p>
          <a:p>
            <a:pPr marL="171450" indent="-171450">
              <a:buFont typeface="Arial"/>
              <a:buChar char="•"/>
            </a:pPr>
            <a:r>
              <a:rPr lang="en-US" dirty="0" smtClean="0">
                <a:ea typeface="ヒラギノ角ゴ Pro W3" charset="0"/>
              </a:rPr>
              <a:t>identical</a:t>
            </a:r>
            <a:r>
              <a:rPr lang="en-US" baseline="0" dirty="0" smtClean="0">
                <a:ea typeface="ヒラギノ角ゴ Pro W3" charset="0"/>
              </a:rPr>
              <a:t> twins</a:t>
            </a:r>
          </a:p>
          <a:p>
            <a:pPr marL="171450" indent="-171450">
              <a:buFont typeface="Arial"/>
              <a:buChar char="•"/>
            </a:pPr>
            <a:r>
              <a:rPr lang="en-US" baseline="0" dirty="0" smtClean="0">
                <a:ea typeface="ヒラギノ角ゴ Pro W3" charset="0"/>
              </a:rPr>
              <a:t>one twin affected by breast cancer, treated with chemo</a:t>
            </a:r>
          </a:p>
          <a:p>
            <a:pPr marL="171450" indent="-171450">
              <a:buFont typeface="Arial"/>
              <a:buChar char="•"/>
            </a:pPr>
            <a:r>
              <a:rPr lang="en-US" baseline="0" dirty="0" smtClean="0">
                <a:ea typeface="ヒラギノ角ゴ Pro W3" charset="0"/>
              </a:rPr>
              <a:t>reported cog </a:t>
            </a:r>
            <a:r>
              <a:rPr lang="en-US" baseline="0" dirty="0" err="1" smtClean="0">
                <a:ea typeface="ヒラギノ角ゴ Pro W3" charset="0"/>
              </a:rPr>
              <a:t>dysfx</a:t>
            </a:r>
            <a:r>
              <a:rPr lang="en-US" baseline="0" dirty="0" smtClean="0">
                <a:ea typeface="ヒラギノ角ゴ Pro W3" charset="0"/>
              </a:rPr>
              <a:t>, but had some score on neuropsychological testing as her unaffected twin</a:t>
            </a:r>
          </a:p>
          <a:p>
            <a:pPr marL="171450" indent="-171450">
              <a:buFont typeface="Arial"/>
              <a:buChar char="•"/>
            </a:pPr>
            <a:r>
              <a:rPr lang="en-US" baseline="0" dirty="0" smtClean="0">
                <a:ea typeface="ヒラギノ角ゴ Pro W3" charset="0"/>
              </a:rPr>
              <a:t>brain scan while performing tasks</a:t>
            </a:r>
            <a:endParaRPr lang="en-US" dirty="0" smtClean="0">
              <a:ea typeface="ヒラギノ角ゴ Pro W3" charset="0"/>
            </a:endParaRPr>
          </a:p>
          <a:p>
            <a:pPr marL="171450" indent="-171450">
              <a:buFont typeface="Arial"/>
              <a:buChar char="•"/>
            </a:pPr>
            <a:r>
              <a:rPr lang="en-US" dirty="0" smtClean="0">
                <a:ea typeface="ヒラギノ角ゴ Pro W3" charset="0"/>
              </a:rPr>
              <a:t>left </a:t>
            </a:r>
            <a:r>
              <a:rPr lang="en-US" dirty="0">
                <a:ea typeface="ヒラギノ角ゴ Pro W3" charset="0"/>
              </a:rPr>
              <a:t>&gt; right task gets more </a:t>
            </a:r>
            <a:r>
              <a:rPr lang="en-US" dirty="0" smtClean="0">
                <a:ea typeface="ヒラギノ角ゴ Pro W3" charset="0"/>
              </a:rPr>
              <a:t>difficult</a:t>
            </a:r>
          </a:p>
          <a:p>
            <a:pPr marL="171450" indent="-171450">
              <a:buFont typeface="Arial"/>
              <a:buChar char="•"/>
            </a:pPr>
            <a:r>
              <a:rPr lang="en-US" dirty="0" smtClean="0">
                <a:ea typeface="ヒラギノ角ゴ Pro W3" charset="0"/>
              </a:rPr>
              <a:t>brain of the breast </a:t>
            </a:r>
            <a:r>
              <a:rPr lang="en-US" dirty="0" err="1" smtClean="0">
                <a:ea typeface="ヒラギノ角ゴ Pro W3" charset="0"/>
              </a:rPr>
              <a:t>ca</a:t>
            </a:r>
            <a:r>
              <a:rPr lang="en-US" dirty="0" smtClean="0">
                <a:ea typeface="ヒラギノ角ゴ Pro W3" charset="0"/>
              </a:rPr>
              <a:t> twin has more active areas that of the unaffected twin</a:t>
            </a:r>
          </a:p>
          <a:p>
            <a:pPr marL="171450" indent="-171450">
              <a:buFont typeface="Arial"/>
              <a:buChar char="•"/>
            </a:pPr>
            <a:r>
              <a:rPr lang="en-US" dirty="0" smtClean="0">
                <a:ea typeface="ヒラギノ角ゴ Pro W3" charset="0"/>
              </a:rPr>
              <a:t>she</a:t>
            </a:r>
            <a:r>
              <a:rPr lang="en-US" baseline="0" dirty="0" smtClean="0">
                <a:ea typeface="ヒラギノ角ゴ Pro W3" charset="0"/>
              </a:rPr>
              <a:t> got things done,</a:t>
            </a:r>
          </a:p>
          <a:p>
            <a:pPr marL="171450" indent="-171450">
              <a:buFont typeface="Arial"/>
              <a:buChar char="•"/>
            </a:pPr>
            <a:r>
              <a:rPr lang="en-US" baseline="0" dirty="0" smtClean="0">
                <a:ea typeface="ヒラギノ角ゴ Pro W3" charset="0"/>
              </a:rPr>
              <a:t>but her brain was working harder</a:t>
            </a:r>
            <a:endParaRPr lang="en-US" dirty="0" smtClean="0">
              <a:ea typeface="ヒラギノ角ゴ Pro W3" charset="0"/>
            </a:endParaRPr>
          </a:p>
          <a:p>
            <a:pPr marL="171450" indent="-171450">
              <a:buFont typeface="Arial"/>
              <a:buChar char="•"/>
            </a:pPr>
            <a:endParaRPr lang="en-US" dirty="0" smtClean="0">
              <a:ea typeface="ヒラギノ角ゴ Pro W3" charset="0"/>
            </a:endParaRPr>
          </a:p>
          <a:p>
            <a:pPr marL="171450" indent="-171450">
              <a:buFont typeface="Arial"/>
              <a:buChar char="•"/>
            </a:pPr>
            <a:r>
              <a:rPr lang="en-US" dirty="0" smtClean="0">
                <a:ea typeface="ヒラギノ角ゴ Pro W3" charset="0"/>
              </a:rPr>
              <a:t>affects </a:t>
            </a:r>
            <a:r>
              <a:rPr lang="en-US" dirty="0">
                <a:ea typeface="ヒラギノ角ゴ Pro W3" charset="0"/>
              </a:rPr>
              <a:t>daily performance</a:t>
            </a:r>
          </a:p>
          <a:p>
            <a:pPr marL="171450" indent="-171450">
              <a:buFont typeface="Arial"/>
              <a:buChar char="•"/>
            </a:pPr>
            <a:r>
              <a:rPr lang="en-US" dirty="0">
                <a:ea typeface="ヒラギノ角ゴ Pro W3" charset="0"/>
              </a:rPr>
              <a:t>biological vulnerability</a:t>
            </a:r>
          </a:p>
          <a:p>
            <a:pPr marL="171450" indent="-171450">
              <a:buFont typeface="Arial"/>
              <a:buChar char="•"/>
            </a:pPr>
            <a:r>
              <a:rPr lang="en-US" dirty="0">
                <a:ea typeface="ヒラギノ角ゴ Pro W3" charset="0"/>
              </a:rPr>
              <a:t>under greater demand manifestation of problems with daily tasks</a:t>
            </a:r>
          </a:p>
          <a:p>
            <a:pPr marL="171450" indent="-171450">
              <a:buFont typeface="Arial"/>
              <a:buChar char="•"/>
            </a:pPr>
            <a:r>
              <a:rPr lang="en-US" dirty="0">
                <a:ea typeface="ヒラギノ角ゴ Pro W3" charset="0"/>
              </a:rPr>
              <a:t>study was replicated with multiple survivors</a:t>
            </a: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281">
              <a:defRPr sz="2800" b="1">
                <a:solidFill>
                  <a:srgbClr val="535A5D"/>
                </a:solidFill>
                <a:latin typeface="Arial" charset="0"/>
                <a:ea typeface="MS PGothic" charset="0"/>
                <a:cs typeface="MS PGothic" charset="0"/>
              </a:defRPr>
            </a:lvl1pPr>
            <a:lvl2pPr marL="730766" indent="-281064" defTabSz="896281">
              <a:defRPr sz="2800" b="1">
                <a:solidFill>
                  <a:srgbClr val="535A5D"/>
                </a:solidFill>
                <a:latin typeface="Arial" charset="0"/>
                <a:ea typeface="MS PGothic" charset="0"/>
                <a:cs typeface="MS PGothic" charset="0"/>
              </a:defRPr>
            </a:lvl2pPr>
            <a:lvl3pPr marL="1124255" indent="-224851" defTabSz="896281">
              <a:defRPr sz="2800" b="1">
                <a:solidFill>
                  <a:srgbClr val="535A5D"/>
                </a:solidFill>
                <a:latin typeface="Arial" charset="0"/>
                <a:ea typeface="MS PGothic" charset="0"/>
                <a:cs typeface="MS PGothic" charset="0"/>
              </a:defRPr>
            </a:lvl3pPr>
            <a:lvl4pPr marL="1573957" indent="-224851" defTabSz="896281">
              <a:defRPr sz="2800" b="1">
                <a:solidFill>
                  <a:srgbClr val="535A5D"/>
                </a:solidFill>
                <a:latin typeface="Arial" charset="0"/>
                <a:ea typeface="MS PGothic" charset="0"/>
                <a:cs typeface="MS PGothic" charset="0"/>
              </a:defRPr>
            </a:lvl4pPr>
            <a:lvl5pPr marL="2023659" indent="-224851" defTabSz="896281">
              <a:defRPr sz="2800" b="1">
                <a:solidFill>
                  <a:srgbClr val="535A5D"/>
                </a:solidFill>
                <a:latin typeface="Arial" charset="0"/>
                <a:ea typeface="MS PGothic" charset="0"/>
                <a:cs typeface="MS PGothic" charset="0"/>
              </a:defRPr>
            </a:lvl5pPr>
            <a:lvl6pPr marL="2473361"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6pPr>
            <a:lvl7pPr marL="2923062"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7pPr>
            <a:lvl8pPr marL="3372764"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8pPr>
            <a:lvl9pPr marL="3822466"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9pPr>
          </a:lstStyle>
          <a:p>
            <a:fld id="{A4B4879D-6590-934E-921F-A8A4A88144E8}" type="slidenum">
              <a:rPr lang="en-US" sz="1200" b="0">
                <a:solidFill>
                  <a:schemeClr val="tx1"/>
                </a:solidFill>
              </a:rPr>
              <a:pPr/>
              <a:t>40</a:t>
            </a:fld>
            <a:endParaRPr lang="en-US" sz="1200" b="0">
              <a:solidFill>
                <a:schemeClr val="tx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ヒラギノ角ゴ Pro W3" charset="0"/>
              </a:rPr>
              <a:t>is this really a problem?</a:t>
            </a: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281">
              <a:defRPr sz="2800" b="1">
                <a:solidFill>
                  <a:srgbClr val="535A5D"/>
                </a:solidFill>
                <a:latin typeface="Arial" charset="0"/>
                <a:ea typeface="MS PGothic" charset="0"/>
                <a:cs typeface="MS PGothic" charset="0"/>
              </a:defRPr>
            </a:lvl1pPr>
            <a:lvl2pPr marL="730766" indent="-281064" defTabSz="896281">
              <a:defRPr sz="2800" b="1">
                <a:solidFill>
                  <a:srgbClr val="535A5D"/>
                </a:solidFill>
                <a:latin typeface="Arial" charset="0"/>
                <a:ea typeface="MS PGothic" charset="0"/>
                <a:cs typeface="MS PGothic" charset="0"/>
              </a:defRPr>
            </a:lvl2pPr>
            <a:lvl3pPr marL="1124255" indent="-224851" defTabSz="896281">
              <a:defRPr sz="2800" b="1">
                <a:solidFill>
                  <a:srgbClr val="535A5D"/>
                </a:solidFill>
                <a:latin typeface="Arial" charset="0"/>
                <a:ea typeface="MS PGothic" charset="0"/>
                <a:cs typeface="MS PGothic" charset="0"/>
              </a:defRPr>
            </a:lvl3pPr>
            <a:lvl4pPr marL="1573957" indent="-224851" defTabSz="896281">
              <a:defRPr sz="2800" b="1">
                <a:solidFill>
                  <a:srgbClr val="535A5D"/>
                </a:solidFill>
                <a:latin typeface="Arial" charset="0"/>
                <a:ea typeface="MS PGothic" charset="0"/>
                <a:cs typeface="MS PGothic" charset="0"/>
              </a:defRPr>
            </a:lvl4pPr>
            <a:lvl5pPr marL="2023659" indent="-224851" defTabSz="896281">
              <a:defRPr sz="2800" b="1">
                <a:solidFill>
                  <a:srgbClr val="535A5D"/>
                </a:solidFill>
                <a:latin typeface="Arial" charset="0"/>
                <a:ea typeface="MS PGothic" charset="0"/>
                <a:cs typeface="MS PGothic" charset="0"/>
              </a:defRPr>
            </a:lvl5pPr>
            <a:lvl6pPr marL="2473361"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6pPr>
            <a:lvl7pPr marL="2923062"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7pPr>
            <a:lvl8pPr marL="3372764"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8pPr>
            <a:lvl9pPr marL="3822466"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9pPr>
          </a:lstStyle>
          <a:p>
            <a:fld id="{EB121D97-C20C-9540-A4E0-505010540161}" type="slidenum">
              <a:rPr lang="en-US" sz="1200" b="0">
                <a:solidFill>
                  <a:schemeClr val="tx1"/>
                </a:solidFill>
              </a:rPr>
              <a:pPr/>
              <a:t>41</a:t>
            </a:fld>
            <a:endParaRPr lang="en-US" sz="1200" b="0">
              <a:solidFill>
                <a:schemeClr val="tx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 is actually something that can be done about this</a:t>
            </a:r>
          </a:p>
          <a:p>
            <a:pPr marL="171450" indent="-171450">
              <a:buFontTx/>
              <a:buChar char="-"/>
            </a:pPr>
            <a:r>
              <a:rPr lang="en-US" dirty="0" smtClean="0"/>
              <a:t>cognitive</a:t>
            </a:r>
            <a:r>
              <a:rPr lang="en-US" baseline="0" dirty="0" smtClean="0"/>
              <a:t> behavioral </a:t>
            </a:r>
            <a:r>
              <a:rPr lang="en-US" baseline="0" dirty="0" err="1" smtClean="0"/>
              <a:t>tx</a:t>
            </a:r>
            <a:endParaRPr lang="en-US" baseline="0" dirty="0" smtClean="0"/>
          </a:p>
          <a:p>
            <a:pPr marL="171450" indent="-171450">
              <a:buFontTx/>
              <a:buChar char="-"/>
            </a:pPr>
            <a:r>
              <a:rPr lang="en-US" baseline="0" dirty="0" smtClean="0"/>
              <a:t>just as an outlook where we might be going with this</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42</a:t>
            </a:fld>
            <a:endParaRPr lang="en-US"/>
          </a:p>
        </p:txBody>
      </p:sp>
    </p:spTree>
    <p:extLst>
      <p:ext uri="{BB962C8B-B14F-4D97-AF65-F5344CB8AC3E}">
        <p14:creationId xmlns:p14="http://schemas.microsoft.com/office/powerpoint/2010/main" val="2018807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a:t>
            </a:r>
            <a:r>
              <a:rPr lang="en-US" baseline="0" dirty="0" smtClean="0"/>
              <a:t> this works</a:t>
            </a:r>
          </a:p>
          <a:p>
            <a:pPr marL="171450" indent="-171450">
              <a:buFontTx/>
              <a:buChar char="-"/>
            </a:pPr>
            <a:r>
              <a:rPr lang="en-US" baseline="0" dirty="0" smtClean="0"/>
              <a:t>participants had less cog impairments</a:t>
            </a:r>
          </a:p>
          <a:p>
            <a:pPr marL="171450" indent="-171450">
              <a:buFontTx/>
              <a:buChar char="-"/>
            </a:pPr>
            <a:r>
              <a:rPr lang="en-US" baseline="0" dirty="0" smtClean="0"/>
              <a:t>a better </a:t>
            </a:r>
            <a:r>
              <a:rPr lang="en-US" baseline="0" dirty="0" err="1" smtClean="0"/>
              <a:t>neurocog</a:t>
            </a:r>
            <a:r>
              <a:rPr lang="en-US" baseline="0" dirty="0" smtClean="0"/>
              <a:t> processing speed and</a:t>
            </a:r>
          </a:p>
          <a:p>
            <a:pPr marL="171450" indent="-171450">
              <a:buFontTx/>
              <a:buChar char="-"/>
            </a:pPr>
            <a:r>
              <a:rPr lang="en-US" baseline="0" dirty="0" smtClean="0"/>
              <a:t>a longer lasting better </a:t>
            </a:r>
            <a:r>
              <a:rPr lang="en-US" baseline="0" dirty="0" err="1" smtClean="0"/>
              <a:t>QoL</a:t>
            </a:r>
            <a:endParaRPr lang="en-US" baseline="0" dirty="0" smtClean="0"/>
          </a:p>
          <a:p>
            <a:pPr marL="171450" indent="-171450">
              <a:buFontTx/>
              <a:buChar char="-"/>
            </a:pPr>
            <a:r>
              <a:rPr lang="en-US" baseline="0" dirty="0" smtClean="0"/>
              <a:t>ratings were also very good</a:t>
            </a:r>
          </a:p>
          <a:p>
            <a:pPr marL="171450" indent="-171450">
              <a:buFontTx/>
              <a:buChar char="-"/>
            </a:pPr>
            <a:r>
              <a:rPr lang="en-US" baseline="0" dirty="0" err="1" smtClean="0"/>
              <a:t>tx</a:t>
            </a:r>
            <a:r>
              <a:rPr lang="en-US" baseline="0" dirty="0" smtClean="0"/>
              <a:t> can be performed online or through video-conferencing</a:t>
            </a:r>
          </a:p>
          <a:p>
            <a:pPr marL="171450" indent="-171450">
              <a:buFontTx/>
              <a:buChar char="-"/>
            </a:pPr>
            <a:r>
              <a:rPr lang="en-US" baseline="0" dirty="0" smtClean="0"/>
              <a:t>however</a:t>
            </a:r>
            <a:r>
              <a:rPr lang="mr-IN" baseline="0" dirty="0" smtClean="0"/>
              <a:t>…</a:t>
            </a: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43</a:t>
            </a:fld>
            <a:endParaRPr lang="en-US"/>
          </a:p>
        </p:txBody>
      </p:sp>
    </p:spTree>
    <p:extLst>
      <p:ext uri="{BB962C8B-B14F-4D97-AF65-F5344CB8AC3E}">
        <p14:creationId xmlns:p14="http://schemas.microsoft.com/office/powerpoint/2010/main" val="3796355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baseline="0" dirty="0" smtClean="0"/>
              <a:t>however, nothing is known</a:t>
            </a:r>
            <a:r>
              <a:rPr lang="mr-IN" baseline="0" dirty="0" smtClean="0"/>
              <a:t>…</a:t>
            </a:r>
            <a:endParaRPr lang="en-US" baseline="0" dirty="0" smtClean="0"/>
          </a:p>
          <a:p>
            <a:pPr marL="171450" indent="-171450">
              <a:buFontTx/>
              <a:buChar char="-"/>
            </a:pPr>
            <a:endParaRPr lang="en-US" baseline="0" dirty="0" smtClean="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281">
              <a:defRPr sz="2800" b="1">
                <a:solidFill>
                  <a:srgbClr val="535A5D"/>
                </a:solidFill>
                <a:latin typeface="Arial" charset="0"/>
                <a:ea typeface="MS PGothic" charset="0"/>
                <a:cs typeface="MS PGothic" charset="0"/>
              </a:defRPr>
            </a:lvl1pPr>
            <a:lvl2pPr marL="730766" indent="-281064" defTabSz="896281">
              <a:defRPr sz="2800" b="1">
                <a:solidFill>
                  <a:srgbClr val="535A5D"/>
                </a:solidFill>
                <a:latin typeface="Arial" charset="0"/>
                <a:ea typeface="MS PGothic" charset="0"/>
                <a:cs typeface="MS PGothic" charset="0"/>
              </a:defRPr>
            </a:lvl2pPr>
            <a:lvl3pPr marL="1124255" indent="-224851" defTabSz="896281">
              <a:defRPr sz="2800" b="1">
                <a:solidFill>
                  <a:srgbClr val="535A5D"/>
                </a:solidFill>
                <a:latin typeface="Arial" charset="0"/>
                <a:ea typeface="MS PGothic" charset="0"/>
                <a:cs typeface="MS PGothic" charset="0"/>
              </a:defRPr>
            </a:lvl3pPr>
            <a:lvl4pPr marL="1573957" indent="-224851" defTabSz="896281">
              <a:defRPr sz="2800" b="1">
                <a:solidFill>
                  <a:srgbClr val="535A5D"/>
                </a:solidFill>
                <a:latin typeface="Arial" charset="0"/>
                <a:ea typeface="MS PGothic" charset="0"/>
                <a:cs typeface="MS PGothic" charset="0"/>
              </a:defRPr>
            </a:lvl4pPr>
            <a:lvl5pPr marL="2023659" indent="-224851" defTabSz="896281">
              <a:defRPr sz="2800" b="1">
                <a:solidFill>
                  <a:srgbClr val="535A5D"/>
                </a:solidFill>
                <a:latin typeface="Arial" charset="0"/>
                <a:ea typeface="MS PGothic" charset="0"/>
                <a:cs typeface="MS PGothic" charset="0"/>
              </a:defRPr>
            </a:lvl5pPr>
            <a:lvl6pPr marL="2473361"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6pPr>
            <a:lvl7pPr marL="2923062"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7pPr>
            <a:lvl8pPr marL="3372764"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8pPr>
            <a:lvl9pPr marL="3822466"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9pPr>
          </a:lstStyle>
          <a:p>
            <a:fld id="{EB121D97-C20C-9540-A4E0-505010540161}" type="slidenum">
              <a:rPr lang="en-US" sz="1200" b="0">
                <a:solidFill>
                  <a:schemeClr val="tx1"/>
                </a:solidFill>
              </a:rPr>
              <a:pPr/>
              <a:t>44</a:t>
            </a:fld>
            <a:endParaRPr lang="en-US" sz="1200" b="0">
              <a:solidFill>
                <a:schemeClr val="tx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set out with my collaborators to</a:t>
            </a:r>
          </a:p>
          <a:p>
            <a:pPr marL="171450" indent="-171450">
              <a:buFontTx/>
              <a:buChar char="-"/>
            </a:pPr>
            <a:r>
              <a:rPr lang="en-US" baseline="0" dirty="0" smtClean="0"/>
              <a:t>design a </a:t>
            </a:r>
          </a:p>
          <a:p>
            <a:pPr marL="171450" indent="-171450">
              <a:buFontTx/>
              <a:buChar char="-"/>
            </a:pPr>
            <a:endParaRPr lang="en-US" baseline="0" dirty="0" smtClean="0"/>
          </a:p>
          <a:p>
            <a:pPr marL="171450" indent="-171450">
              <a:buFontTx/>
              <a:buChar char="-"/>
            </a:pPr>
            <a:r>
              <a:rPr lang="en-US" baseline="0" dirty="0" smtClean="0"/>
              <a:t>study aims to asses cognitive dysfunction</a:t>
            </a:r>
          </a:p>
          <a:p>
            <a:pPr marL="171450" indent="-171450">
              <a:buFontTx/>
              <a:buChar char="-"/>
            </a:pPr>
            <a:r>
              <a:rPr lang="en-US" baseline="0" dirty="0" smtClean="0"/>
              <a:t>so, problems with memory, learning, problem solving</a:t>
            </a:r>
          </a:p>
          <a:p>
            <a:pPr marL="171450" indent="-171450">
              <a:buFontTx/>
              <a:buChar char="-"/>
            </a:pPr>
            <a:r>
              <a:rPr lang="en-US" baseline="0" dirty="0" smtClean="0"/>
              <a:t>in patients on </a:t>
            </a:r>
            <a:r>
              <a:rPr lang="en-US" baseline="0" dirty="0" err="1" smtClean="0"/>
              <a:t>tki</a:t>
            </a:r>
            <a:endParaRPr lang="en-US" baseline="0" dirty="0" smtClean="0"/>
          </a:p>
          <a:p>
            <a:pPr marL="171450" indent="-171450">
              <a:buFontTx/>
              <a:buChar char="-"/>
            </a:pPr>
            <a:r>
              <a:rPr lang="en-US" baseline="0" dirty="0" smtClean="0"/>
              <a:t>nothing known!</a:t>
            </a:r>
          </a:p>
          <a:p>
            <a:pPr marL="171450" indent="-171450">
              <a:buFontTx/>
              <a:buChar char="-"/>
            </a:pPr>
            <a:r>
              <a:rPr lang="en-US" baseline="0" dirty="0" smtClean="0"/>
              <a:t>inspired by you</a:t>
            </a:r>
            <a:r>
              <a:rPr lang="mr-IN" baseline="0" dirty="0" smtClean="0"/>
              <a:t>…</a:t>
            </a:r>
            <a:r>
              <a:rPr lang="en-US" baseline="0" dirty="0" smtClean="0"/>
              <a:t>!</a:t>
            </a:r>
          </a:p>
          <a:p>
            <a:pPr marL="171450" indent="-171450">
              <a:buFontTx/>
              <a:buChar char="-"/>
            </a:pPr>
            <a:endParaRPr lang="en-US" baseline="0" dirty="0" smtClean="0"/>
          </a:p>
          <a:p>
            <a:pPr marL="171450" indent="-171450">
              <a:buFontTx/>
              <a:buChar char="-"/>
            </a:pPr>
            <a:r>
              <a:rPr lang="en-US" baseline="0" dirty="0" smtClean="0"/>
              <a:t>so, part of my mission here today</a:t>
            </a:r>
          </a:p>
          <a:p>
            <a:pPr marL="171450" indent="-171450">
              <a:buFontTx/>
              <a:buChar char="-"/>
            </a:pPr>
            <a:r>
              <a:rPr lang="en-US" baseline="0" dirty="0" smtClean="0"/>
              <a:t>is to introduce this study to you</a:t>
            </a:r>
          </a:p>
          <a:p>
            <a:pPr marL="171450" indent="-171450">
              <a:buFontTx/>
              <a:buChar char="-"/>
            </a:pPr>
            <a:r>
              <a:rPr lang="en-US" baseline="0" dirty="0" smtClean="0"/>
              <a:t>and to ask for your help and participation</a:t>
            </a:r>
          </a:p>
          <a:p>
            <a:pPr marL="171450" indent="-171450">
              <a:buFontTx/>
              <a:buChar char="-"/>
            </a:pPr>
            <a:endParaRPr lang="en-US" baseline="0" dirty="0" smtClean="0"/>
          </a:p>
          <a:p>
            <a:pPr marL="171450" indent="-171450">
              <a:buFontTx/>
              <a:buChar char="-"/>
            </a:pPr>
            <a:r>
              <a:rPr lang="en-US" baseline="0" dirty="0" smtClean="0"/>
              <a:t>but before I go into this</a:t>
            </a:r>
            <a:r>
              <a:rPr lang="mr-IN" baseline="0" dirty="0" smtClean="0"/>
              <a:t>…</a:t>
            </a:r>
            <a:endParaRPr lang="en-US" baseline="0" dirty="0" smtClean="0"/>
          </a:p>
          <a:p>
            <a:pPr marL="171450" indent="-171450">
              <a:buFontTx/>
              <a:buChar char="-"/>
            </a:pPr>
            <a:endParaRPr lang="en-US" baseline="0" dirty="0" smtClean="0"/>
          </a:p>
          <a:p>
            <a:pPr marL="171450" indent="-171450">
              <a:buFontTx/>
              <a:buChar char="-"/>
            </a:pPr>
            <a:r>
              <a:rPr lang="en-US" baseline="0" dirty="0" smtClean="0"/>
              <a:t>so, this </a:t>
            </a:r>
            <a:r>
              <a:rPr lang="en-US" baseline="0" dirty="0" err="1" smtClean="0"/>
              <a:t>isnt</a:t>
            </a:r>
            <a:r>
              <a:rPr lang="en-US" baseline="0" dirty="0" smtClean="0"/>
              <a:t> really about “</a:t>
            </a:r>
            <a:r>
              <a:rPr lang="en-US" baseline="0" dirty="0" err="1" smtClean="0"/>
              <a:t>chemo”brain</a:t>
            </a:r>
            <a:r>
              <a:rPr lang="en-US" baseline="0" dirty="0" smtClean="0"/>
              <a:t> per se</a:t>
            </a:r>
          </a:p>
          <a:p>
            <a:pPr marL="171450" indent="-171450">
              <a:buFontTx/>
              <a:buChar char="-"/>
            </a:pPr>
            <a:r>
              <a:rPr lang="en-US" baseline="0" dirty="0" smtClean="0"/>
              <a:t>but </a:t>
            </a:r>
            <a:endParaRPr lang="en-US" dirty="0" smtClean="0"/>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is this really a problem?</a:t>
            </a:r>
          </a:p>
          <a:p>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45</a:t>
            </a:fld>
            <a:endParaRPr lang="en-US"/>
          </a:p>
        </p:txBody>
      </p:sp>
    </p:spTree>
    <p:extLst>
      <p:ext uri="{BB962C8B-B14F-4D97-AF65-F5344CB8AC3E}">
        <p14:creationId xmlns:p14="http://schemas.microsoft.com/office/powerpoint/2010/main" val="3667254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281">
              <a:defRPr sz="2800" b="1">
                <a:solidFill>
                  <a:srgbClr val="535A5D"/>
                </a:solidFill>
                <a:latin typeface="Arial" charset="0"/>
                <a:ea typeface="MS PGothic" charset="0"/>
                <a:cs typeface="MS PGothic" charset="0"/>
              </a:defRPr>
            </a:lvl1pPr>
            <a:lvl2pPr marL="730766" indent="-281064" defTabSz="896281">
              <a:defRPr sz="2800" b="1">
                <a:solidFill>
                  <a:srgbClr val="535A5D"/>
                </a:solidFill>
                <a:latin typeface="Arial" charset="0"/>
                <a:ea typeface="MS PGothic" charset="0"/>
                <a:cs typeface="MS PGothic" charset="0"/>
              </a:defRPr>
            </a:lvl2pPr>
            <a:lvl3pPr marL="1124255" indent="-224851" defTabSz="896281">
              <a:defRPr sz="2800" b="1">
                <a:solidFill>
                  <a:srgbClr val="535A5D"/>
                </a:solidFill>
                <a:latin typeface="Arial" charset="0"/>
                <a:ea typeface="MS PGothic" charset="0"/>
                <a:cs typeface="MS PGothic" charset="0"/>
              </a:defRPr>
            </a:lvl3pPr>
            <a:lvl4pPr marL="1573957" indent="-224851" defTabSz="896281">
              <a:defRPr sz="2800" b="1">
                <a:solidFill>
                  <a:srgbClr val="535A5D"/>
                </a:solidFill>
                <a:latin typeface="Arial" charset="0"/>
                <a:ea typeface="MS PGothic" charset="0"/>
                <a:cs typeface="MS PGothic" charset="0"/>
              </a:defRPr>
            </a:lvl4pPr>
            <a:lvl5pPr marL="2023659" indent="-224851" defTabSz="896281">
              <a:defRPr sz="2800" b="1">
                <a:solidFill>
                  <a:srgbClr val="535A5D"/>
                </a:solidFill>
                <a:latin typeface="Arial" charset="0"/>
                <a:ea typeface="MS PGothic" charset="0"/>
                <a:cs typeface="MS PGothic" charset="0"/>
              </a:defRPr>
            </a:lvl5pPr>
            <a:lvl6pPr marL="2473361"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6pPr>
            <a:lvl7pPr marL="2923062"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7pPr>
            <a:lvl8pPr marL="3372764"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8pPr>
            <a:lvl9pPr marL="3822466" indent="-224851" defTabSz="896281" eaLnBrk="0" fontAlgn="base" hangingPunct="0">
              <a:spcBef>
                <a:spcPct val="0"/>
              </a:spcBef>
              <a:spcAft>
                <a:spcPct val="0"/>
              </a:spcAft>
              <a:defRPr sz="2800" b="1">
                <a:solidFill>
                  <a:srgbClr val="535A5D"/>
                </a:solidFill>
                <a:latin typeface="Arial" charset="0"/>
                <a:ea typeface="MS PGothic" charset="0"/>
                <a:cs typeface="MS PGothic" charset="0"/>
              </a:defRPr>
            </a:lvl9pPr>
          </a:lstStyle>
          <a:p>
            <a:fld id="{8B30C335-69FA-E54A-906F-BE914700AF2C}" type="slidenum">
              <a:rPr lang="en-US" sz="1200" b="0">
                <a:solidFill>
                  <a:schemeClr val="tx1"/>
                </a:solidFill>
              </a:rPr>
              <a:pPr/>
              <a:t>47</a:t>
            </a:fld>
            <a:endParaRPr lang="en-US" sz="1200" b="0">
              <a:solidFill>
                <a:schemeClr val="tx1"/>
              </a:solidFill>
            </a:endParaRPr>
          </a:p>
        </p:txBody>
      </p:sp>
      <p:sp>
        <p:nvSpPr>
          <p:cNvPr id="56322"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pPr eaLnBrk="1" hangingPunct="1">
              <a:defRPr/>
            </a:pPr>
            <a:r>
              <a:rPr lang="en-US" dirty="0" smtClean="0">
                <a:ea typeface="ＭＳ Ｐゴシック" charset="0"/>
                <a:cs typeface="+mn-cs"/>
              </a:rPr>
              <a:t>was it that?</a:t>
            </a:r>
          </a:p>
          <a:p>
            <a:pPr eaLnBrk="1" hangingPunct="1">
              <a:defRPr/>
            </a:pPr>
            <a:endParaRPr lang="en-US" dirty="0">
              <a:ea typeface="ＭＳ Ｐゴシック" charset="0"/>
              <a:cs typeface="+mn-cs"/>
            </a:endParaRPr>
          </a:p>
          <a:p>
            <a:pPr eaLnBrk="1" hangingPunct="1">
              <a:defRPr/>
            </a:pPr>
            <a:r>
              <a:rPr lang="en-US" dirty="0" smtClean="0">
                <a:ea typeface="ＭＳ Ｐゴシック" charset="0"/>
                <a:cs typeface="+mn-cs"/>
              </a:rPr>
              <a:t>I </a:t>
            </a:r>
            <a:r>
              <a:rPr lang="en-US" dirty="0" err="1" smtClean="0">
                <a:ea typeface="ＭＳ Ｐゴシック" charset="0"/>
                <a:cs typeface="+mn-cs"/>
              </a:rPr>
              <a:t>didn</a:t>
            </a:r>
            <a:r>
              <a:rPr lang="mr-IN" dirty="0" smtClean="0">
                <a:ea typeface="ＭＳ Ｐゴシック" charset="0"/>
                <a:cs typeface="+mn-cs"/>
              </a:rPr>
              <a:t>’</a:t>
            </a:r>
            <a:r>
              <a:rPr lang="en-US" dirty="0" smtClean="0">
                <a:ea typeface="ＭＳ Ｐゴシック" charset="0"/>
                <a:cs typeface="+mn-cs"/>
              </a:rPr>
              <a:t>t do that///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51</a:t>
            </a:fld>
            <a:endParaRPr lang="en-US"/>
          </a:p>
        </p:txBody>
      </p:sp>
    </p:spTree>
    <p:extLst>
      <p:ext uri="{BB962C8B-B14F-4D97-AF65-F5344CB8AC3E}">
        <p14:creationId xmlns:p14="http://schemas.microsoft.com/office/powerpoint/2010/main" val="374548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fld id="{1243BA5E-DB99-AD49-86BE-AB8D041EABE8}" type="slidenum">
              <a:rPr lang="en-US" sz="1200">
                <a:latin typeface="Times" charset="0"/>
              </a:rPr>
              <a:pPr algn="r"/>
              <a:t>53</a:t>
            </a:fld>
            <a:endParaRPr lang="en-US" sz="1200">
              <a:latin typeface="Times" charset="0"/>
            </a:endParaRPr>
          </a:p>
        </p:txBody>
      </p:sp>
      <p:sp>
        <p:nvSpPr>
          <p:cNvPr id="37890" name="Rectangle 2"/>
          <p:cNvSpPr>
            <a:spLocks noGrp="1" noRot="1" noChangeAspect="1" noChangeArrowheads="1" noTextEdit="1"/>
          </p:cNvSpPr>
          <p:nvPr>
            <p:ph type="sldImg"/>
          </p:nvPr>
        </p:nvSpPr>
        <p:spPr>
          <a:solidFill>
            <a:srgbClr val="FFFFFF"/>
          </a:solidFill>
          <a:ln/>
        </p:spPr>
      </p:sp>
      <p:sp>
        <p:nvSpPr>
          <p:cNvPr id="37891" name="Notes Placeholder 4"/>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55</a:t>
            </a:fld>
            <a:endParaRPr lang="en-US"/>
          </a:p>
        </p:txBody>
      </p:sp>
    </p:spTree>
    <p:extLst>
      <p:ext uri="{BB962C8B-B14F-4D97-AF65-F5344CB8AC3E}">
        <p14:creationId xmlns:p14="http://schemas.microsoft.com/office/powerpoint/2010/main" val="37454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C1F8BA-49AE-4F62-B457-AFAD56E760A4}" type="slidenum">
              <a:rPr lang="en-US" smtClean="0"/>
              <a:pPr/>
              <a:t>5</a:t>
            </a:fld>
            <a:endParaRPr 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5"/>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dirty="0" smtClean="0">
                <a:solidFill>
                  <a:schemeClr val="tx1"/>
                </a:solidFill>
                <a:effectLst/>
                <a:latin typeface="Arial" pitchFamily="105" charset="0"/>
                <a:ea typeface="ＭＳ Ｐゴシック" charset="-128"/>
                <a:cs typeface="ＭＳ Ｐゴシック" charset="-128"/>
              </a:rPr>
              <a:t>first, give</a:t>
            </a:r>
            <a:r>
              <a:rPr lang="en-US" sz="800" b="0" i="0" kern="1200" baseline="0" dirty="0" smtClean="0">
                <a:solidFill>
                  <a:schemeClr val="tx1"/>
                </a:solidFill>
                <a:effectLst/>
                <a:latin typeface="Arial" pitchFamily="105" charset="0"/>
                <a:ea typeface="ＭＳ Ｐゴシック" charset="-128"/>
                <a:cs typeface="ＭＳ Ｐゴシック" charset="-128"/>
              </a:rPr>
              <a:t> a little further intro on how kit signaling and </a:t>
            </a:r>
            <a:r>
              <a:rPr lang="en-US" sz="800" b="0" i="0" kern="1200" baseline="0" dirty="0" err="1" smtClean="0">
                <a:solidFill>
                  <a:schemeClr val="tx1"/>
                </a:solidFill>
                <a:effectLst/>
                <a:latin typeface="Arial" pitchFamily="105" charset="0"/>
                <a:ea typeface="ＭＳ Ｐゴシック" charset="-128"/>
                <a:cs typeface="ＭＳ Ｐゴシック" charset="-128"/>
              </a:rPr>
              <a:t>gleevec</a:t>
            </a:r>
            <a:r>
              <a:rPr lang="en-US" sz="800" b="0" i="0" kern="1200" baseline="0" dirty="0" smtClean="0">
                <a:solidFill>
                  <a:schemeClr val="tx1"/>
                </a:solidFill>
                <a:effectLst/>
                <a:latin typeface="Arial" pitchFamily="105" charset="0"/>
                <a:ea typeface="ＭＳ Ｐゴシック" charset="-128"/>
                <a:cs typeface="ＭＳ Ｐゴシック" charset="-128"/>
              </a:rPr>
              <a:t> work</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look at a cell, we will zoom in to the molecular pathways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just as an example, take a cell of your skin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b="0" i="0" kern="1200" dirty="0" smtClean="0">
              <a:solidFill>
                <a:schemeClr val="tx1"/>
              </a:solidFill>
              <a:effectLst/>
              <a:latin typeface="Arial" pitchFamily="105"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further experiments,</a:t>
            </a:r>
            <a:r>
              <a:rPr lang="en-US" baseline="0" dirty="0" smtClean="0"/>
              <a:t> we found that</a:t>
            </a:r>
          </a:p>
          <a:p>
            <a:pPr marL="171450" indent="-171450">
              <a:buFontTx/>
              <a:buChar char="-"/>
            </a:pPr>
            <a:r>
              <a:rPr lang="en-US" dirty="0" smtClean="0"/>
              <a:t>inhibition of </a:t>
            </a:r>
            <a:r>
              <a:rPr lang="en-US" dirty="0" err="1" smtClean="0"/>
              <a:t>abl</a:t>
            </a:r>
            <a:r>
              <a:rPr lang="en-US" dirty="0" smtClean="0"/>
              <a:t> </a:t>
            </a:r>
            <a:r>
              <a:rPr lang="mr-IN" dirty="0" smtClean="0"/>
              <a:t>–</a:t>
            </a:r>
            <a:r>
              <a:rPr lang="en-US" dirty="0" smtClean="0"/>
              <a:t> either with the </a:t>
            </a:r>
            <a:r>
              <a:rPr lang="en-US" dirty="0" err="1" smtClean="0"/>
              <a:t>sirna</a:t>
            </a:r>
            <a:r>
              <a:rPr lang="en-US" baseline="0" dirty="0" smtClean="0"/>
              <a:t> technique or with a specific </a:t>
            </a:r>
            <a:r>
              <a:rPr lang="en-US" baseline="0" dirty="0" err="1" smtClean="0"/>
              <a:t>abl</a:t>
            </a:r>
            <a:r>
              <a:rPr lang="en-US" baseline="0" dirty="0" smtClean="0"/>
              <a:t> inhibitor that does not inhibit kit</a:t>
            </a:r>
          </a:p>
          <a:p>
            <a:pPr marL="171450" indent="-171450">
              <a:buFontTx/>
              <a:buChar char="-"/>
            </a:pPr>
            <a:r>
              <a:rPr lang="en-US" baseline="0" dirty="0" smtClean="0"/>
              <a:t>leads to activation of the survival factor </a:t>
            </a:r>
            <a:r>
              <a:rPr lang="en-US" baseline="0" dirty="0" err="1" smtClean="0"/>
              <a:t>akt</a:t>
            </a: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2B8D05DD-6A95-9849-A25C-9FA2380B4CB3}" type="slidenum">
              <a:rPr lang="en-US" smtClean="0"/>
              <a:pPr>
                <a:defRPr/>
              </a:pPr>
              <a:t>56</a:t>
            </a:fld>
            <a:endParaRPr lang="en-US"/>
          </a:p>
        </p:txBody>
      </p:sp>
    </p:spTree>
    <p:extLst>
      <p:ext uri="{BB962C8B-B14F-4D97-AF65-F5344CB8AC3E}">
        <p14:creationId xmlns:p14="http://schemas.microsoft.com/office/powerpoint/2010/main" val="231304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C1F8BA-49AE-4F62-B457-AFAD56E760A4}" type="slidenum">
              <a:rPr lang="en-US" smtClean="0"/>
              <a:pPr/>
              <a:t>6</a:t>
            </a:fld>
            <a:endParaRPr 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5"/>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using magnifying glass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see groups of cells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now look at one of these cells and what is in it, really closely, under the microscope</a:t>
            </a:r>
            <a:endParaRPr lang="en-US" sz="800" b="0" i="0" kern="1200" dirty="0" smtClean="0">
              <a:solidFill>
                <a:schemeClr val="tx1"/>
              </a:solidFill>
              <a:effectLst/>
              <a:latin typeface="Arial" pitchFamily="105"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C1F8BA-49AE-4F62-B457-AFAD56E760A4}" type="slidenum">
              <a:rPr lang="en-US" smtClean="0"/>
              <a:pPr/>
              <a:t>7</a:t>
            </a:fld>
            <a:endParaRPr 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5"/>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800" b="0" i="0" kern="1200" dirty="0" smtClean="0">
                <a:solidFill>
                  <a:schemeClr val="tx1"/>
                </a:solidFill>
                <a:effectLst/>
                <a:latin typeface="Arial" pitchFamily="105" charset="0"/>
                <a:ea typeface="ＭＳ Ｐゴシック" charset="-128"/>
                <a:cs typeface="ＭＳ Ｐゴシック" charset="-128"/>
              </a:rPr>
              <a:t>- border</a:t>
            </a:r>
            <a:r>
              <a:rPr lang="en-US" sz="800" b="0" i="0" kern="1200" baseline="0" dirty="0" smtClean="0">
                <a:solidFill>
                  <a:schemeClr val="tx1"/>
                </a:solidFill>
                <a:effectLst/>
                <a:latin typeface="Arial" pitchFamily="105" charset="0"/>
                <a:ea typeface="ＭＳ Ｐゴシック" charset="-128"/>
                <a:cs typeface="ＭＳ Ｐゴシック" charset="-128"/>
              </a:rPr>
              <a:t> = cell membrane</a:t>
            </a:r>
            <a:endParaRPr lang="en-US" sz="800" b="0" i="0" kern="1200" dirty="0" smtClean="0">
              <a:solidFill>
                <a:schemeClr val="tx1"/>
              </a:solidFill>
              <a:effectLst/>
              <a:latin typeface="Arial" pitchFamily="105" charset="0"/>
              <a:ea typeface="ＭＳ Ｐゴシック" charset="-128"/>
              <a:cs typeface="ＭＳ Ｐゴシック" charset="-128"/>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dirty="0" smtClean="0">
                <a:solidFill>
                  <a:schemeClr val="tx1"/>
                </a:solidFill>
                <a:effectLst/>
                <a:latin typeface="Arial" pitchFamily="105" charset="0"/>
                <a:ea typeface="ＭＳ Ｐゴシック" charset="-128"/>
                <a:cs typeface="ＭＳ Ｐゴシック" charset="-128"/>
              </a:rPr>
              <a:t>inside = cytoplasm</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dirty="0" smtClean="0">
                <a:solidFill>
                  <a:schemeClr val="tx1"/>
                </a:solidFill>
                <a:effectLst/>
                <a:latin typeface="Arial" pitchFamily="105" charset="0"/>
                <a:ea typeface="ＭＳ Ｐゴシック" charset="-128"/>
                <a:cs typeface="ＭＳ Ｐゴシック" charset="-128"/>
              </a:rPr>
              <a:t>nucleus</a:t>
            </a:r>
            <a:r>
              <a:rPr lang="en-US" sz="800" b="0" i="0" kern="1200" baseline="0" dirty="0" smtClean="0">
                <a:solidFill>
                  <a:schemeClr val="tx1"/>
                </a:solidFill>
                <a:effectLst/>
                <a:latin typeface="Arial" pitchFamily="105" charset="0"/>
                <a:ea typeface="ＭＳ Ｐゴシック" charset="-128"/>
                <a:cs typeface="ＭＳ Ｐゴシック" charset="-128"/>
              </a:rPr>
              <a:t> = where </a:t>
            </a:r>
            <a:r>
              <a:rPr lang="en-US" sz="800" b="0" i="0" kern="1200" baseline="0" dirty="0" err="1" smtClean="0">
                <a:solidFill>
                  <a:schemeClr val="tx1"/>
                </a:solidFill>
                <a:effectLst/>
                <a:latin typeface="Arial" pitchFamily="105" charset="0"/>
                <a:ea typeface="ＭＳ Ｐゴシック" charset="-128"/>
                <a:cs typeface="ＭＳ Ｐゴシック" charset="-128"/>
              </a:rPr>
              <a:t>dna</a:t>
            </a:r>
            <a:r>
              <a:rPr lang="en-US" sz="800" b="0" i="0" kern="1200" baseline="0" dirty="0" smtClean="0">
                <a:solidFill>
                  <a:schemeClr val="tx1"/>
                </a:solidFill>
                <a:effectLst/>
                <a:latin typeface="Arial" pitchFamily="105" charset="0"/>
                <a:ea typeface="ＭＳ Ｐゴシック" charset="-128"/>
                <a:cs typeface="ＭＳ Ｐゴシック" charset="-128"/>
              </a:rPr>
              <a:t> is located</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point out just one cellular organelle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ribosome, where proteins, molecules are made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800" b="0" i="0" kern="1200" baseline="0" dirty="0" smtClean="0">
                <a:solidFill>
                  <a:schemeClr val="tx1"/>
                </a:solidFill>
                <a:effectLst/>
                <a:latin typeface="Arial" pitchFamily="105" charset="0"/>
                <a:ea typeface="ＭＳ Ｐゴシック" charset="-128"/>
                <a:cs typeface="ＭＳ Ｐゴシック" charset="-128"/>
              </a:rPr>
              <a:t>will get back to that later</a:t>
            </a:r>
            <a:endParaRPr lang="en-US" sz="800" b="0" i="0" kern="1200" dirty="0" smtClean="0">
              <a:solidFill>
                <a:schemeClr val="tx1"/>
              </a:solidFill>
              <a:effectLst/>
              <a:latin typeface="Arial" pitchFamily="105" charset="0"/>
              <a:ea typeface="ＭＳ Ｐゴシック" charset="-128"/>
              <a:cs typeface="ＭＳ Ｐゴシック" charset="-128"/>
            </a:endParaRPr>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C1F8BA-49AE-4F62-B457-AFAD56E760A4}" type="slidenum">
              <a:rPr lang="en-US" smtClean="0"/>
              <a:pPr/>
              <a:t>8</a:t>
            </a:fld>
            <a:endParaRPr 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5"/>
          <p:cNvSpPr>
            <a:spLocks noGrp="1" noChangeArrowheads="1"/>
          </p:cNvSpPr>
          <p:nvPr>
            <p:ph type="body" idx="1"/>
          </p:nvPr>
        </p:nvSpPr>
        <p:spPr>
          <a:noFill/>
          <a:ln/>
        </p:spPr>
        <p:txBody>
          <a:bodyPr/>
          <a:lstStyle/>
          <a:p>
            <a:pPr marL="171450" indent="-171450">
              <a:buFontTx/>
              <a:buChar char="-"/>
            </a:pPr>
            <a:r>
              <a:rPr lang="en-AU" sz="800" dirty="0" smtClean="0"/>
              <a:t>now lets look at where kit is located</a:t>
            </a:r>
          </a:p>
          <a:p>
            <a:pPr marL="171450" indent="-171450">
              <a:buFontTx/>
              <a:buChar char="-"/>
            </a:pPr>
            <a:r>
              <a:rPr lang="en-AU" sz="800" dirty="0" smtClean="0"/>
              <a:t>it is a molecule on the cell surface, </a:t>
            </a:r>
          </a:p>
          <a:p>
            <a:pPr marL="171450" indent="-171450">
              <a:buFontTx/>
              <a:buChar char="-"/>
            </a:pPr>
            <a:r>
              <a:rPr lang="en-AU" sz="800" dirty="0" smtClean="0"/>
              <a:t>more</a:t>
            </a:r>
            <a:r>
              <a:rPr lang="en-AU" sz="800" baseline="0" dirty="0" smtClean="0"/>
              <a:t> specifically it spans the cell membrane</a:t>
            </a:r>
          </a:p>
          <a:p>
            <a:pPr marL="171450" indent="-171450">
              <a:buFontTx/>
              <a:buChar char="-"/>
            </a:pPr>
            <a:r>
              <a:rPr lang="en-AU" sz="800" baseline="0" dirty="0" smtClean="0"/>
              <a:t>so it has an outside and an inside portion</a:t>
            </a:r>
          </a:p>
          <a:p>
            <a:pPr marL="171450" indent="-171450">
              <a:buFontTx/>
              <a:buChar char="-"/>
            </a:pPr>
            <a:r>
              <a:rPr lang="en-AU" sz="800" baseline="0" dirty="0" smtClean="0"/>
              <a:t>now, lets look at this even more closely, at the molecular level</a:t>
            </a:r>
          </a:p>
          <a:p>
            <a:pPr marL="171450" indent="-171450">
              <a:buFontTx/>
              <a:buChar char="-"/>
            </a:pPr>
            <a:endParaRPr lang="en-AU" sz="800" baseline="0" dirty="0" smtClean="0"/>
          </a:p>
          <a:p>
            <a:pPr marL="171450" indent="-171450">
              <a:buFontTx/>
              <a:buChar char="-"/>
            </a:pPr>
            <a:endParaRPr lang="en-AU" sz="800" baseline="0" dirty="0" smtClean="0"/>
          </a:p>
          <a:p>
            <a:pPr marL="171450" indent="-171450">
              <a:buFontTx/>
              <a:buChar char="-"/>
            </a:pPr>
            <a:endParaRPr lang="en-AU" sz="800" baseline="0" dirty="0" smtClean="0"/>
          </a:p>
          <a:p>
            <a:pPr marL="171450" indent="-171450">
              <a:buFontTx/>
              <a:buChar char="-"/>
            </a:pPr>
            <a:r>
              <a:rPr lang="en-AU" sz="800" baseline="0" dirty="0" smtClean="0"/>
              <a:t>is a transmembrane receptor tyrosine kinase that </a:t>
            </a:r>
            <a:r>
              <a:rPr lang="en-AU" sz="800" dirty="0" smtClean="0"/>
              <a:t>regulates  growth and survival of the cell</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CC1F8BA-49AE-4F62-B457-AFAD56E760A4}" type="slidenum">
              <a:rPr lang="en-US" smtClean="0"/>
              <a:pPr/>
              <a:t>9</a:t>
            </a:fld>
            <a:endParaRPr lang="en-US"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5"/>
          <p:cNvSpPr>
            <a:spLocks noGrp="1" noChangeArrowheads="1"/>
          </p:cNvSpPr>
          <p:nvPr>
            <p:ph type="body" idx="1"/>
          </p:nvPr>
        </p:nvSpPr>
        <p:spPr>
          <a:noFill/>
          <a:ln/>
        </p:spPr>
        <p:txBody>
          <a:bodyPr/>
          <a:lstStyle/>
          <a:p>
            <a:pPr marL="171450" indent="-171450">
              <a:buFont typeface="Arial" panose="020B0604020202020204" pitchFamily="34" charset="0"/>
              <a:buChar char="•"/>
            </a:pPr>
            <a:endParaRPr lang="en-AU" sz="800" dirty="0" smtClean="0"/>
          </a:p>
          <a:p>
            <a:pPr marL="171450" indent="-171450">
              <a:buFont typeface="Arial" panose="020B0604020202020204" pitchFamily="34" charset="0"/>
              <a:buChar char="•"/>
            </a:pPr>
            <a:endParaRPr lang="en-AU" sz="800" dirty="0" smtClean="0"/>
          </a:p>
          <a:p>
            <a:pPr marL="171450" indent="-171450">
              <a:buFont typeface="Arial" panose="020B0604020202020204" pitchFamily="34" charset="0"/>
              <a:buChar char="•"/>
            </a:pPr>
            <a:endParaRPr lang="en-AU" sz="800" dirty="0" smtClean="0"/>
          </a:p>
          <a:p>
            <a:pPr marL="171450" indent="-171450">
              <a:buFont typeface="Arial" panose="020B0604020202020204" pitchFamily="34" charset="0"/>
              <a:buChar char="•"/>
            </a:pPr>
            <a:r>
              <a:rPr lang="en-AU" sz="800" dirty="0" smtClean="0"/>
              <a:t>highly regulated process</a:t>
            </a:r>
          </a:p>
          <a:p>
            <a:pPr marL="171450" indent="-171450">
              <a:buFont typeface="Arial" panose="020B0604020202020204" pitchFamily="34" charset="0"/>
              <a:buChar char="•"/>
            </a:pPr>
            <a:r>
              <a:rPr lang="en-AU" sz="800" dirty="0" smtClean="0"/>
              <a:t>this process is </a:t>
            </a:r>
            <a:r>
              <a:rPr lang="en-AU" sz="800" dirty="0" err="1" smtClean="0"/>
              <a:t>dyregulated</a:t>
            </a:r>
            <a:r>
              <a:rPr lang="en-AU" sz="800" dirty="0" smtClean="0"/>
              <a:t> in GIST cells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2688C4-B010-974D-8420-E8EE2F4109D2}" type="slidenum">
              <a:rPr lang="en-US"/>
              <a:pPr>
                <a:defRPr/>
              </a:pPr>
              <a:t>‹#›</a:t>
            </a:fld>
            <a:endParaRPr lang="en-US"/>
          </a:p>
        </p:txBody>
      </p:sp>
    </p:spTree>
    <p:extLst>
      <p:ext uri="{BB962C8B-B14F-4D97-AF65-F5344CB8AC3E}">
        <p14:creationId xmlns:p14="http://schemas.microsoft.com/office/powerpoint/2010/main" val="253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ECDF80-90C1-994A-A139-C2E2560FFC7D}" type="slidenum">
              <a:rPr lang="en-US"/>
              <a:pPr>
                <a:defRPr/>
              </a:pPr>
              <a:t>‹#›</a:t>
            </a:fld>
            <a:endParaRPr lang="en-US"/>
          </a:p>
        </p:txBody>
      </p:sp>
    </p:spTree>
    <p:extLst>
      <p:ext uri="{BB962C8B-B14F-4D97-AF65-F5344CB8AC3E}">
        <p14:creationId xmlns:p14="http://schemas.microsoft.com/office/powerpoint/2010/main" val="335994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61A4A-0E8A-F446-860B-7F82E3450415}" type="slidenum">
              <a:rPr lang="en-US"/>
              <a:pPr>
                <a:defRPr/>
              </a:pPr>
              <a:t>‹#›</a:t>
            </a:fld>
            <a:endParaRPr lang="en-US"/>
          </a:p>
        </p:txBody>
      </p:sp>
    </p:spTree>
    <p:extLst>
      <p:ext uri="{BB962C8B-B14F-4D97-AF65-F5344CB8AC3E}">
        <p14:creationId xmlns:p14="http://schemas.microsoft.com/office/powerpoint/2010/main" val="3562465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EAEF12-3018-254F-8B11-F039B69A670D}" type="slidenum">
              <a:rPr lang="en-US"/>
              <a:pPr>
                <a:defRPr/>
              </a:pPr>
              <a:t>‹#›</a:t>
            </a:fld>
            <a:endParaRPr lang="en-US"/>
          </a:p>
        </p:txBody>
      </p:sp>
    </p:spTree>
    <p:extLst>
      <p:ext uri="{BB962C8B-B14F-4D97-AF65-F5344CB8AC3E}">
        <p14:creationId xmlns:p14="http://schemas.microsoft.com/office/powerpoint/2010/main" val="145028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B128E-30D4-9143-9517-076ACAE9987C}" type="slidenum">
              <a:rPr lang="en-US"/>
              <a:pPr>
                <a:defRPr/>
              </a:pPr>
              <a:t>‹#›</a:t>
            </a:fld>
            <a:endParaRPr lang="en-US"/>
          </a:p>
        </p:txBody>
      </p:sp>
    </p:spTree>
    <p:extLst>
      <p:ext uri="{BB962C8B-B14F-4D97-AF65-F5344CB8AC3E}">
        <p14:creationId xmlns:p14="http://schemas.microsoft.com/office/powerpoint/2010/main" val="276042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9CAB46-5954-F74F-95C5-E3D351716ABE}" type="slidenum">
              <a:rPr lang="en-US"/>
              <a:pPr>
                <a:defRPr/>
              </a:pPr>
              <a:t>‹#›</a:t>
            </a:fld>
            <a:endParaRPr lang="en-US"/>
          </a:p>
        </p:txBody>
      </p:sp>
    </p:spTree>
    <p:extLst>
      <p:ext uri="{BB962C8B-B14F-4D97-AF65-F5344CB8AC3E}">
        <p14:creationId xmlns:p14="http://schemas.microsoft.com/office/powerpoint/2010/main" val="186198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4FC95-2ABB-C44A-B494-8957ABD75E95}" type="slidenum">
              <a:rPr lang="en-US"/>
              <a:pPr>
                <a:defRPr/>
              </a:pPr>
              <a:t>‹#›</a:t>
            </a:fld>
            <a:endParaRPr lang="en-US"/>
          </a:p>
        </p:txBody>
      </p:sp>
    </p:spTree>
    <p:extLst>
      <p:ext uri="{BB962C8B-B14F-4D97-AF65-F5344CB8AC3E}">
        <p14:creationId xmlns:p14="http://schemas.microsoft.com/office/powerpoint/2010/main" val="229893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CD9879-0EDB-6F48-BDAF-309B6EA943D7}" type="slidenum">
              <a:rPr lang="en-US"/>
              <a:pPr>
                <a:defRPr/>
              </a:pPr>
              <a:t>‹#›</a:t>
            </a:fld>
            <a:endParaRPr lang="en-US"/>
          </a:p>
        </p:txBody>
      </p:sp>
    </p:spTree>
    <p:extLst>
      <p:ext uri="{BB962C8B-B14F-4D97-AF65-F5344CB8AC3E}">
        <p14:creationId xmlns:p14="http://schemas.microsoft.com/office/powerpoint/2010/main" val="312297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01DBA8-F2C2-E646-829E-65CCA6B1BBE6}" type="slidenum">
              <a:rPr lang="en-US"/>
              <a:pPr>
                <a:defRPr/>
              </a:pPr>
              <a:t>‹#›</a:t>
            </a:fld>
            <a:endParaRPr lang="en-US"/>
          </a:p>
        </p:txBody>
      </p:sp>
    </p:spTree>
    <p:extLst>
      <p:ext uri="{BB962C8B-B14F-4D97-AF65-F5344CB8AC3E}">
        <p14:creationId xmlns:p14="http://schemas.microsoft.com/office/powerpoint/2010/main" val="184506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8B2E87-6702-FD47-9243-7CD22FB9ABE6}" type="slidenum">
              <a:rPr lang="en-US"/>
              <a:pPr>
                <a:defRPr/>
              </a:pPr>
              <a:t>‹#›</a:t>
            </a:fld>
            <a:endParaRPr lang="en-US"/>
          </a:p>
        </p:txBody>
      </p:sp>
    </p:spTree>
    <p:extLst>
      <p:ext uri="{BB962C8B-B14F-4D97-AF65-F5344CB8AC3E}">
        <p14:creationId xmlns:p14="http://schemas.microsoft.com/office/powerpoint/2010/main" val="76903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4BBC3F-06FB-B247-9A5B-1EE7A4F8A673}" type="slidenum">
              <a:rPr lang="en-US"/>
              <a:pPr>
                <a:defRPr/>
              </a:pPr>
              <a:t>‹#›</a:t>
            </a:fld>
            <a:endParaRPr lang="en-US"/>
          </a:p>
        </p:txBody>
      </p:sp>
    </p:spTree>
    <p:extLst>
      <p:ext uri="{BB962C8B-B14F-4D97-AF65-F5344CB8AC3E}">
        <p14:creationId xmlns:p14="http://schemas.microsoft.com/office/powerpoint/2010/main" val="213061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5675A-F051-7F4B-A590-4479048C6700}" type="slidenum">
              <a:rPr lang="en-US"/>
              <a:pPr>
                <a:defRPr/>
              </a:pPr>
              <a:t>‹#›</a:t>
            </a:fld>
            <a:endParaRPr lang="en-US"/>
          </a:p>
        </p:txBody>
      </p:sp>
    </p:spTree>
    <p:extLst>
      <p:ext uri="{BB962C8B-B14F-4D97-AF65-F5344CB8AC3E}">
        <p14:creationId xmlns:p14="http://schemas.microsoft.com/office/powerpoint/2010/main" val="12962938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4A8BD4EB-C50D-9044-A3AB-5CD52CEEB6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8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3B3073"/>
          </a:solidFill>
          <a:latin typeface="Helvetica" charset="0"/>
        </a:defRPr>
      </a:lvl6pPr>
      <a:lvl7pPr marL="914400" algn="ctr" rtl="0" eaLnBrk="0" fontAlgn="base" hangingPunct="0">
        <a:spcBef>
          <a:spcPct val="0"/>
        </a:spcBef>
        <a:spcAft>
          <a:spcPct val="0"/>
        </a:spcAft>
        <a:defRPr sz="2800" b="1">
          <a:solidFill>
            <a:srgbClr val="3B3073"/>
          </a:solidFill>
          <a:latin typeface="Helvetica" charset="0"/>
        </a:defRPr>
      </a:lvl7pPr>
      <a:lvl8pPr marL="1371600" algn="ctr" rtl="0" eaLnBrk="0" fontAlgn="base" hangingPunct="0">
        <a:spcBef>
          <a:spcPct val="0"/>
        </a:spcBef>
        <a:spcAft>
          <a:spcPct val="0"/>
        </a:spcAft>
        <a:defRPr sz="2800" b="1">
          <a:solidFill>
            <a:srgbClr val="3B3073"/>
          </a:solidFill>
          <a:latin typeface="Helvetica" charset="0"/>
        </a:defRPr>
      </a:lvl8pPr>
      <a:lvl9pPr marL="1828800" algn="ctr" rtl="0" eaLnBrk="0" fontAlgn="base" hangingPunct="0">
        <a:spcBef>
          <a:spcPct val="0"/>
        </a:spcBef>
        <a:spcAft>
          <a:spcPct val="0"/>
        </a:spcAft>
        <a:defRPr sz="2800" b="1">
          <a:solidFill>
            <a:srgbClr val="3B3073"/>
          </a:solidFill>
          <a:latin typeface="Helvetica" charset="0"/>
        </a:defRPr>
      </a:lvl9pPr>
    </p:titleStyle>
    <p:body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1.mov"/><Relationship Id="rId2" Type="http://schemas.openxmlformats.org/officeDocument/2006/relationships/video" Target="../media/media1.mov"/></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5.emf"/></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11.emf"/><Relationship Id="rId5"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7025" y="819150"/>
            <a:ext cx="8447088" cy="5608638"/>
          </a:xfrm>
        </p:spPr>
        <p:txBody>
          <a:bodyPr/>
          <a:lstStyle/>
          <a:p>
            <a:r>
              <a:rPr lang="en-US" sz="3200" dirty="0" smtClean="0"/>
              <a:t/>
            </a:r>
            <a:br>
              <a:rPr lang="en-US" sz="3200" dirty="0" smtClean="0"/>
            </a:br>
            <a:r>
              <a:rPr lang="en-US" i="1" dirty="0" smtClean="0"/>
              <a:t>Novel therapeutic strategies for GIST:</a:t>
            </a:r>
            <a:br>
              <a:rPr lang="en-US" i="1" dirty="0" smtClean="0"/>
            </a:br>
            <a:r>
              <a:rPr lang="en-US" i="1" dirty="0" smtClean="0"/>
              <a:t>Targeting the tumor</a:t>
            </a:r>
            <a:br>
              <a:rPr lang="en-US" i="1" dirty="0" smtClean="0"/>
            </a:br>
            <a:r>
              <a:rPr lang="en-US" i="1" dirty="0" smtClean="0"/>
              <a:t>and treating the whole patient</a:t>
            </a:r>
            <a:r>
              <a:rPr lang="en-US" sz="2000" dirty="0" smtClean="0">
                <a:latin typeface="Arial" pitchFamily="34" charset="0"/>
                <a:ea typeface="ＭＳ Ｐゴシック" pitchFamily="34" charset="-128"/>
              </a:rPr>
              <a:t/>
            </a:r>
            <a:br>
              <a:rPr lang="en-US" sz="2000" dirty="0" smtClean="0">
                <a:latin typeface="Arial" pitchFamily="34" charset="0"/>
                <a:ea typeface="ＭＳ Ｐゴシック" pitchFamily="34" charset="-128"/>
              </a:rPr>
            </a:br>
            <a:r>
              <a:rPr lang="en-US" sz="2000" dirty="0" smtClean="0">
                <a:latin typeface="Arial" pitchFamily="34" charset="0"/>
                <a:ea typeface="ＭＳ Ｐゴシック" pitchFamily="34" charset="-128"/>
              </a:rPr>
              <a:t/>
            </a:r>
            <a:br>
              <a:rPr lang="en-US" sz="2000" dirty="0" smtClean="0">
                <a:latin typeface="Arial" pitchFamily="34" charset="0"/>
                <a:ea typeface="ＭＳ Ｐゴシック" pitchFamily="34" charset="-128"/>
              </a:rPr>
            </a:br>
            <a:r>
              <a:rPr lang="en-US" sz="2000" dirty="0" smtClean="0">
                <a:latin typeface="Arial" pitchFamily="34" charset="0"/>
                <a:ea typeface="ＭＳ Ｐゴシック" pitchFamily="34" charset="-128"/>
              </a:rPr>
              <a:t/>
            </a:r>
            <a:br>
              <a:rPr lang="en-US" sz="2000" dirty="0" smtClean="0">
                <a:latin typeface="Arial" pitchFamily="34" charset="0"/>
                <a:ea typeface="ＭＳ Ｐゴシック" pitchFamily="34" charset="-128"/>
              </a:rPr>
            </a:br>
            <a:r>
              <a:rPr lang="en-US" sz="2000" dirty="0" smtClean="0">
                <a:latin typeface="Arial" pitchFamily="34" charset="0"/>
                <a:ea typeface="ＭＳ Ｐゴシック" pitchFamily="34" charset="-128"/>
              </a:rPr>
              <a:t/>
            </a:r>
            <a:br>
              <a:rPr lang="en-US" sz="2000" dirty="0" smtClean="0">
                <a:latin typeface="Arial" pitchFamily="34" charset="0"/>
                <a:ea typeface="ＭＳ Ｐゴシック" pitchFamily="34" charset="-128"/>
              </a:rPr>
            </a:br>
            <a:r>
              <a:rPr lang="en-US" sz="1800" b="0" dirty="0" smtClean="0">
                <a:latin typeface="Arial" pitchFamily="34" charset="0"/>
                <a:ea typeface="ＭＳ Ｐゴシック" pitchFamily="34" charset="-128"/>
              </a:rPr>
              <a:t>GIST Patient Summit</a:t>
            </a:r>
            <a:br>
              <a:rPr lang="en-US" sz="1800" b="0" dirty="0" smtClean="0">
                <a:latin typeface="Arial" pitchFamily="34" charset="0"/>
                <a:ea typeface="ＭＳ Ｐゴシック" pitchFamily="34" charset="-128"/>
              </a:rPr>
            </a:br>
            <a:r>
              <a:rPr lang="en-US" sz="1800" b="0" dirty="0" smtClean="0">
                <a:latin typeface="Arial" pitchFamily="34" charset="0"/>
                <a:ea typeface="ＭＳ Ｐゴシック" pitchFamily="34" charset="-128"/>
              </a:rPr>
              <a:t>MD Anderson Cancer Center, Houston, TX</a:t>
            </a:r>
            <a:br>
              <a:rPr lang="en-US" sz="1800" b="0" dirty="0" smtClean="0">
                <a:latin typeface="Arial" pitchFamily="34" charset="0"/>
                <a:ea typeface="ＭＳ Ｐゴシック" pitchFamily="34" charset="-128"/>
              </a:rPr>
            </a:br>
            <a:r>
              <a:rPr lang="en-US" sz="1800" b="0" dirty="0" smtClean="0">
                <a:latin typeface="Arial" pitchFamily="34" charset="0"/>
                <a:ea typeface="ＭＳ Ｐゴシック" pitchFamily="34" charset="-128"/>
              </a:rPr>
              <a:t>September 16, 2017</a:t>
            </a:r>
            <a:br>
              <a:rPr lang="en-US" sz="1800" b="0" dirty="0" smtClean="0">
                <a:latin typeface="Arial" pitchFamily="34" charset="0"/>
                <a:ea typeface="ＭＳ Ｐゴシック" pitchFamily="34" charset="-128"/>
              </a:rPr>
            </a:br>
            <a:r>
              <a:rPr lang="en-US" sz="2000" b="0" dirty="0" smtClean="0">
                <a:latin typeface="Arial" pitchFamily="34" charset="0"/>
                <a:ea typeface="ＭＳ Ｐゴシック" pitchFamily="34" charset="-128"/>
              </a:rPr>
              <a:t/>
            </a:r>
            <a:br>
              <a:rPr lang="en-US" sz="2000" b="0" dirty="0" smtClean="0">
                <a:latin typeface="Arial" pitchFamily="34" charset="0"/>
                <a:ea typeface="ＭＳ Ｐゴシック" pitchFamily="34" charset="-128"/>
              </a:rPr>
            </a:br>
            <a:r>
              <a:rPr lang="en-US" sz="2000" b="0" dirty="0" smtClean="0">
                <a:latin typeface="Arial" pitchFamily="34" charset="0"/>
                <a:ea typeface="ＭＳ Ｐゴシック" pitchFamily="34" charset="-128"/>
              </a:rPr>
              <a:t/>
            </a:r>
            <a:br>
              <a:rPr lang="en-US" sz="2000" b="0" dirty="0" smtClean="0">
                <a:latin typeface="Arial" pitchFamily="34" charset="0"/>
                <a:ea typeface="ＭＳ Ｐゴシック" pitchFamily="34" charset="-128"/>
              </a:rPr>
            </a:br>
            <a:r>
              <a:rPr lang="en-US" sz="1800" b="0" i="1" dirty="0" smtClean="0">
                <a:latin typeface="Arial" pitchFamily="34" charset="0"/>
                <a:ea typeface="ＭＳ Ｐゴシック" pitchFamily="34" charset="-128"/>
              </a:rPr>
              <a:t>Anette Duensing, M.D.</a:t>
            </a:r>
            <a:br>
              <a:rPr lang="en-US" sz="1800" b="0" i="1" dirty="0" smtClean="0">
                <a:latin typeface="Arial" pitchFamily="34" charset="0"/>
                <a:ea typeface="ＭＳ Ｐゴシック" pitchFamily="34" charset="-128"/>
              </a:rPr>
            </a:br>
            <a:r>
              <a:rPr lang="en-US" sz="1800" b="0" i="1" dirty="0" smtClean="0">
                <a:latin typeface="Arial" pitchFamily="34" charset="0"/>
                <a:ea typeface="ＭＳ Ｐゴシック" pitchFamily="34" charset="-128"/>
              </a:rPr>
              <a:t>UPMC Hillman Cancer Center</a:t>
            </a:r>
            <a:br>
              <a:rPr lang="en-US" sz="1800" b="0" i="1" dirty="0" smtClean="0">
                <a:latin typeface="Arial" pitchFamily="34" charset="0"/>
                <a:ea typeface="ＭＳ Ｐゴシック" pitchFamily="34" charset="-128"/>
              </a:rPr>
            </a:br>
            <a:r>
              <a:rPr lang="en-US" sz="1800" b="0" i="1" dirty="0" smtClean="0">
                <a:latin typeface="Arial" pitchFamily="34" charset="0"/>
                <a:ea typeface="ＭＳ Ｐゴシック" pitchFamily="34" charset="-128"/>
              </a:rPr>
              <a:t>University of Pittsburgh School of Medicine</a:t>
            </a:r>
          </a:p>
        </p:txBody>
      </p:sp>
    </p:spTree>
    <p:extLst>
      <p:ext uri="{BB962C8B-B14F-4D97-AF65-F5344CB8AC3E}">
        <p14:creationId xmlns:p14="http://schemas.microsoft.com/office/powerpoint/2010/main" val="2670991624"/>
      </p:ext>
    </p:extLst>
  </p:cSld>
  <p:clrMapOvr>
    <a:masterClrMapping/>
  </p:clrMapOvr>
  <p:transition xmlns:p14="http://schemas.microsoft.com/office/powerpoint/2010/main" advTm="61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700088" y="247650"/>
            <a:ext cx="7772400" cy="606425"/>
          </a:xfrm>
        </p:spPr>
        <p:txBody>
          <a:bodyPr/>
          <a:lstStyle/>
          <a:p>
            <a:r>
              <a:rPr lang="en-US" dirty="0" smtClean="0"/>
              <a:t>Normal Function of KIT</a:t>
            </a:r>
          </a:p>
        </p:txBody>
      </p:sp>
      <p:grpSp>
        <p:nvGrpSpPr>
          <p:cNvPr id="2" name="Group 6"/>
          <p:cNvGrpSpPr>
            <a:grpSpLocks/>
          </p:cNvGrpSpPr>
          <p:nvPr/>
        </p:nvGrpSpPr>
        <p:grpSpPr bwMode="auto">
          <a:xfrm>
            <a:off x="588963" y="1738313"/>
            <a:ext cx="7942262" cy="74612"/>
            <a:chOff x="816" y="1488"/>
            <a:chExt cx="4272" cy="48"/>
          </a:xfrm>
        </p:grpSpPr>
        <p:sp>
          <p:nvSpPr>
            <p:cNvPr id="13330" name="Line 7"/>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3331" name="Line 8"/>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9"/>
          <p:cNvGrpSpPr>
            <a:grpSpLocks/>
          </p:cNvGrpSpPr>
          <p:nvPr/>
        </p:nvGrpSpPr>
        <p:grpSpPr bwMode="auto">
          <a:xfrm>
            <a:off x="4064000" y="1176338"/>
            <a:ext cx="130175" cy="1560512"/>
            <a:chOff x="2600" y="741"/>
            <a:chExt cx="82" cy="983"/>
          </a:xfrm>
        </p:grpSpPr>
        <p:sp>
          <p:nvSpPr>
            <p:cNvPr id="13327" name="Line 10"/>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3328" name="Rectangle 11"/>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3329" name="Rectangle 12"/>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3"/>
          <p:cNvGrpSpPr>
            <a:grpSpLocks/>
          </p:cNvGrpSpPr>
          <p:nvPr/>
        </p:nvGrpSpPr>
        <p:grpSpPr bwMode="auto">
          <a:xfrm>
            <a:off x="4926013" y="1176338"/>
            <a:ext cx="120650" cy="1560512"/>
            <a:chOff x="3055" y="741"/>
            <a:chExt cx="76" cy="983"/>
          </a:xfrm>
        </p:grpSpPr>
        <p:sp>
          <p:nvSpPr>
            <p:cNvPr id="13324" name="Line 14"/>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3325" name="Rectangle 15"/>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3326" name="Rectangle 16"/>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3318" name="Text Box 86"/>
          <p:cNvSpPr txBox="1">
            <a:spLocks noChangeArrowheads="1"/>
          </p:cNvSpPr>
          <p:nvPr/>
        </p:nvSpPr>
        <p:spPr bwMode="auto">
          <a:xfrm>
            <a:off x="5032375" y="1198563"/>
            <a:ext cx="552450" cy="366712"/>
          </a:xfrm>
          <a:prstGeom prst="rect">
            <a:avLst/>
          </a:prstGeom>
          <a:noFill/>
          <a:ln w="9525">
            <a:noFill/>
            <a:miter lim="800000"/>
            <a:headEnd/>
            <a:tailEnd/>
          </a:ln>
        </p:spPr>
        <p:txBody>
          <a:bodyPr wrap="none">
            <a:spAutoFit/>
          </a:bodyPr>
          <a:lstStyle/>
          <a:p>
            <a:pPr eaLnBrk="1" hangingPunct="1"/>
            <a:r>
              <a:rPr lang="en-US" sz="1800" b="1" dirty="0"/>
              <a:t>KIT</a:t>
            </a:r>
          </a:p>
        </p:txBody>
      </p:sp>
      <p:sp>
        <p:nvSpPr>
          <p:cNvPr id="13319" name="Text Box 89"/>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grpSp>
        <p:nvGrpSpPr>
          <p:cNvPr id="5" name="Group 4"/>
          <p:cNvGrpSpPr/>
          <p:nvPr/>
        </p:nvGrpSpPr>
        <p:grpSpPr>
          <a:xfrm>
            <a:off x="7961848" y="417097"/>
            <a:ext cx="915987" cy="287338"/>
            <a:chOff x="4097338" y="1238250"/>
            <a:chExt cx="915987" cy="287338"/>
          </a:xfrm>
        </p:grpSpPr>
        <p:sp>
          <p:nvSpPr>
            <p:cNvPr id="13320" name="Oval 4"/>
            <p:cNvSpPr>
              <a:spLocks noChangeArrowheads="1"/>
            </p:cNvSpPr>
            <p:nvPr/>
          </p:nvSpPr>
          <p:spPr bwMode="auto">
            <a:xfrm>
              <a:off x="4554538" y="1238250"/>
              <a:ext cx="427037" cy="287338"/>
            </a:xfrm>
            <a:prstGeom prst="ellipse">
              <a:avLst/>
            </a:prstGeom>
            <a:solidFill>
              <a:srgbClr val="99CCFF"/>
            </a:solidFill>
            <a:ln w="9525">
              <a:solidFill>
                <a:srgbClr val="3B3073"/>
              </a:solidFill>
              <a:round/>
              <a:headEnd/>
              <a:tailEnd/>
            </a:ln>
          </p:spPr>
          <p:txBody>
            <a:bodyPr wrap="none" anchor="ctr"/>
            <a:lstStyle/>
            <a:p>
              <a:endParaRPr lang="en-US"/>
            </a:p>
          </p:txBody>
        </p:sp>
        <p:sp>
          <p:nvSpPr>
            <p:cNvPr id="13321" name="Oval 67"/>
            <p:cNvSpPr>
              <a:spLocks noChangeArrowheads="1"/>
            </p:cNvSpPr>
            <p:nvPr/>
          </p:nvSpPr>
          <p:spPr bwMode="auto">
            <a:xfrm>
              <a:off x="4122738" y="1238250"/>
              <a:ext cx="427037" cy="287338"/>
            </a:xfrm>
            <a:prstGeom prst="ellipse">
              <a:avLst/>
            </a:prstGeom>
            <a:solidFill>
              <a:srgbClr val="99CCFF"/>
            </a:solidFill>
            <a:ln w="9525">
              <a:solidFill>
                <a:srgbClr val="3B3073"/>
              </a:solidFill>
              <a:round/>
              <a:headEnd/>
              <a:tailEnd/>
            </a:ln>
          </p:spPr>
          <p:txBody>
            <a:bodyPr wrap="none" anchor="ctr"/>
            <a:lstStyle/>
            <a:p>
              <a:endParaRPr lang="en-US"/>
            </a:p>
          </p:txBody>
        </p:sp>
        <p:sp>
          <p:nvSpPr>
            <p:cNvPr id="13322" name="Text Box 87"/>
            <p:cNvSpPr txBox="1">
              <a:spLocks noChangeArrowheads="1"/>
            </p:cNvSpPr>
            <p:nvPr/>
          </p:nvSpPr>
          <p:spPr bwMode="auto">
            <a:xfrm>
              <a:off x="4097338" y="1238250"/>
              <a:ext cx="488950" cy="274638"/>
            </a:xfrm>
            <a:prstGeom prst="rect">
              <a:avLst/>
            </a:prstGeom>
            <a:noFill/>
            <a:ln w="9525">
              <a:noFill/>
              <a:miter lim="800000"/>
              <a:headEnd/>
              <a:tailEnd/>
            </a:ln>
          </p:spPr>
          <p:txBody>
            <a:bodyPr wrap="none">
              <a:spAutoFit/>
            </a:bodyPr>
            <a:lstStyle/>
            <a:p>
              <a:pPr eaLnBrk="1" hangingPunct="1"/>
              <a:r>
                <a:rPr lang="en-US" sz="1200" dirty="0"/>
                <a:t>SCF</a:t>
              </a:r>
            </a:p>
          </p:txBody>
        </p:sp>
        <p:sp>
          <p:nvSpPr>
            <p:cNvPr id="13323" name="Text Box 88"/>
            <p:cNvSpPr txBox="1">
              <a:spLocks noChangeArrowheads="1"/>
            </p:cNvSpPr>
            <p:nvPr/>
          </p:nvSpPr>
          <p:spPr bwMode="auto">
            <a:xfrm>
              <a:off x="4524375" y="1238250"/>
              <a:ext cx="488950" cy="274638"/>
            </a:xfrm>
            <a:prstGeom prst="rect">
              <a:avLst/>
            </a:prstGeom>
            <a:noFill/>
            <a:ln w="9525">
              <a:noFill/>
              <a:miter lim="800000"/>
              <a:headEnd/>
              <a:tailEnd/>
            </a:ln>
          </p:spPr>
          <p:txBody>
            <a:bodyPr wrap="none">
              <a:spAutoFit/>
            </a:bodyPr>
            <a:lstStyle/>
            <a:p>
              <a:pPr eaLnBrk="1" hangingPunct="1"/>
              <a:r>
                <a:rPr lang="en-US" sz="1200" dirty="0"/>
                <a:t>SCF</a:t>
              </a:r>
            </a:p>
          </p:txBody>
        </p:sp>
      </p:grpSp>
    </p:spTree>
    <p:extLst>
      <p:ext uri="{BB962C8B-B14F-4D97-AF65-F5344CB8AC3E}">
        <p14:creationId xmlns:p14="http://schemas.microsoft.com/office/powerpoint/2010/main" val="1933698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4967E-6 4.26685E-6 L -0.42185 0.12277 " pathEditMode="relative" rAng="0" ptsTypes="AA">
                                      <p:cBhvr>
                                        <p:cTn id="6" dur="2000" fill="hold"/>
                                        <p:tgtEl>
                                          <p:spTgt spid="5"/>
                                        </p:tgtEl>
                                        <p:attrNameLst>
                                          <p:attrName>ppt_x</p:attrName>
                                          <p:attrName>ppt_y</p:attrName>
                                        </p:attrNameLst>
                                      </p:cBhvr>
                                      <p:rCtr x="-21101" y="6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grpSp>
        <p:nvGrpSpPr>
          <p:cNvPr id="2" name="Group 6"/>
          <p:cNvGrpSpPr>
            <a:grpSpLocks/>
          </p:cNvGrpSpPr>
          <p:nvPr/>
        </p:nvGrpSpPr>
        <p:grpSpPr bwMode="auto">
          <a:xfrm>
            <a:off x="588963" y="1738313"/>
            <a:ext cx="7942262" cy="74612"/>
            <a:chOff x="816" y="1488"/>
            <a:chExt cx="4272" cy="48"/>
          </a:xfrm>
        </p:grpSpPr>
        <p:sp>
          <p:nvSpPr>
            <p:cNvPr id="14433" name="Line 7"/>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4434" name="Line 8"/>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9"/>
          <p:cNvGrpSpPr>
            <a:grpSpLocks/>
          </p:cNvGrpSpPr>
          <p:nvPr/>
        </p:nvGrpSpPr>
        <p:grpSpPr bwMode="auto">
          <a:xfrm>
            <a:off x="4064000" y="1176338"/>
            <a:ext cx="130175" cy="1560512"/>
            <a:chOff x="2600" y="741"/>
            <a:chExt cx="82" cy="983"/>
          </a:xfrm>
        </p:grpSpPr>
        <p:sp>
          <p:nvSpPr>
            <p:cNvPr id="14430" name="Line 10"/>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4431" name="Rectangle 11"/>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4432" name="Rectangle 12"/>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3"/>
          <p:cNvGrpSpPr>
            <a:grpSpLocks/>
          </p:cNvGrpSpPr>
          <p:nvPr/>
        </p:nvGrpSpPr>
        <p:grpSpPr bwMode="auto">
          <a:xfrm>
            <a:off x="4926013" y="1176338"/>
            <a:ext cx="120650" cy="1560512"/>
            <a:chOff x="3055" y="741"/>
            <a:chExt cx="76" cy="983"/>
          </a:xfrm>
        </p:grpSpPr>
        <p:sp>
          <p:nvSpPr>
            <p:cNvPr id="14427" name="Line 14"/>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4428" name="Rectangle 15"/>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4429" name="Rectangle 16"/>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4346" name="Text Box 18"/>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9"/>
          <p:cNvGrpSpPr>
            <a:grpSpLocks/>
          </p:cNvGrpSpPr>
          <p:nvPr/>
        </p:nvGrpSpPr>
        <p:grpSpPr bwMode="auto">
          <a:xfrm>
            <a:off x="2873375" y="3994150"/>
            <a:ext cx="935038" cy="415925"/>
            <a:chOff x="1906" y="2818"/>
            <a:chExt cx="531" cy="270"/>
          </a:xfrm>
        </p:grpSpPr>
        <p:sp>
          <p:nvSpPr>
            <p:cNvPr id="14425" name="Text Box 20"/>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14426" name="Oval 21"/>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2"/>
          <p:cNvGrpSpPr>
            <a:grpSpLocks/>
          </p:cNvGrpSpPr>
          <p:nvPr/>
        </p:nvGrpSpPr>
        <p:grpSpPr bwMode="auto">
          <a:xfrm>
            <a:off x="1660525" y="4029075"/>
            <a:ext cx="693738" cy="328613"/>
            <a:chOff x="1198" y="2538"/>
            <a:chExt cx="437" cy="207"/>
          </a:xfrm>
        </p:grpSpPr>
        <p:sp>
          <p:nvSpPr>
            <p:cNvPr id="14423" name="Text Box 23"/>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14424" name="Oval 24"/>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5"/>
          <p:cNvGrpSpPr>
            <a:grpSpLocks/>
          </p:cNvGrpSpPr>
          <p:nvPr/>
        </p:nvGrpSpPr>
        <p:grpSpPr bwMode="auto">
          <a:xfrm>
            <a:off x="1533525" y="2979738"/>
            <a:ext cx="900113" cy="339725"/>
            <a:chOff x="1102" y="1877"/>
            <a:chExt cx="567" cy="214"/>
          </a:xfrm>
        </p:grpSpPr>
        <p:sp>
          <p:nvSpPr>
            <p:cNvPr id="14421" name="Text Box 26"/>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14422" name="Oval 27"/>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8"/>
          <p:cNvGrpSpPr>
            <a:grpSpLocks/>
          </p:cNvGrpSpPr>
          <p:nvPr/>
        </p:nvGrpSpPr>
        <p:grpSpPr bwMode="auto">
          <a:xfrm>
            <a:off x="2487613" y="2308225"/>
            <a:ext cx="709612" cy="352425"/>
            <a:chOff x="1668" y="1428"/>
            <a:chExt cx="447" cy="222"/>
          </a:xfrm>
        </p:grpSpPr>
        <p:sp>
          <p:nvSpPr>
            <p:cNvPr id="14419" name="Text Box 29"/>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14420" name="Oval 30"/>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31"/>
          <p:cNvGrpSpPr>
            <a:grpSpLocks/>
          </p:cNvGrpSpPr>
          <p:nvPr/>
        </p:nvGrpSpPr>
        <p:grpSpPr bwMode="auto">
          <a:xfrm>
            <a:off x="3590925" y="2198688"/>
            <a:ext cx="515938" cy="325437"/>
            <a:chOff x="2206" y="1409"/>
            <a:chExt cx="325" cy="205"/>
          </a:xfrm>
        </p:grpSpPr>
        <p:sp>
          <p:nvSpPr>
            <p:cNvPr id="14417" name="Text Box 32"/>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14418" name="Oval 33"/>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4"/>
          <p:cNvGrpSpPr>
            <a:grpSpLocks/>
          </p:cNvGrpSpPr>
          <p:nvPr/>
        </p:nvGrpSpPr>
        <p:grpSpPr bwMode="auto">
          <a:xfrm>
            <a:off x="6088063" y="3994150"/>
            <a:ext cx="712787" cy="336550"/>
            <a:chOff x="3395" y="2140"/>
            <a:chExt cx="449" cy="212"/>
          </a:xfrm>
        </p:grpSpPr>
        <p:sp>
          <p:nvSpPr>
            <p:cNvPr id="14415" name="Text Box 35"/>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14416" name="Oval 36"/>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7"/>
          <p:cNvGrpSpPr>
            <a:grpSpLocks/>
          </p:cNvGrpSpPr>
          <p:nvPr/>
        </p:nvGrpSpPr>
        <p:grpSpPr bwMode="auto">
          <a:xfrm>
            <a:off x="7123113" y="4002088"/>
            <a:ext cx="706437" cy="328612"/>
            <a:chOff x="3647" y="1873"/>
            <a:chExt cx="445" cy="207"/>
          </a:xfrm>
        </p:grpSpPr>
        <p:sp>
          <p:nvSpPr>
            <p:cNvPr id="14413" name="Text Box 38"/>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14414" name="Oval 39"/>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40"/>
          <p:cNvGrpSpPr>
            <a:grpSpLocks/>
          </p:cNvGrpSpPr>
          <p:nvPr/>
        </p:nvGrpSpPr>
        <p:grpSpPr bwMode="auto">
          <a:xfrm>
            <a:off x="8043863" y="3994150"/>
            <a:ext cx="722312" cy="349250"/>
            <a:chOff x="4331" y="1700"/>
            <a:chExt cx="455" cy="220"/>
          </a:xfrm>
        </p:grpSpPr>
        <p:sp>
          <p:nvSpPr>
            <p:cNvPr id="14411" name="Text Box 41"/>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14412" name="Oval 42"/>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3"/>
          <p:cNvGrpSpPr>
            <a:grpSpLocks/>
          </p:cNvGrpSpPr>
          <p:nvPr/>
        </p:nvGrpSpPr>
        <p:grpSpPr bwMode="auto">
          <a:xfrm>
            <a:off x="7453313" y="1876425"/>
            <a:ext cx="525462" cy="295275"/>
            <a:chOff x="3751" y="1606"/>
            <a:chExt cx="331" cy="186"/>
          </a:xfrm>
        </p:grpSpPr>
        <p:sp>
          <p:nvSpPr>
            <p:cNvPr id="14409" name="Text Box 44"/>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14410" name="Oval 45"/>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6"/>
          <p:cNvGrpSpPr>
            <a:grpSpLocks/>
          </p:cNvGrpSpPr>
          <p:nvPr/>
        </p:nvGrpSpPr>
        <p:grpSpPr bwMode="auto">
          <a:xfrm>
            <a:off x="4316413" y="4445000"/>
            <a:ext cx="1193800" cy="377825"/>
            <a:chOff x="2903" y="3024"/>
            <a:chExt cx="752" cy="238"/>
          </a:xfrm>
        </p:grpSpPr>
        <p:sp>
          <p:nvSpPr>
            <p:cNvPr id="14407" name="Text Box 47"/>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14408" name="Oval 48"/>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9"/>
          <p:cNvGrpSpPr>
            <a:grpSpLocks/>
          </p:cNvGrpSpPr>
          <p:nvPr/>
        </p:nvGrpSpPr>
        <p:grpSpPr bwMode="auto">
          <a:xfrm>
            <a:off x="4322763" y="3422650"/>
            <a:ext cx="1073150" cy="371475"/>
            <a:chOff x="2827" y="2524"/>
            <a:chExt cx="676" cy="234"/>
          </a:xfrm>
        </p:grpSpPr>
        <p:sp>
          <p:nvSpPr>
            <p:cNvPr id="14405" name="Text Box 50"/>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14406" name="Oval 51"/>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2"/>
          <p:cNvGrpSpPr>
            <a:grpSpLocks/>
          </p:cNvGrpSpPr>
          <p:nvPr/>
        </p:nvGrpSpPr>
        <p:grpSpPr bwMode="auto">
          <a:xfrm>
            <a:off x="5548313" y="3065463"/>
            <a:ext cx="582612" cy="312737"/>
            <a:chOff x="2903" y="2219"/>
            <a:chExt cx="367" cy="197"/>
          </a:xfrm>
        </p:grpSpPr>
        <p:sp>
          <p:nvSpPr>
            <p:cNvPr id="14403" name="Text Box 53"/>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14404" name="Oval 54"/>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5"/>
          <p:cNvGrpSpPr>
            <a:grpSpLocks/>
          </p:cNvGrpSpPr>
          <p:nvPr/>
        </p:nvGrpSpPr>
        <p:grpSpPr bwMode="auto">
          <a:xfrm>
            <a:off x="5567363" y="2552700"/>
            <a:ext cx="534987" cy="292100"/>
            <a:chOff x="2819" y="1912"/>
            <a:chExt cx="337" cy="184"/>
          </a:xfrm>
        </p:grpSpPr>
        <p:sp>
          <p:nvSpPr>
            <p:cNvPr id="14401" name="Text Box 56"/>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14402" name="Oval 57"/>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8"/>
          <p:cNvGrpSpPr>
            <a:grpSpLocks/>
          </p:cNvGrpSpPr>
          <p:nvPr/>
        </p:nvGrpSpPr>
        <p:grpSpPr bwMode="auto">
          <a:xfrm>
            <a:off x="5430838" y="2049463"/>
            <a:ext cx="506412" cy="296862"/>
            <a:chOff x="2789" y="1637"/>
            <a:chExt cx="319" cy="187"/>
          </a:xfrm>
        </p:grpSpPr>
        <p:sp>
          <p:nvSpPr>
            <p:cNvPr id="14399" name="Text Box 59"/>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14400" name="Oval 60"/>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61"/>
          <p:cNvGrpSpPr>
            <a:grpSpLocks/>
          </p:cNvGrpSpPr>
          <p:nvPr/>
        </p:nvGrpSpPr>
        <p:grpSpPr bwMode="auto">
          <a:xfrm>
            <a:off x="5040313" y="2249488"/>
            <a:ext cx="598487" cy="312737"/>
            <a:chOff x="2783" y="1393"/>
            <a:chExt cx="377" cy="197"/>
          </a:xfrm>
        </p:grpSpPr>
        <p:sp>
          <p:nvSpPr>
            <p:cNvPr id="14397" name="Text Box 62"/>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14398" name="Oval 63"/>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4"/>
          <p:cNvGrpSpPr>
            <a:grpSpLocks/>
          </p:cNvGrpSpPr>
          <p:nvPr/>
        </p:nvGrpSpPr>
        <p:grpSpPr bwMode="auto">
          <a:xfrm>
            <a:off x="5003800" y="1974850"/>
            <a:ext cx="504825" cy="274638"/>
            <a:chOff x="2808" y="1252"/>
            <a:chExt cx="318" cy="173"/>
          </a:xfrm>
        </p:grpSpPr>
        <p:sp>
          <p:nvSpPr>
            <p:cNvPr id="14395" name="Text Box 65"/>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14396" name="Oval 66"/>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14364" name="Text Box 68"/>
          <p:cNvSpPr txBox="1">
            <a:spLocks noChangeArrowheads="1"/>
          </p:cNvSpPr>
          <p:nvPr/>
        </p:nvSpPr>
        <p:spPr bwMode="auto">
          <a:xfrm>
            <a:off x="6962775" y="5064125"/>
            <a:ext cx="1215685" cy="307777"/>
          </a:xfrm>
          <a:prstGeom prst="rect">
            <a:avLst/>
          </a:prstGeom>
          <a:noFill/>
          <a:ln w="28575">
            <a:solidFill>
              <a:srgbClr val="FDF992"/>
            </a:solidFill>
            <a:miter lim="800000"/>
            <a:headEnd/>
            <a:tailEnd/>
          </a:ln>
        </p:spPr>
        <p:txBody>
          <a:bodyPr wrap="none">
            <a:spAutoFit/>
          </a:bodyPr>
          <a:lstStyle/>
          <a:p>
            <a:pPr eaLnBrk="1" hangingPunct="1"/>
            <a:r>
              <a:rPr lang="en-US" sz="1400" dirty="0" smtClean="0"/>
              <a:t>Transcription </a:t>
            </a:r>
            <a:endParaRPr lang="en-US" sz="1400" dirty="0"/>
          </a:p>
        </p:txBody>
      </p:sp>
      <p:sp>
        <p:nvSpPr>
          <p:cNvPr id="14365" name="Line 69"/>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14366" name="Line 70"/>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14367" name="Line 71"/>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14368" name="Line 72"/>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14369" name="Line 73"/>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14370" name="Line 74"/>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14371" name="Line 75"/>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14372" name="Line 76"/>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14373" name="Line 77"/>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14374" name="Line 78"/>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14375" name="Line 79"/>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14376" name="Line 80"/>
          <p:cNvSpPr>
            <a:spLocks noChangeShapeType="1"/>
          </p:cNvSpPr>
          <p:nvPr/>
        </p:nvSpPr>
        <p:spPr bwMode="auto">
          <a:xfrm>
            <a:off x="5024438" y="4891088"/>
            <a:ext cx="811212" cy="1162050"/>
          </a:xfrm>
          <a:prstGeom prst="line">
            <a:avLst/>
          </a:prstGeom>
          <a:noFill/>
          <a:ln w="28575">
            <a:solidFill>
              <a:srgbClr val="CC3300"/>
            </a:solidFill>
            <a:prstDash val="dash"/>
            <a:round/>
            <a:headEnd/>
            <a:tailEnd type="triangle" w="med" len="med"/>
          </a:ln>
        </p:spPr>
        <p:txBody>
          <a:bodyPr/>
          <a:lstStyle/>
          <a:p>
            <a:endParaRPr lang="en-US"/>
          </a:p>
        </p:txBody>
      </p:sp>
      <p:sp>
        <p:nvSpPr>
          <p:cNvPr id="14377" name="Line 81"/>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14378" name="Line 82"/>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14379" name="Line 83"/>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14380" name="Line 84"/>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14381" name="Line 85"/>
          <p:cNvSpPr>
            <a:spLocks noChangeShapeType="1"/>
          </p:cNvSpPr>
          <p:nvPr/>
        </p:nvSpPr>
        <p:spPr bwMode="auto">
          <a:xfrm flipH="1">
            <a:off x="6189663" y="5476875"/>
            <a:ext cx="1349375" cy="574675"/>
          </a:xfrm>
          <a:prstGeom prst="line">
            <a:avLst/>
          </a:prstGeom>
          <a:noFill/>
          <a:ln w="28575">
            <a:solidFill>
              <a:srgbClr val="CC3300"/>
            </a:solidFill>
            <a:prstDash val="dash"/>
            <a:round/>
            <a:headEnd/>
            <a:tailEnd type="triangle" w="med" len="med"/>
          </a:ln>
        </p:spPr>
        <p:txBody>
          <a:bodyPr/>
          <a:lstStyle/>
          <a:p>
            <a:endParaRPr lang="en-US"/>
          </a:p>
        </p:txBody>
      </p:sp>
      <p:sp>
        <p:nvSpPr>
          <p:cNvPr id="14382" name="Text Box 86"/>
          <p:cNvSpPr txBox="1">
            <a:spLocks noChangeArrowheads="1"/>
          </p:cNvSpPr>
          <p:nvPr/>
        </p:nvSpPr>
        <p:spPr bwMode="auto">
          <a:xfrm>
            <a:off x="5032375" y="1198563"/>
            <a:ext cx="552450" cy="366712"/>
          </a:xfrm>
          <a:prstGeom prst="rect">
            <a:avLst/>
          </a:prstGeom>
          <a:noFill/>
          <a:ln w="9525">
            <a:noFill/>
            <a:miter lim="800000"/>
            <a:headEnd/>
            <a:tailEnd/>
          </a:ln>
        </p:spPr>
        <p:txBody>
          <a:bodyPr wrap="none">
            <a:spAutoFit/>
          </a:bodyPr>
          <a:lstStyle/>
          <a:p>
            <a:pPr eaLnBrk="1" hangingPunct="1"/>
            <a:r>
              <a:rPr lang="en-US" sz="1800" b="1"/>
              <a:t>KIT</a:t>
            </a:r>
          </a:p>
        </p:txBody>
      </p:sp>
      <p:grpSp>
        <p:nvGrpSpPr>
          <p:cNvPr id="22" name="Group 21"/>
          <p:cNvGrpSpPr/>
          <p:nvPr/>
        </p:nvGrpSpPr>
        <p:grpSpPr>
          <a:xfrm>
            <a:off x="4097338" y="1238250"/>
            <a:ext cx="915987" cy="287338"/>
            <a:chOff x="4097338" y="1238250"/>
            <a:chExt cx="915987" cy="287338"/>
          </a:xfrm>
        </p:grpSpPr>
        <p:sp>
          <p:nvSpPr>
            <p:cNvPr id="14340" name="Oval 4"/>
            <p:cNvSpPr>
              <a:spLocks noChangeArrowheads="1"/>
            </p:cNvSpPr>
            <p:nvPr/>
          </p:nvSpPr>
          <p:spPr bwMode="auto">
            <a:xfrm>
              <a:off x="4554538" y="1238250"/>
              <a:ext cx="427037" cy="287338"/>
            </a:xfrm>
            <a:prstGeom prst="ellipse">
              <a:avLst/>
            </a:prstGeom>
            <a:solidFill>
              <a:srgbClr val="99CCFF"/>
            </a:solidFill>
            <a:ln w="9525">
              <a:solidFill>
                <a:srgbClr val="3B3073"/>
              </a:solidFill>
              <a:round/>
              <a:headEnd/>
              <a:tailEnd/>
            </a:ln>
          </p:spPr>
          <p:txBody>
            <a:bodyPr wrap="none" anchor="ctr"/>
            <a:lstStyle/>
            <a:p>
              <a:endParaRPr lang="en-US"/>
            </a:p>
          </p:txBody>
        </p:sp>
        <p:sp>
          <p:nvSpPr>
            <p:cNvPr id="14363" name="Oval 67"/>
            <p:cNvSpPr>
              <a:spLocks noChangeArrowheads="1"/>
            </p:cNvSpPr>
            <p:nvPr/>
          </p:nvSpPr>
          <p:spPr bwMode="auto">
            <a:xfrm>
              <a:off x="4122738" y="1238250"/>
              <a:ext cx="427037" cy="287338"/>
            </a:xfrm>
            <a:prstGeom prst="ellipse">
              <a:avLst/>
            </a:prstGeom>
            <a:solidFill>
              <a:srgbClr val="99CCFF"/>
            </a:solidFill>
            <a:ln w="9525">
              <a:solidFill>
                <a:srgbClr val="3B3073"/>
              </a:solidFill>
              <a:round/>
              <a:headEnd/>
              <a:tailEnd/>
            </a:ln>
          </p:spPr>
          <p:txBody>
            <a:bodyPr wrap="none" anchor="ctr"/>
            <a:lstStyle/>
            <a:p>
              <a:endParaRPr lang="en-US"/>
            </a:p>
          </p:txBody>
        </p:sp>
        <p:sp>
          <p:nvSpPr>
            <p:cNvPr id="14383" name="Text Box 87"/>
            <p:cNvSpPr txBox="1">
              <a:spLocks noChangeArrowheads="1"/>
            </p:cNvSpPr>
            <p:nvPr/>
          </p:nvSpPr>
          <p:spPr bwMode="auto">
            <a:xfrm>
              <a:off x="4097338" y="1238250"/>
              <a:ext cx="488950" cy="274638"/>
            </a:xfrm>
            <a:prstGeom prst="rect">
              <a:avLst/>
            </a:prstGeom>
            <a:noFill/>
            <a:ln w="9525">
              <a:noFill/>
              <a:miter lim="800000"/>
              <a:headEnd/>
              <a:tailEnd/>
            </a:ln>
          </p:spPr>
          <p:txBody>
            <a:bodyPr wrap="none">
              <a:spAutoFit/>
            </a:bodyPr>
            <a:lstStyle/>
            <a:p>
              <a:pPr eaLnBrk="1" hangingPunct="1"/>
              <a:r>
                <a:rPr lang="en-US" sz="1200"/>
                <a:t>SCF</a:t>
              </a:r>
            </a:p>
          </p:txBody>
        </p:sp>
        <p:sp>
          <p:nvSpPr>
            <p:cNvPr id="14384" name="Text Box 88"/>
            <p:cNvSpPr txBox="1">
              <a:spLocks noChangeArrowheads="1"/>
            </p:cNvSpPr>
            <p:nvPr/>
          </p:nvSpPr>
          <p:spPr bwMode="auto">
            <a:xfrm>
              <a:off x="4524375" y="1238250"/>
              <a:ext cx="488950" cy="274638"/>
            </a:xfrm>
            <a:prstGeom prst="rect">
              <a:avLst/>
            </a:prstGeom>
            <a:noFill/>
            <a:ln w="9525">
              <a:noFill/>
              <a:miter lim="800000"/>
              <a:headEnd/>
              <a:tailEnd/>
            </a:ln>
          </p:spPr>
          <p:txBody>
            <a:bodyPr wrap="none">
              <a:spAutoFit/>
            </a:bodyPr>
            <a:lstStyle/>
            <a:p>
              <a:pPr eaLnBrk="1" hangingPunct="1"/>
              <a:r>
                <a:rPr lang="en-US" sz="1200"/>
                <a:t>SCF</a:t>
              </a:r>
            </a:p>
          </p:txBody>
        </p:sp>
      </p:grpSp>
      <p:sp>
        <p:nvSpPr>
          <p:cNvPr id="14385" name="Text Box 89"/>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14386" name="Line 90"/>
          <p:cNvSpPr>
            <a:spLocks noChangeShapeType="1"/>
          </p:cNvSpPr>
          <p:nvPr/>
        </p:nvSpPr>
        <p:spPr bwMode="auto">
          <a:xfrm>
            <a:off x="3336925" y="5245100"/>
            <a:ext cx="2033588" cy="768350"/>
          </a:xfrm>
          <a:prstGeom prst="line">
            <a:avLst/>
          </a:prstGeom>
          <a:noFill/>
          <a:ln w="28575">
            <a:solidFill>
              <a:srgbClr val="CC3300"/>
            </a:solidFill>
            <a:prstDash val="dash"/>
            <a:round/>
            <a:headEnd/>
            <a:tailEnd type="triangle" w="med" len="med"/>
          </a:ln>
        </p:spPr>
        <p:txBody>
          <a:bodyPr/>
          <a:lstStyle/>
          <a:p>
            <a:endParaRPr lang="en-US"/>
          </a:p>
        </p:txBody>
      </p:sp>
      <p:sp>
        <p:nvSpPr>
          <p:cNvPr id="14387" name="Line 91"/>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14389" name="Line 93"/>
          <p:cNvSpPr>
            <a:spLocks noChangeShapeType="1"/>
          </p:cNvSpPr>
          <p:nvPr/>
        </p:nvSpPr>
        <p:spPr bwMode="auto">
          <a:xfrm>
            <a:off x="2778125" y="5445125"/>
            <a:ext cx="11113" cy="595313"/>
          </a:xfrm>
          <a:prstGeom prst="line">
            <a:avLst/>
          </a:prstGeom>
          <a:noFill/>
          <a:ln w="28575">
            <a:solidFill>
              <a:srgbClr val="CC3300"/>
            </a:solidFill>
            <a:prstDash val="dash"/>
            <a:round/>
            <a:headEnd/>
            <a:tailEnd type="triangle" w="med" len="med"/>
          </a:ln>
        </p:spPr>
        <p:txBody>
          <a:bodyPr/>
          <a:lstStyle/>
          <a:p>
            <a:endParaRPr lang="en-US"/>
          </a:p>
        </p:txBody>
      </p:sp>
      <p:grpSp>
        <p:nvGrpSpPr>
          <p:cNvPr id="21" name="Group 94"/>
          <p:cNvGrpSpPr>
            <a:grpSpLocks/>
          </p:cNvGrpSpPr>
          <p:nvPr/>
        </p:nvGrpSpPr>
        <p:grpSpPr bwMode="auto">
          <a:xfrm>
            <a:off x="814388" y="3128963"/>
            <a:ext cx="1263650" cy="3111500"/>
            <a:chOff x="729" y="1971"/>
            <a:chExt cx="796" cy="1960"/>
          </a:xfrm>
        </p:grpSpPr>
        <p:sp>
          <p:nvSpPr>
            <p:cNvPr id="14392" name="Line 95"/>
            <p:cNvSpPr>
              <a:spLocks noChangeShapeType="1"/>
            </p:cNvSpPr>
            <p:nvPr/>
          </p:nvSpPr>
          <p:spPr bwMode="auto">
            <a:xfrm flipV="1">
              <a:off x="740" y="3915"/>
              <a:ext cx="785" cy="3"/>
            </a:xfrm>
            <a:prstGeom prst="line">
              <a:avLst/>
            </a:prstGeom>
            <a:noFill/>
            <a:ln w="28575">
              <a:solidFill>
                <a:srgbClr val="CC3300"/>
              </a:solidFill>
              <a:prstDash val="dash"/>
              <a:round/>
              <a:headEnd/>
              <a:tailEnd type="triangle" w="med" len="med"/>
            </a:ln>
          </p:spPr>
          <p:txBody>
            <a:bodyPr/>
            <a:lstStyle/>
            <a:p>
              <a:endParaRPr lang="en-US"/>
            </a:p>
          </p:txBody>
        </p:sp>
        <p:sp>
          <p:nvSpPr>
            <p:cNvPr id="14393" name="Line 96"/>
            <p:cNvSpPr>
              <a:spLocks noChangeShapeType="1"/>
            </p:cNvSpPr>
            <p:nvPr/>
          </p:nvSpPr>
          <p:spPr bwMode="auto">
            <a:xfrm flipH="1">
              <a:off x="729" y="1971"/>
              <a:ext cx="321" cy="1"/>
            </a:xfrm>
            <a:prstGeom prst="line">
              <a:avLst/>
            </a:prstGeom>
            <a:noFill/>
            <a:ln w="25400">
              <a:solidFill>
                <a:srgbClr val="CC3300"/>
              </a:solidFill>
              <a:prstDash val="dash"/>
              <a:round/>
              <a:headEnd/>
              <a:tailEnd/>
            </a:ln>
          </p:spPr>
          <p:txBody>
            <a:bodyPr wrap="none" anchor="ctr"/>
            <a:lstStyle/>
            <a:p>
              <a:endParaRPr lang="en-US"/>
            </a:p>
          </p:txBody>
        </p:sp>
        <p:sp>
          <p:nvSpPr>
            <p:cNvPr id="14394" name="Line 97"/>
            <p:cNvSpPr>
              <a:spLocks noChangeShapeType="1"/>
            </p:cNvSpPr>
            <p:nvPr/>
          </p:nvSpPr>
          <p:spPr bwMode="auto">
            <a:xfrm flipH="1">
              <a:off x="731" y="1985"/>
              <a:ext cx="6" cy="1946"/>
            </a:xfrm>
            <a:prstGeom prst="line">
              <a:avLst/>
            </a:prstGeom>
            <a:noFill/>
            <a:ln w="25400">
              <a:solidFill>
                <a:srgbClr val="CC3300"/>
              </a:solidFill>
              <a:prstDash val="dash"/>
              <a:round/>
              <a:headEnd/>
              <a:tailEnd/>
            </a:ln>
          </p:spPr>
          <p:txBody>
            <a:bodyPr wrap="none" anchor="ctr"/>
            <a:lstStyle/>
            <a:p>
              <a:endParaRPr lang="en-US"/>
            </a:p>
          </p:txBody>
        </p:sp>
      </p:grpSp>
      <p:sp>
        <p:nvSpPr>
          <p:cNvPr id="14391" name="Line 98"/>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9" name="Rectangle 5"/>
          <p:cNvSpPr txBox="1">
            <a:spLocks noChangeArrowheads="1"/>
          </p:cNvSpPr>
          <p:nvPr/>
        </p:nvSpPr>
        <p:spPr bwMode="auto">
          <a:xfrm>
            <a:off x="700088" y="247650"/>
            <a:ext cx="7772400" cy="606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3B3073"/>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2pPr>
            <a:lvl3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3pPr>
            <a:lvl4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4pPr>
            <a:lvl5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3B3073"/>
                </a:solidFill>
                <a:latin typeface="Helvetica" pitchFamily="105" charset="0"/>
              </a:defRPr>
            </a:lvl6pPr>
            <a:lvl7pPr marL="914400" algn="ctr" rtl="0" eaLnBrk="0" fontAlgn="base" hangingPunct="0">
              <a:spcBef>
                <a:spcPct val="0"/>
              </a:spcBef>
              <a:spcAft>
                <a:spcPct val="0"/>
              </a:spcAft>
              <a:defRPr sz="2800" b="1">
                <a:solidFill>
                  <a:srgbClr val="3B3073"/>
                </a:solidFill>
                <a:latin typeface="Helvetica" pitchFamily="105" charset="0"/>
              </a:defRPr>
            </a:lvl7pPr>
            <a:lvl8pPr marL="1371600" algn="ctr" rtl="0" eaLnBrk="0" fontAlgn="base" hangingPunct="0">
              <a:spcBef>
                <a:spcPct val="0"/>
              </a:spcBef>
              <a:spcAft>
                <a:spcPct val="0"/>
              </a:spcAft>
              <a:defRPr sz="2800" b="1">
                <a:solidFill>
                  <a:srgbClr val="3B3073"/>
                </a:solidFill>
                <a:latin typeface="Helvetica" pitchFamily="105" charset="0"/>
              </a:defRPr>
            </a:lvl8pPr>
            <a:lvl9pPr marL="1828800" algn="ctr" rtl="0" eaLnBrk="0" fontAlgn="base" hangingPunct="0">
              <a:spcBef>
                <a:spcPct val="0"/>
              </a:spcBef>
              <a:spcAft>
                <a:spcPct val="0"/>
              </a:spcAft>
              <a:defRPr sz="2800" b="1">
                <a:solidFill>
                  <a:srgbClr val="3B3073"/>
                </a:solidFill>
                <a:latin typeface="Helvetica" pitchFamily="105" charset="0"/>
              </a:defRPr>
            </a:lvl9pPr>
          </a:lstStyle>
          <a:p>
            <a:r>
              <a:rPr lang="en-US" smtClean="0"/>
              <a:t>Normal Function of KIT</a:t>
            </a:r>
            <a:endParaRPr lang="en-US" dirty="0" smtClean="0"/>
          </a:p>
        </p:txBody>
      </p:sp>
      <p:sp>
        <p:nvSpPr>
          <p:cNvPr id="98" name="Text Box 92"/>
          <p:cNvSpPr txBox="1">
            <a:spLocks noChangeArrowheads="1"/>
          </p:cNvSpPr>
          <p:nvPr/>
        </p:nvSpPr>
        <p:spPr bwMode="auto">
          <a:xfrm>
            <a:off x="2124648" y="6067425"/>
            <a:ext cx="1623575" cy="307777"/>
          </a:xfrm>
          <a:prstGeom prst="rect">
            <a:avLst/>
          </a:prstGeom>
          <a:noFill/>
          <a:ln w="28575">
            <a:solidFill>
              <a:srgbClr val="66FF33"/>
            </a:solidFill>
            <a:miter lim="800000"/>
            <a:headEnd/>
            <a:tailEnd/>
          </a:ln>
        </p:spPr>
        <p:txBody>
          <a:bodyPr wrap="square">
            <a:spAutoFit/>
          </a:bodyPr>
          <a:lstStyle/>
          <a:p>
            <a:pPr eaLnBrk="1" hangingPunct="1"/>
            <a:r>
              <a:rPr lang="en-US" sz="1400" dirty="0" smtClean="0"/>
              <a:t>Survival Signals </a:t>
            </a:r>
            <a:r>
              <a:rPr lang="en-US" sz="1400" dirty="0">
                <a:sym typeface="Symbol" pitchFamily="18" charset="2"/>
              </a:rPr>
              <a:t></a:t>
            </a:r>
          </a:p>
        </p:txBody>
      </p:sp>
      <p:sp>
        <p:nvSpPr>
          <p:cNvPr id="100" name="Text Box 17"/>
          <p:cNvSpPr txBox="1">
            <a:spLocks noChangeArrowheads="1"/>
          </p:cNvSpPr>
          <p:nvPr/>
        </p:nvSpPr>
        <p:spPr bwMode="auto">
          <a:xfrm>
            <a:off x="4902122" y="6091238"/>
            <a:ext cx="1546301" cy="307777"/>
          </a:xfrm>
          <a:prstGeom prst="rect">
            <a:avLst/>
          </a:prstGeom>
          <a:noFill/>
          <a:ln w="28575">
            <a:solidFill>
              <a:srgbClr val="66FF33"/>
            </a:solidFill>
            <a:miter lim="800000"/>
            <a:headEnd/>
            <a:tailEnd/>
          </a:ln>
        </p:spPr>
        <p:txBody>
          <a:bodyPr wrap="square">
            <a:spAutoFit/>
          </a:bodyPr>
          <a:lstStyle/>
          <a:p>
            <a:pPr eaLnBrk="1" hangingPunct="1"/>
            <a:r>
              <a:rPr lang="en-US" sz="1400" dirty="0" smtClean="0"/>
              <a:t>Growth Signals</a:t>
            </a:r>
            <a:r>
              <a:rPr lang="en-US" sz="1400" dirty="0" smtClean="0">
                <a:sym typeface="Symbol" pitchFamily="18" charset="2"/>
              </a:rPr>
              <a:t></a:t>
            </a:r>
            <a:endParaRPr lang="en-US" sz="1400" dirty="0"/>
          </a:p>
        </p:txBody>
      </p:sp>
      <p:sp>
        <p:nvSpPr>
          <p:cNvPr id="101" name="Oval 100"/>
          <p:cNvSpPr/>
          <p:nvPr/>
        </p:nvSpPr>
        <p:spPr bwMode="auto">
          <a:xfrm>
            <a:off x="1233713" y="2648857"/>
            <a:ext cx="1505858" cy="997857"/>
          </a:xfrm>
          <a:prstGeom prst="ellipse">
            <a:avLst/>
          </a:prstGeom>
          <a:solidFill>
            <a:srgbClr val="FFFF00">
              <a:alpha val="15000"/>
            </a:srgbClr>
          </a:solid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08215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28586E-6 1.16053E-6 L -0.42271 -0.10887 " pathEditMode="relative" rAng="0" ptsTypes="AA">
                                      <p:cBhvr>
                                        <p:cTn id="11" dur="2000" fill="hold"/>
                                        <p:tgtEl>
                                          <p:spTgt spid="22"/>
                                        </p:tgtEl>
                                        <p:attrNameLst>
                                          <p:attrName>ppt_x</p:attrName>
                                          <p:attrName>ppt_y</p:attrName>
                                        </p:attrNameLst>
                                      </p:cBhvr>
                                      <p:rCtr x="-21136" y="-5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16388" name="Rectangle 5"/>
          <p:cNvSpPr>
            <a:spLocks noGrp="1" noChangeArrowheads="1"/>
          </p:cNvSpPr>
          <p:nvPr>
            <p:ph type="title"/>
          </p:nvPr>
        </p:nvSpPr>
        <p:spPr>
          <a:xfrm>
            <a:off x="700088" y="247650"/>
            <a:ext cx="7772400" cy="606425"/>
          </a:xfrm>
        </p:spPr>
        <p:txBody>
          <a:bodyPr/>
          <a:lstStyle/>
          <a:p>
            <a:r>
              <a:rPr lang="en-US" dirty="0"/>
              <a:t>Normal Function of KIT</a:t>
            </a:r>
          </a:p>
        </p:txBody>
      </p:sp>
      <p:grpSp>
        <p:nvGrpSpPr>
          <p:cNvPr id="2" name="Group 6"/>
          <p:cNvGrpSpPr>
            <a:grpSpLocks/>
          </p:cNvGrpSpPr>
          <p:nvPr/>
        </p:nvGrpSpPr>
        <p:grpSpPr bwMode="auto">
          <a:xfrm>
            <a:off x="588963" y="1738313"/>
            <a:ext cx="7942262" cy="74612"/>
            <a:chOff x="816" y="1488"/>
            <a:chExt cx="4272" cy="48"/>
          </a:xfrm>
        </p:grpSpPr>
        <p:sp>
          <p:nvSpPr>
            <p:cNvPr id="16471" name="Line 7"/>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6472" name="Line 8"/>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9"/>
          <p:cNvGrpSpPr>
            <a:grpSpLocks/>
          </p:cNvGrpSpPr>
          <p:nvPr/>
        </p:nvGrpSpPr>
        <p:grpSpPr bwMode="auto">
          <a:xfrm>
            <a:off x="4064000" y="1176338"/>
            <a:ext cx="130175" cy="1560512"/>
            <a:chOff x="2600" y="741"/>
            <a:chExt cx="82" cy="983"/>
          </a:xfrm>
        </p:grpSpPr>
        <p:sp>
          <p:nvSpPr>
            <p:cNvPr id="16468" name="Line 10"/>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6469" name="Rectangle 11"/>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6470" name="Rectangle 12"/>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3"/>
          <p:cNvGrpSpPr>
            <a:grpSpLocks/>
          </p:cNvGrpSpPr>
          <p:nvPr/>
        </p:nvGrpSpPr>
        <p:grpSpPr bwMode="auto">
          <a:xfrm>
            <a:off x="4926013" y="1176338"/>
            <a:ext cx="120650" cy="1560512"/>
            <a:chOff x="3055" y="741"/>
            <a:chExt cx="76" cy="983"/>
          </a:xfrm>
        </p:grpSpPr>
        <p:sp>
          <p:nvSpPr>
            <p:cNvPr id="16465" name="Line 14"/>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6466" name="Rectangle 15"/>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6467" name="Rectangle 16"/>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6392" name="Text Box 18"/>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9"/>
          <p:cNvGrpSpPr>
            <a:grpSpLocks/>
          </p:cNvGrpSpPr>
          <p:nvPr/>
        </p:nvGrpSpPr>
        <p:grpSpPr bwMode="auto">
          <a:xfrm>
            <a:off x="2873375" y="3994150"/>
            <a:ext cx="935038" cy="415925"/>
            <a:chOff x="1906" y="2818"/>
            <a:chExt cx="531" cy="270"/>
          </a:xfrm>
        </p:grpSpPr>
        <p:sp>
          <p:nvSpPr>
            <p:cNvPr id="16463" name="Text Box 20"/>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16464" name="Oval 21"/>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2"/>
          <p:cNvGrpSpPr>
            <a:grpSpLocks/>
          </p:cNvGrpSpPr>
          <p:nvPr/>
        </p:nvGrpSpPr>
        <p:grpSpPr bwMode="auto">
          <a:xfrm>
            <a:off x="1660525" y="4029075"/>
            <a:ext cx="693738" cy="328613"/>
            <a:chOff x="1198" y="2538"/>
            <a:chExt cx="437" cy="207"/>
          </a:xfrm>
        </p:grpSpPr>
        <p:sp>
          <p:nvSpPr>
            <p:cNvPr id="16461" name="Text Box 23"/>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16462" name="Oval 24"/>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5"/>
          <p:cNvGrpSpPr>
            <a:grpSpLocks/>
          </p:cNvGrpSpPr>
          <p:nvPr/>
        </p:nvGrpSpPr>
        <p:grpSpPr bwMode="auto">
          <a:xfrm>
            <a:off x="1533525" y="2979738"/>
            <a:ext cx="900113" cy="339725"/>
            <a:chOff x="1102" y="1877"/>
            <a:chExt cx="567" cy="214"/>
          </a:xfrm>
        </p:grpSpPr>
        <p:sp>
          <p:nvSpPr>
            <p:cNvPr id="16459" name="Text Box 26"/>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16460" name="Oval 27"/>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8"/>
          <p:cNvGrpSpPr>
            <a:grpSpLocks/>
          </p:cNvGrpSpPr>
          <p:nvPr/>
        </p:nvGrpSpPr>
        <p:grpSpPr bwMode="auto">
          <a:xfrm>
            <a:off x="2487613" y="2308225"/>
            <a:ext cx="709612" cy="352425"/>
            <a:chOff x="1668" y="1428"/>
            <a:chExt cx="447" cy="222"/>
          </a:xfrm>
        </p:grpSpPr>
        <p:sp>
          <p:nvSpPr>
            <p:cNvPr id="16457" name="Text Box 29"/>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16458" name="Oval 30"/>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31"/>
          <p:cNvGrpSpPr>
            <a:grpSpLocks/>
          </p:cNvGrpSpPr>
          <p:nvPr/>
        </p:nvGrpSpPr>
        <p:grpSpPr bwMode="auto">
          <a:xfrm>
            <a:off x="3590925" y="2198688"/>
            <a:ext cx="515938" cy="325437"/>
            <a:chOff x="2206" y="1409"/>
            <a:chExt cx="325" cy="205"/>
          </a:xfrm>
        </p:grpSpPr>
        <p:sp>
          <p:nvSpPr>
            <p:cNvPr id="16455" name="Text Box 32"/>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16456" name="Oval 33"/>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4"/>
          <p:cNvGrpSpPr>
            <a:grpSpLocks/>
          </p:cNvGrpSpPr>
          <p:nvPr/>
        </p:nvGrpSpPr>
        <p:grpSpPr bwMode="auto">
          <a:xfrm>
            <a:off x="6088063" y="3994150"/>
            <a:ext cx="712787" cy="336550"/>
            <a:chOff x="3395" y="2140"/>
            <a:chExt cx="449" cy="212"/>
          </a:xfrm>
        </p:grpSpPr>
        <p:sp>
          <p:nvSpPr>
            <p:cNvPr id="16453" name="Text Box 35"/>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16454" name="Oval 36"/>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7"/>
          <p:cNvGrpSpPr>
            <a:grpSpLocks/>
          </p:cNvGrpSpPr>
          <p:nvPr/>
        </p:nvGrpSpPr>
        <p:grpSpPr bwMode="auto">
          <a:xfrm>
            <a:off x="7123113" y="4002088"/>
            <a:ext cx="706437" cy="328612"/>
            <a:chOff x="3647" y="1873"/>
            <a:chExt cx="445" cy="207"/>
          </a:xfrm>
        </p:grpSpPr>
        <p:sp>
          <p:nvSpPr>
            <p:cNvPr id="16451" name="Text Box 38"/>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16452" name="Oval 39"/>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40"/>
          <p:cNvGrpSpPr>
            <a:grpSpLocks/>
          </p:cNvGrpSpPr>
          <p:nvPr/>
        </p:nvGrpSpPr>
        <p:grpSpPr bwMode="auto">
          <a:xfrm>
            <a:off x="8043863" y="3994150"/>
            <a:ext cx="722312" cy="349250"/>
            <a:chOff x="4331" y="1700"/>
            <a:chExt cx="455" cy="220"/>
          </a:xfrm>
        </p:grpSpPr>
        <p:sp>
          <p:nvSpPr>
            <p:cNvPr id="16449" name="Text Box 41"/>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16450" name="Oval 42"/>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3"/>
          <p:cNvGrpSpPr>
            <a:grpSpLocks/>
          </p:cNvGrpSpPr>
          <p:nvPr/>
        </p:nvGrpSpPr>
        <p:grpSpPr bwMode="auto">
          <a:xfrm>
            <a:off x="7453313" y="1876425"/>
            <a:ext cx="525462" cy="295275"/>
            <a:chOff x="3751" y="1606"/>
            <a:chExt cx="331" cy="186"/>
          </a:xfrm>
        </p:grpSpPr>
        <p:sp>
          <p:nvSpPr>
            <p:cNvPr id="16447" name="Text Box 44"/>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16448" name="Oval 45"/>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6"/>
          <p:cNvGrpSpPr>
            <a:grpSpLocks/>
          </p:cNvGrpSpPr>
          <p:nvPr/>
        </p:nvGrpSpPr>
        <p:grpSpPr bwMode="auto">
          <a:xfrm>
            <a:off x="4316413" y="4445000"/>
            <a:ext cx="1193800" cy="377825"/>
            <a:chOff x="2903" y="3024"/>
            <a:chExt cx="752" cy="238"/>
          </a:xfrm>
        </p:grpSpPr>
        <p:sp>
          <p:nvSpPr>
            <p:cNvPr id="16445" name="Text Box 47"/>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16446" name="Oval 48"/>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9"/>
          <p:cNvGrpSpPr>
            <a:grpSpLocks/>
          </p:cNvGrpSpPr>
          <p:nvPr/>
        </p:nvGrpSpPr>
        <p:grpSpPr bwMode="auto">
          <a:xfrm>
            <a:off x="4322763" y="3422650"/>
            <a:ext cx="1073150" cy="371475"/>
            <a:chOff x="2827" y="2524"/>
            <a:chExt cx="676" cy="234"/>
          </a:xfrm>
        </p:grpSpPr>
        <p:sp>
          <p:nvSpPr>
            <p:cNvPr id="16443" name="Text Box 50"/>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16444" name="Oval 51"/>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2"/>
          <p:cNvGrpSpPr>
            <a:grpSpLocks/>
          </p:cNvGrpSpPr>
          <p:nvPr/>
        </p:nvGrpSpPr>
        <p:grpSpPr bwMode="auto">
          <a:xfrm>
            <a:off x="5548313" y="3065463"/>
            <a:ext cx="582612" cy="312737"/>
            <a:chOff x="2903" y="2219"/>
            <a:chExt cx="367" cy="197"/>
          </a:xfrm>
        </p:grpSpPr>
        <p:sp>
          <p:nvSpPr>
            <p:cNvPr id="16441" name="Text Box 53"/>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16442" name="Oval 54"/>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5"/>
          <p:cNvGrpSpPr>
            <a:grpSpLocks/>
          </p:cNvGrpSpPr>
          <p:nvPr/>
        </p:nvGrpSpPr>
        <p:grpSpPr bwMode="auto">
          <a:xfrm>
            <a:off x="5567363" y="2552700"/>
            <a:ext cx="534987" cy="292100"/>
            <a:chOff x="2819" y="1912"/>
            <a:chExt cx="337" cy="184"/>
          </a:xfrm>
        </p:grpSpPr>
        <p:sp>
          <p:nvSpPr>
            <p:cNvPr id="16439" name="Text Box 56"/>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16440" name="Oval 57"/>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8"/>
          <p:cNvGrpSpPr>
            <a:grpSpLocks/>
          </p:cNvGrpSpPr>
          <p:nvPr/>
        </p:nvGrpSpPr>
        <p:grpSpPr bwMode="auto">
          <a:xfrm>
            <a:off x="5430838" y="2049463"/>
            <a:ext cx="506412" cy="296862"/>
            <a:chOff x="2789" y="1637"/>
            <a:chExt cx="319" cy="187"/>
          </a:xfrm>
        </p:grpSpPr>
        <p:sp>
          <p:nvSpPr>
            <p:cNvPr id="16437" name="Text Box 59"/>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16438" name="Oval 60"/>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61"/>
          <p:cNvGrpSpPr>
            <a:grpSpLocks/>
          </p:cNvGrpSpPr>
          <p:nvPr/>
        </p:nvGrpSpPr>
        <p:grpSpPr bwMode="auto">
          <a:xfrm>
            <a:off x="5040313" y="2249488"/>
            <a:ext cx="598487" cy="312737"/>
            <a:chOff x="2783" y="1393"/>
            <a:chExt cx="377" cy="197"/>
          </a:xfrm>
        </p:grpSpPr>
        <p:sp>
          <p:nvSpPr>
            <p:cNvPr id="16435" name="Text Box 62"/>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16436" name="Oval 63"/>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4"/>
          <p:cNvGrpSpPr>
            <a:grpSpLocks/>
          </p:cNvGrpSpPr>
          <p:nvPr/>
        </p:nvGrpSpPr>
        <p:grpSpPr bwMode="auto">
          <a:xfrm>
            <a:off x="5003800" y="1974850"/>
            <a:ext cx="504825" cy="274638"/>
            <a:chOff x="2808" y="1252"/>
            <a:chExt cx="318" cy="173"/>
          </a:xfrm>
        </p:grpSpPr>
        <p:sp>
          <p:nvSpPr>
            <p:cNvPr id="16433" name="Text Box 65"/>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16434" name="Oval 66"/>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16409" name="Text Box 68"/>
          <p:cNvSpPr txBox="1">
            <a:spLocks noChangeArrowheads="1"/>
          </p:cNvSpPr>
          <p:nvPr/>
        </p:nvSpPr>
        <p:spPr bwMode="auto">
          <a:xfrm>
            <a:off x="6962775" y="5064125"/>
            <a:ext cx="1236663" cy="333375"/>
          </a:xfrm>
          <a:prstGeom prst="rect">
            <a:avLst/>
          </a:prstGeom>
          <a:noFill/>
          <a:ln w="28575">
            <a:solidFill>
              <a:srgbClr val="FDF992"/>
            </a:solidFill>
            <a:miter lim="800000"/>
            <a:headEnd/>
            <a:tailEnd/>
          </a:ln>
        </p:spPr>
        <p:txBody>
          <a:bodyPr wrap="none">
            <a:spAutoFit/>
          </a:bodyPr>
          <a:lstStyle/>
          <a:p>
            <a:pPr eaLnBrk="1" hangingPunct="1"/>
            <a:r>
              <a:rPr lang="en-US" sz="1400"/>
              <a:t>Transcription</a:t>
            </a:r>
          </a:p>
        </p:txBody>
      </p:sp>
      <p:sp>
        <p:nvSpPr>
          <p:cNvPr id="16410" name="Line 69"/>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16411" name="Line 70"/>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16412" name="Line 71"/>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16413" name="Line 72"/>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16414" name="Line 73"/>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16415" name="Line 74"/>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16416" name="Line 75"/>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16417" name="Line 76"/>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16418" name="Line 77"/>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16419" name="Line 78"/>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16420" name="Line 79"/>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16421" name="Line 81"/>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16422" name="Line 82"/>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16423" name="Line 83"/>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16424" name="Line 84"/>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16425" name="Text Box 86"/>
          <p:cNvSpPr txBox="1">
            <a:spLocks noChangeArrowheads="1"/>
          </p:cNvSpPr>
          <p:nvPr/>
        </p:nvSpPr>
        <p:spPr bwMode="auto">
          <a:xfrm>
            <a:off x="5032375" y="1198563"/>
            <a:ext cx="552450" cy="366712"/>
          </a:xfrm>
          <a:prstGeom prst="rect">
            <a:avLst/>
          </a:prstGeom>
          <a:noFill/>
          <a:ln w="9525">
            <a:noFill/>
            <a:miter lim="800000"/>
            <a:headEnd/>
            <a:tailEnd/>
          </a:ln>
        </p:spPr>
        <p:txBody>
          <a:bodyPr wrap="none">
            <a:spAutoFit/>
          </a:bodyPr>
          <a:lstStyle/>
          <a:p>
            <a:pPr eaLnBrk="1" hangingPunct="1"/>
            <a:r>
              <a:rPr lang="en-US" sz="1800" b="1"/>
              <a:t>KIT</a:t>
            </a:r>
          </a:p>
        </p:txBody>
      </p:sp>
      <p:sp>
        <p:nvSpPr>
          <p:cNvPr id="16426" name="Text Box 89"/>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16427" name="Line 91"/>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16428" name="Line 98"/>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16429" name="Rectangle 99"/>
          <p:cNvSpPr>
            <a:spLocks noChangeArrowheads="1"/>
          </p:cNvSpPr>
          <p:nvPr/>
        </p:nvSpPr>
        <p:spPr bwMode="auto">
          <a:xfrm>
            <a:off x="1435100" y="1854200"/>
            <a:ext cx="7340600" cy="3987800"/>
          </a:xfrm>
          <a:prstGeom prst="rect">
            <a:avLst/>
          </a:prstGeom>
          <a:solidFill>
            <a:srgbClr val="B2B2B2">
              <a:alpha val="76077"/>
            </a:srgbClr>
          </a:solidFill>
          <a:ln w="25400">
            <a:noFill/>
            <a:miter lim="800000"/>
            <a:headEnd/>
            <a:tailEnd/>
          </a:ln>
        </p:spPr>
        <p:txBody>
          <a:bodyPr wrap="none" anchor="ctr"/>
          <a:lstStyle/>
          <a:p>
            <a:pPr algn="ctr"/>
            <a:endParaRPr lang="en-US"/>
          </a:p>
        </p:txBody>
      </p:sp>
      <p:pic>
        <p:nvPicPr>
          <p:cNvPr id="16432" name="Picture 103"/>
          <p:cNvPicPr>
            <a:picLocks noChangeAspect="1" noChangeArrowheads="1"/>
          </p:cNvPicPr>
          <p:nvPr/>
        </p:nvPicPr>
        <p:blipFill>
          <a:blip r:embed="rId3"/>
          <a:srcRect/>
          <a:stretch>
            <a:fillRect/>
          </a:stretch>
        </p:blipFill>
        <p:spPr bwMode="auto">
          <a:xfrm>
            <a:off x="522288" y="3328988"/>
            <a:ext cx="860425" cy="860425"/>
          </a:xfrm>
          <a:prstGeom prst="rect">
            <a:avLst/>
          </a:prstGeom>
          <a:noFill/>
          <a:ln w="9525">
            <a:noFill/>
            <a:miter lim="800000"/>
            <a:headEnd/>
            <a:tailEnd/>
          </a:ln>
        </p:spPr>
      </p:pic>
      <p:sp>
        <p:nvSpPr>
          <p:cNvPr id="90" name="Text Box 87"/>
          <p:cNvSpPr txBox="1">
            <a:spLocks noChangeArrowheads="1"/>
          </p:cNvSpPr>
          <p:nvPr/>
        </p:nvSpPr>
        <p:spPr bwMode="auto">
          <a:xfrm>
            <a:off x="5275262" y="6091238"/>
            <a:ext cx="1540405" cy="307777"/>
          </a:xfrm>
          <a:prstGeom prst="rect">
            <a:avLst/>
          </a:prstGeom>
          <a:noFill/>
          <a:ln w="28575">
            <a:solidFill>
              <a:srgbClr val="E82D5E"/>
            </a:solidFill>
            <a:miter lim="800000"/>
            <a:headEnd/>
            <a:tailEnd/>
          </a:ln>
        </p:spPr>
        <p:txBody>
          <a:bodyPr wrap="square">
            <a:spAutoFit/>
          </a:bodyPr>
          <a:lstStyle/>
          <a:p>
            <a:pPr eaLnBrk="1" hangingPunct="1"/>
            <a:r>
              <a:rPr lang="en-US" sz="1400" dirty="0" smtClean="0"/>
              <a:t>Growth Signals </a:t>
            </a:r>
            <a:r>
              <a:rPr lang="en-US" sz="1400" dirty="0" smtClean="0">
                <a:sym typeface="Symbol" pitchFamily="18" charset="2"/>
              </a:rPr>
              <a:t></a:t>
            </a:r>
            <a:endParaRPr lang="en-US" sz="1400" dirty="0"/>
          </a:p>
        </p:txBody>
      </p:sp>
      <p:sp>
        <p:nvSpPr>
          <p:cNvPr id="88" name="Text Box 92"/>
          <p:cNvSpPr txBox="1">
            <a:spLocks noChangeArrowheads="1"/>
          </p:cNvSpPr>
          <p:nvPr/>
        </p:nvSpPr>
        <p:spPr bwMode="auto">
          <a:xfrm>
            <a:off x="2124648" y="6067425"/>
            <a:ext cx="1648235" cy="307777"/>
          </a:xfrm>
          <a:prstGeom prst="rect">
            <a:avLst/>
          </a:prstGeom>
          <a:noFill/>
          <a:ln w="28575">
            <a:solidFill>
              <a:srgbClr val="EA0E81"/>
            </a:solidFill>
            <a:miter lim="800000"/>
            <a:headEnd/>
            <a:tailEnd/>
          </a:ln>
        </p:spPr>
        <p:txBody>
          <a:bodyPr wrap="square">
            <a:spAutoFit/>
          </a:bodyPr>
          <a:lstStyle/>
          <a:p>
            <a:pPr eaLnBrk="1" hangingPunct="1"/>
            <a:r>
              <a:rPr lang="en-US" sz="1400" dirty="0" smtClean="0"/>
              <a:t>Survival Signals </a:t>
            </a:r>
            <a:r>
              <a:rPr lang="en-US" sz="1400" dirty="0" smtClean="0">
                <a:sym typeface="Symbol" pitchFamily="18" charset="2"/>
              </a:rPr>
              <a:t></a:t>
            </a:r>
            <a:endParaRPr lang="en-US" sz="1400" dirty="0">
              <a:sym typeface="Symbol" pitchFamily="18" charset="2"/>
            </a:endParaRPr>
          </a:p>
        </p:txBody>
      </p:sp>
    </p:spTree>
    <p:extLst>
      <p:ext uri="{BB962C8B-B14F-4D97-AF65-F5344CB8AC3E}">
        <p14:creationId xmlns:p14="http://schemas.microsoft.com/office/powerpoint/2010/main" val="29310126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700088" y="247650"/>
            <a:ext cx="7772400" cy="606425"/>
          </a:xfrm>
        </p:spPr>
        <p:txBody>
          <a:bodyPr/>
          <a:lstStyle/>
          <a:p>
            <a:r>
              <a:rPr lang="en-US" dirty="0" smtClean="0"/>
              <a:t>KIT in GIST</a:t>
            </a:r>
          </a:p>
        </p:txBody>
      </p:sp>
      <p:grpSp>
        <p:nvGrpSpPr>
          <p:cNvPr id="2" name="Group 5"/>
          <p:cNvGrpSpPr>
            <a:grpSpLocks/>
          </p:cNvGrpSpPr>
          <p:nvPr/>
        </p:nvGrpSpPr>
        <p:grpSpPr bwMode="auto">
          <a:xfrm>
            <a:off x="588963" y="1738313"/>
            <a:ext cx="7942262" cy="74612"/>
            <a:chOff x="816" y="1488"/>
            <a:chExt cx="4272" cy="48"/>
          </a:xfrm>
        </p:grpSpPr>
        <p:sp>
          <p:nvSpPr>
            <p:cNvPr id="18525"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8526"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8"/>
          <p:cNvGrpSpPr>
            <a:grpSpLocks/>
          </p:cNvGrpSpPr>
          <p:nvPr/>
        </p:nvGrpSpPr>
        <p:grpSpPr bwMode="auto">
          <a:xfrm>
            <a:off x="4064000" y="1176338"/>
            <a:ext cx="130175" cy="1560512"/>
            <a:chOff x="2600" y="741"/>
            <a:chExt cx="82" cy="983"/>
          </a:xfrm>
        </p:grpSpPr>
        <p:sp>
          <p:nvSpPr>
            <p:cNvPr id="18522" name="Line 9"/>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8523" name="Rectangle 10"/>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8524" name="Rectangle 11"/>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2"/>
          <p:cNvGrpSpPr>
            <a:grpSpLocks/>
          </p:cNvGrpSpPr>
          <p:nvPr/>
        </p:nvGrpSpPr>
        <p:grpSpPr bwMode="auto">
          <a:xfrm>
            <a:off x="4926013" y="1176338"/>
            <a:ext cx="120650" cy="1560512"/>
            <a:chOff x="3055" y="741"/>
            <a:chExt cx="76" cy="983"/>
          </a:xfrm>
        </p:grpSpPr>
        <p:sp>
          <p:nvSpPr>
            <p:cNvPr id="18519" name="Line 13"/>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8520" name="Rectangle 14"/>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8521" name="Rectangle 15"/>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8476" name="Text Box 85"/>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869472" name="AutoShape 96"/>
          <p:cNvSpPr>
            <a:spLocks noChangeArrowheads="1"/>
          </p:cNvSpPr>
          <p:nvPr/>
        </p:nvSpPr>
        <p:spPr bwMode="auto">
          <a:xfrm>
            <a:off x="3517157" y="1663699"/>
            <a:ext cx="2112737" cy="1389049"/>
          </a:xfrm>
          <a:prstGeom prst="irregularSeal1">
            <a:avLst/>
          </a:prstGeom>
          <a:solidFill>
            <a:srgbClr val="3B3073"/>
          </a:solidFill>
          <a:ln w="25400">
            <a:solidFill>
              <a:srgbClr val="E82D5E"/>
            </a:solidFill>
            <a:miter lim="800000"/>
            <a:headEnd/>
            <a:tailEnd/>
          </a:ln>
          <a:effectLst/>
        </p:spPr>
        <p:txBody>
          <a:bodyPr wrap="none" anchor="ctr"/>
          <a:lstStyle/>
          <a:p>
            <a:pPr algn="ctr" eaLnBrk="1" hangingPunct="1">
              <a:defRPr/>
            </a:pPr>
            <a:r>
              <a:rPr lang="en-US" sz="1800" b="1" i="1" dirty="0" smtClean="0">
                <a:solidFill>
                  <a:srgbClr val="E82D5E"/>
                </a:solidFill>
                <a:effectLst>
                  <a:outerShdw blurRad="38100" dist="38100" dir="2700000" algn="tl">
                    <a:srgbClr val="000000"/>
                  </a:outerShdw>
                </a:effectLst>
              </a:rPr>
              <a:t>mutated</a:t>
            </a:r>
          </a:p>
          <a:p>
            <a:pPr algn="ctr" eaLnBrk="1" hangingPunct="1">
              <a:defRPr/>
            </a:pPr>
            <a:r>
              <a:rPr lang="en-US" sz="1800" b="1" i="1" dirty="0" smtClean="0">
                <a:solidFill>
                  <a:srgbClr val="E82D5E"/>
                </a:solidFill>
                <a:effectLst>
                  <a:outerShdw blurRad="38100" dist="38100" dir="2700000" algn="tl">
                    <a:srgbClr val="000000"/>
                  </a:outerShdw>
                </a:effectLst>
              </a:rPr>
              <a:t>KIT</a:t>
            </a:r>
          </a:p>
        </p:txBody>
      </p:sp>
    </p:spTree>
    <p:extLst>
      <p:ext uri="{BB962C8B-B14F-4D97-AF65-F5344CB8AC3E}">
        <p14:creationId xmlns:p14="http://schemas.microsoft.com/office/powerpoint/2010/main" val="38255568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19460" name="Rectangle 4"/>
          <p:cNvSpPr>
            <a:spLocks noGrp="1" noChangeArrowheads="1"/>
          </p:cNvSpPr>
          <p:nvPr>
            <p:ph type="title"/>
          </p:nvPr>
        </p:nvSpPr>
        <p:spPr>
          <a:xfrm>
            <a:off x="700088" y="247650"/>
            <a:ext cx="7772400" cy="606425"/>
          </a:xfrm>
        </p:spPr>
        <p:txBody>
          <a:bodyPr/>
          <a:lstStyle/>
          <a:p>
            <a:r>
              <a:rPr lang="en-US" dirty="0" smtClean="0"/>
              <a:t>KIT in GIST</a:t>
            </a:r>
          </a:p>
        </p:txBody>
      </p:sp>
      <p:grpSp>
        <p:nvGrpSpPr>
          <p:cNvPr id="2" name="Group 5"/>
          <p:cNvGrpSpPr>
            <a:grpSpLocks/>
          </p:cNvGrpSpPr>
          <p:nvPr/>
        </p:nvGrpSpPr>
        <p:grpSpPr bwMode="auto">
          <a:xfrm>
            <a:off x="588963" y="1738313"/>
            <a:ext cx="7942262" cy="74612"/>
            <a:chOff x="816" y="1488"/>
            <a:chExt cx="4272" cy="48"/>
          </a:xfrm>
        </p:grpSpPr>
        <p:sp>
          <p:nvSpPr>
            <p:cNvPr id="19549"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9550"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8"/>
          <p:cNvGrpSpPr>
            <a:grpSpLocks/>
          </p:cNvGrpSpPr>
          <p:nvPr/>
        </p:nvGrpSpPr>
        <p:grpSpPr bwMode="auto">
          <a:xfrm>
            <a:off x="4064000" y="1176338"/>
            <a:ext cx="130175" cy="1560512"/>
            <a:chOff x="2600" y="741"/>
            <a:chExt cx="82" cy="983"/>
          </a:xfrm>
        </p:grpSpPr>
        <p:sp>
          <p:nvSpPr>
            <p:cNvPr id="19546" name="Line 9"/>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9547" name="Rectangle 10"/>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9548" name="Rectangle 11"/>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2"/>
          <p:cNvGrpSpPr>
            <a:grpSpLocks/>
          </p:cNvGrpSpPr>
          <p:nvPr/>
        </p:nvGrpSpPr>
        <p:grpSpPr bwMode="auto">
          <a:xfrm>
            <a:off x="4926013" y="1176338"/>
            <a:ext cx="120650" cy="1560512"/>
            <a:chOff x="3055" y="741"/>
            <a:chExt cx="76" cy="983"/>
          </a:xfrm>
        </p:grpSpPr>
        <p:sp>
          <p:nvSpPr>
            <p:cNvPr id="19543" name="Line 13"/>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9544" name="Rectangle 14"/>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9545" name="Rectangle 15"/>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9465" name="Text Box 17"/>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8"/>
          <p:cNvGrpSpPr>
            <a:grpSpLocks/>
          </p:cNvGrpSpPr>
          <p:nvPr/>
        </p:nvGrpSpPr>
        <p:grpSpPr bwMode="auto">
          <a:xfrm>
            <a:off x="2873375" y="3994150"/>
            <a:ext cx="935038" cy="415925"/>
            <a:chOff x="1906" y="2818"/>
            <a:chExt cx="531" cy="270"/>
          </a:xfrm>
        </p:grpSpPr>
        <p:sp>
          <p:nvSpPr>
            <p:cNvPr id="19541" name="Text Box 19"/>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19542" name="Oval 20"/>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1"/>
          <p:cNvGrpSpPr>
            <a:grpSpLocks/>
          </p:cNvGrpSpPr>
          <p:nvPr/>
        </p:nvGrpSpPr>
        <p:grpSpPr bwMode="auto">
          <a:xfrm>
            <a:off x="1660525" y="4029075"/>
            <a:ext cx="693738" cy="328613"/>
            <a:chOff x="1198" y="2538"/>
            <a:chExt cx="437" cy="207"/>
          </a:xfrm>
        </p:grpSpPr>
        <p:sp>
          <p:nvSpPr>
            <p:cNvPr id="19539" name="Text Box 22"/>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19540" name="Oval 23"/>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4"/>
          <p:cNvGrpSpPr>
            <a:grpSpLocks/>
          </p:cNvGrpSpPr>
          <p:nvPr/>
        </p:nvGrpSpPr>
        <p:grpSpPr bwMode="auto">
          <a:xfrm>
            <a:off x="1533525" y="2979738"/>
            <a:ext cx="900113" cy="339725"/>
            <a:chOff x="1102" y="1877"/>
            <a:chExt cx="567" cy="214"/>
          </a:xfrm>
        </p:grpSpPr>
        <p:sp>
          <p:nvSpPr>
            <p:cNvPr id="19537" name="Text Box 25"/>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19538" name="Oval 26"/>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7"/>
          <p:cNvGrpSpPr>
            <a:grpSpLocks/>
          </p:cNvGrpSpPr>
          <p:nvPr/>
        </p:nvGrpSpPr>
        <p:grpSpPr bwMode="auto">
          <a:xfrm>
            <a:off x="2487613" y="2308225"/>
            <a:ext cx="709612" cy="352425"/>
            <a:chOff x="1668" y="1428"/>
            <a:chExt cx="447" cy="222"/>
          </a:xfrm>
        </p:grpSpPr>
        <p:sp>
          <p:nvSpPr>
            <p:cNvPr id="19535" name="Text Box 28"/>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19536" name="Oval 29"/>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30"/>
          <p:cNvGrpSpPr>
            <a:grpSpLocks/>
          </p:cNvGrpSpPr>
          <p:nvPr/>
        </p:nvGrpSpPr>
        <p:grpSpPr bwMode="auto">
          <a:xfrm>
            <a:off x="3590925" y="2198688"/>
            <a:ext cx="515938" cy="325437"/>
            <a:chOff x="2206" y="1409"/>
            <a:chExt cx="325" cy="205"/>
          </a:xfrm>
        </p:grpSpPr>
        <p:sp>
          <p:nvSpPr>
            <p:cNvPr id="19533" name="Text Box 31"/>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19534" name="Oval 32"/>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3"/>
          <p:cNvGrpSpPr>
            <a:grpSpLocks/>
          </p:cNvGrpSpPr>
          <p:nvPr/>
        </p:nvGrpSpPr>
        <p:grpSpPr bwMode="auto">
          <a:xfrm>
            <a:off x="6088063" y="3994150"/>
            <a:ext cx="712787" cy="336550"/>
            <a:chOff x="3395" y="2140"/>
            <a:chExt cx="449" cy="212"/>
          </a:xfrm>
        </p:grpSpPr>
        <p:sp>
          <p:nvSpPr>
            <p:cNvPr id="19531" name="Text Box 34"/>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19532" name="Oval 35"/>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6"/>
          <p:cNvGrpSpPr>
            <a:grpSpLocks/>
          </p:cNvGrpSpPr>
          <p:nvPr/>
        </p:nvGrpSpPr>
        <p:grpSpPr bwMode="auto">
          <a:xfrm>
            <a:off x="7123113" y="4002088"/>
            <a:ext cx="706437" cy="328612"/>
            <a:chOff x="3647" y="1873"/>
            <a:chExt cx="445" cy="207"/>
          </a:xfrm>
        </p:grpSpPr>
        <p:sp>
          <p:nvSpPr>
            <p:cNvPr id="19529" name="Text Box 37"/>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19530" name="Oval 38"/>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9"/>
          <p:cNvGrpSpPr>
            <a:grpSpLocks/>
          </p:cNvGrpSpPr>
          <p:nvPr/>
        </p:nvGrpSpPr>
        <p:grpSpPr bwMode="auto">
          <a:xfrm>
            <a:off x="8043863" y="3994150"/>
            <a:ext cx="722312" cy="349250"/>
            <a:chOff x="4331" y="1700"/>
            <a:chExt cx="455" cy="220"/>
          </a:xfrm>
        </p:grpSpPr>
        <p:sp>
          <p:nvSpPr>
            <p:cNvPr id="19527" name="Text Box 40"/>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19528" name="Oval 41"/>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2"/>
          <p:cNvGrpSpPr>
            <a:grpSpLocks/>
          </p:cNvGrpSpPr>
          <p:nvPr/>
        </p:nvGrpSpPr>
        <p:grpSpPr bwMode="auto">
          <a:xfrm>
            <a:off x="7453313" y="1876425"/>
            <a:ext cx="525462" cy="295275"/>
            <a:chOff x="3751" y="1606"/>
            <a:chExt cx="331" cy="186"/>
          </a:xfrm>
        </p:grpSpPr>
        <p:sp>
          <p:nvSpPr>
            <p:cNvPr id="19525" name="Text Box 43"/>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19526" name="Oval 44"/>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5"/>
          <p:cNvGrpSpPr>
            <a:grpSpLocks/>
          </p:cNvGrpSpPr>
          <p:nvPr/>
        </p:nvGrpSpPr>
        <p:grpSpPr bwMode="auto">
          <a:xfrm>
            <a:off x="4316413" y="4445000"/>
            <a:ext cx="1193800" cy="377825"/>
            <a:chOff x="2903" y="3024"/>
            <a:chExt cx="752" cy="238"/>
          </a:xfrm>
        </p:grpSpPr>
        <p:sp>
          <p:nvSpPr>
            <p:cNvPr id="19523" name="Text Box 46"/>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19524" name="Oval 47"/>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8"/>
          <p:cNvGrpSpPr>
            <a:grpSpLocks/>
          </p:cNvGrpSpPr>
          <p:nvPr/>
        </p:nvGrpSpPr>
        <p:grpSpPr bwMode="auto">
          <a:xfrm>
            <a:off x="4322763" y="3422650"/>
            <a:ext cx="1073150" cy="371475"/>
            <a:chOff x="2827" y="2524"/>
            <a:chExt cx="676" cy="234"/>
          </a:xfrm>
        </p:grpSpPr>
        <p:sp>
          <p:nvSpPr>
            <p:cNvPr id="19521" name="Text Box 49"/>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19522" name="Oval 50"/>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1"/>
          <p:cNvGrpSpPr>
            <a:grpSpLocks/>
          </p:cNvGrpSpPr>
          <p:nvPr/>
        </p:nvGrpSpPr>
        <p:grpSpPr bwMode="auto">
          <a:xfrm>
            <a:off x="5548313" y="3065463"/>
            <a:ext cx="582612" cy="312737"/>
            <a:chOff x="2903" y="2219"/>
            <a:chExt cx="367" cy="197"/>
          </a:xfrm>
        </p:grpSpPr>
        <p:sp>
          <p:nvSpPr>
            <p:cNvPr id="19519" name="Text Box 52"/>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19520" name="Oval 53"/>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4"/>
          <p:cNvGrpSpPr>
            <a:grpSpLocks/>
          </p:cNvGrpSpPr>
          <p:nvPr/>
        </p:nvGrpSpPr>
        <p:grpSpPr bwMode="auto">
          <a:xfrm>
            <a:off x="5567363" y="2552700"/>
            <a:ext cx="534987" cy="292100"/>
            <a:chOff x="2819" y="1912"/>
            <a:chExt cx="337" cy="184"/>
          </a:xfrm>
        </p:grpSpPr>
        <p:sp>
          <p:nvSpPr>
            <p:cNvPr id="19517" name="Text Box 55"/>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19518" name="Oval 56"/>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7"/>
          <p:cNvGrpSpPr>
            <a:grpSpLocks/>
          </p:cNvGrpSpPr>
          <p:nvPr/>
        </p:nvGrpSpPr>
        <p:grpSpPr bwMode="auto">
          <a:xfrm>
            <a:off x="5430838" y="2049463"/>
            <a:ext cx="506412" cy="296862"/>
            <a:chOff x="2789" y="1637"/>
            <a:chExt cx="319" cy="187"/>
          </a:xfrm>
        </p:grpSpPr>
        <p:sp>
          <p:nvSpPr>
            <p:cNvPr id="19515" name="Text Box 58"/>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19516" name="Oval 59"/>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60"/>
          <p:cNvGrpSpPr>
            <a:grpSpLocks/>
          </p:cNvGrpSpPr>
          <p:nvPr/>
        </p:nvGrpSpPr>
        <p:grpSpPr bwMode="auto">
          <a:xfrm>
            <a:off x="5040313" y="2249488"/>
            <a:ext cx="598487" cy="312737"/>
            <a:chOff x="2783" y="1393"/>
            <a:chExt cx="377" cy="197"/>
          </a:xfrm>
        </p:grpSpPr>
        <p:sp>
          <p:nvSpPr>
            <p:cNvPr id="19513" name="Text Box 61"/>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19514" name="Oval 62"/>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3"/>
          <p:cNvGrpSpPr>
            <a:grpSpLocks/>
          </p:cNvGrpSpPr>
          <p:nvPr/>
        </p:nvGrpSpPr>
        <p:grpSpPr bwMode="auto">
          <a:xfrm>
            <a:off x="5003800" y="1974850"/>
            <a:ext cx="504825" cy="274638"/>
            <a:chOff x="2808" y="1252"/>
            <a:chExt cx="318" cy="173"/>
          </a:xfrm>
        </p:grpSpPr>
        <p:sp>
          <p:nvSpPr>
            <p:cNvPr id="19511" name="Text Box 64"/>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19512" name="Oval 65"/>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19483" name="Line 67"/>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19484" name="Line 68"/>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19485" name="Line 69"/>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19486" name="Line 70"/>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19487" name="Line 71"/>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19488" name="Line 72"/>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19489" name="Line 73"/>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19490" name="Line 74"/>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19491" name="Line 75"/>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19492" name="Line 76"/>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19493" name="Line 77"/>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19494" name="Line 78"/>
          <p:cNvSpPr>
            <a:spLocks noChangeShapeType="1"/>
          </p:cNvSpPr>
          <p:nvPr/>
        </p:nvSpPr>
        <p:spPr bwMode="auto">
          <a:xfrm>
            <a:off x="5024438" y="4891088"/>
            <a:ext cx="811212" cy="1162050"/>
          </a:xfrm>
          <a:prstGeom prst="line">
            <a:avLst/>
          </a:prstGeom>
          <a:noFill/>
          <a:ln w="76200">
            <a:solidFill>
              <a:srgbClr val="CC3300"/>
            </a:solidFill>
            <a:prstDash val="dash"/>
            <a:round/>
            <a:headEnd/>
            <a:tailEnd type="triangle" w="med" len="med"/>
          </a:ln>
        </p:spPr>
        <p:txBody>
          <a:bodyPr/>
          <a:lstStyle/>
          <a:p>
            <a:endParaRPr lang="en-US"/>
          </a:p>
        </p:txBody>
      </p:sp>
      <p:sp>
        <p:nvSpPr>
          <p:cNvPr id="19495" name="Line 79"/>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19496" name="Line 80"/>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19497" name="Line 81"/>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19498" name="Line 82"/>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19499" name="Line 83"/>
          <p:cNvSpPr>
            <a:spLocks noChangeShapeType="1"/>
          </p:cNvSpPr>
          <p:nvPr/>
        </p:nvSpPr>
        <p:spPr bwMode="auto">
          <a:xfrm flipH="1">
            <a:off x="6189663" y="5476875"/>
            <a:ext cx="1349375" cy="574675"/>
          </a:xfrm>
          <a:prstGeom prst="line">
            <a:avLst/>
          </a:prstGeom>
          <a:noFill/>
          <a:ln w="76200">
            <a:solidFill>
              <a:srgbClr val="CC3300"/>
            </a:solidFill>
            <a:prstDash val="dash"/>
            <a:round/>
            <a:headEnd/>
            <a:tailEnd type="triangle" w="med" len="med"/>
          </a:ln>
        </p:spPr>
        <p:txBody>
          <a:bodyPr/>
          <a:lstStyle/>
          <a:p>
            <a:endParaRPr lang="en-US"/>
          </a:p>
        </p:txBody>
      </p:sp>
      <p:sp>
        <p:nvSpPr>
          <p:cNvPr id="19500"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19501" name="Line 85"/>
          <p:cNvSpPr>
            <a:spLocks noChangeShapeType="1"/>
          </p:cNvSpPr>
          <p:nvPr/>
        </p:nvSpPr>
        <p:spPr bwMode="auto">
          <a:xfrm>
            <a:off x="3336925" y="5245100"/>
            <a:ext cx="2033588" cy="768350"/>
          </a:xfrm>
          <a:prstGeom prst="line">
            <a:avLst/>
          </a:prstGeom>
          <a:noFill/>
          <a:ln w="76200">
            <a:solidFill>
              <a:srgbClr val="CC3300"/>
            </a:solidFill>
            <a:prstDash val="dash"/>
            <a:round/>
            <a:headEnd/>
            <a:tailEnd type="triangle" w="med" len="med"/>
          </a:ln>
        </p:spPr>
        <p:txBody>
          <a:bodyPr/>
          <a:lstStyle/>
          <a:p>
            <a:endParaRPr lang="en-US"/>
          </a:p>
        </p:txBody>
      </p:sp>
      <p:sp>
        <p:nvSpPr>
          <p:cNvPr id="19502" name="Line 86"/>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19504" name="Line 88"/>
          <p:cNvSpPr>
            <a:spLocks noChangeShapeType="1"/>
          </p:cNvSpPr>
          <p:nvPr/>
        </p:nvSpPr>
        <p:spPr bwMode="auto">
          <a:xfrm>
            <a:off x="2778125" y="5445125"/>
            <a:ext cx="11113" cy="595313"/>
          </a:xfrm>
          <a:prstGeom prst="line">
            <a:avLst/>
          </a:prstGeom>
          <a:noFill/>
          <a:ln w="76200">
            <a:solidFill>
              <a:srgbClr val="CC3300"/>
            </a:solidFill>
            <a:prstDash val="dash"/>
            <a:round/>
            <a:headEnd/>
            <a:tailEnd type="triangle" w="med" len="med"/>
          </a:ln>
        </p:spPr>
        <p:txBody>
          <a:bodyPr/>
          <a:lstStyle/>
          <a:p>
            <a:endParaRPr lang="en-US"/>
          </a:p>
        </p:txBody>
      </p:sp>
      <p:grpSp>
        <p:nvGrpSpPr>
          <p:cNvPr id="21" name="Group 89"/>
          <p:cNvGrpSpPr>
            <a:grpSpLocks/>
          </p:cNvGrpSpPr>
          <p:nvPr/>
        </p:nvGrpSpPr>
        <p:grpSpPr bwMode="auto">
          <a:xfrm>
            <a:off x="814388" y="3128963"/>
            <a:ext cx="1263650" cy="3111500"/>
            <a:chOff x="729" y="1971"/>
            <a:chExt cx="796" cy="1960"/>
          </a:xfrm>
        </p:grpSpPr>
        <p:sp>
          <p:nvSpPr>
            <p:cNvPr id="19508" name="Line 90"/>
            <p:cNvSpPr>
              <a:spLocks noChangeShapeType="1"/>
            </p:cNvSpPr>
            <p:nvPr/>
          </p:nvSpPr>
          <p:spPr bwMode="auto">
            <a:xfrm flipV="1">
              <a:off x="740" y="3915"/>
              <a:ext cx="785" cy="3"/>
            </a:xfrm>
            <a:prstGeom prst="line">
              <a:avLst/>
            </a:prstGeom>
            <a:noFill/>
            <a:ln w="76200">
              <a:solidFill>
                <a:srgbClr val="CC3300"/>
              </a:solidFill>
              <a:prstDash val="dash"/>
              <a:round/>
              <a:headEnd/>
              <a:tailEnd type="triangle" w="med" len="med"/>
            </a:ln>
          </p:spPr>
          <p:txBody>
            <a:bodyPr/>
            <a:lstStyle/>
            <a:p>
              <a:endParaRPr lang="en-US"/>
            </a:p>
          </p:txBody>
        </p:sp>
        <p:sp>
          <p:nvSpPr>
            <p:cNvPr id="19509" name="Line 91"/>
            <p:cNvSpPr>
              <a:spLocks noChangeShapeType="1"/>
            </p:cNvSpPr>
            <p:nvPr/>
          </p:nvSpPr>
          <p:spPr bwMode="auto">
            <a:xfrm flipH="1">
              <a:off x="729" y="1971"/>
              <a:ext cx="321" cy="1"/>
            </a:xfrm>
            <a:prstGeom prst="line">
              <a:avLst/>
            </a:prstGeom>
            <a:noFill/>
            <a:ln w="76200">
              <a:solidFill>
                <a:srgbClr val="CC3300"/>
              </a:solidFill>
              <a:prstDash val="dash"/>
              <a:round/>
              <a:headEnd/>
              <a:tailEnd/>
            </a:ln>
          </p:spPr>
          <p:txBody>
            <a:bodyPr wrap="none" anchor="ctr"/>
            <a:lstStyle/>
            <a:p>
              <a:endParaRPr lang="en-US"/>
            </a:p>
          </p:txBody>
        </p:sp>
        <p:sp>
          <p:nvSpPr>
            <p:cNvPr id="19510" name="Line 92"/>
            <p:cNvSpPr>
              <a:spLocks noChangeShapeType="1"/>
            </p:cNvSpPr>
            <p:nvPr/>
          </p:nvSpPr>
          <p:spPr bwMode="auto">
            <a:xfrm flipH="1">
              <a:off x="731" y="1985"/>
              <a:ext cx="6" cy="1946"/>
            </a:xfrm>
            <a:prstGeom prst="line">
              <a:avLst/>
            </a:prstGeom>
            <a:noFill/>
            <a:ln w="76200">
              <a:solidFill>
                <a:srgbClr val="CC3300"/>
              </a:solidFill>
              <a:prstDash val="dash"/>
              <a:round/>
              <a:headEnd/>
              <a:tailEnd/>
            </a:ln>
          </p:spPr>
          <p:txBody>
            <a:bodyPr wrap="none" anchor="ctr"/>
            <a:lstStyle/>
            <a:p>
              <a:endParaRPr lang="en-US"/>
            </a:p>
          </p:txBody>
        </p:sp>
      </p:grpSp>
      <p:sp>
        <p:nvSpPr>
          <p:cNvPr id="19506" name="Line 93"/>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4" name="Text Box 92"/>
          <p:cNvSpPr txBox="1">
            <a:spLocks noChangeArrowheads="1"/>
          </p:cNvSpPr>
          <p:nvPr/>
        </p:nvSpPr>
        <p:spPr bwMode="auto">
          <a:xfrm>
            <a:off x="2124648" y="6067426"/>
            <a:ext cx="1734542"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Survival </a:t>
            </a:r>
            <a:r>
              <a:rPr lang="en-US" sz="1400" b="1" dirty="0" err="1" smtClean="0"/>
              <a:t>SIgnals</a:t>
            </a:r>
            <a:r>
              <a:rPr lang="en-US" sz="1400" b="1" dirty="0" smtClean="0"/>
              <a:t> </a:t>
            </a:r>
            <a:r>
              <a:rPr lang="en-US" sz="1400" b="1" dirty="0">
                <a:sym typeface="Symbol" pitchFamily="18" charset="2"/>
              </a:rPr>
              <a:t></a:t>
            </a:r>
          </a:p>
        </p:txBody>
      </p:sp>
      <p:sp>
        <p:nvSpPr>
          <p:cNvPr id="95" name="Text Box 17"/>
          <p:cNvSpPr txBox="1">
            <a:spLocks noChangeArrowheads="1"/>
          </p:cNvSpPr>
          <p:nvPr/>
        </p:nvSpPr>
        <p:spPr bwMode="auto">
          <a:xfrm>
            <a:off x="4902122" y="6091239"/>
            <a:ext cx="1694257"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Growth Signals </a:t>
            </a:r>
            <a:r>
              <a:rPr lang="en-US" sz="1400" b="1" dirty="0" smtClean="0">
                <a:sym typeface="Symbol" pitchFamily="18" charset="2"/>
              </a:rPr>
              <a:t></a:t>
            </a:r>
            <a:endParaRPr lang="en-US" sz="1400" b="1" dirty="0"/>
          </a:p>
        </p:txBody>
      </p:sp>
      <p:sp>
        <p:nvSpPr>
          <p:cNvPr id="98" name="Text Box 68"/>
          <p:cNvSpPr txBox="1">
            <a:spLocks noChangeArrowheads="1"/>
          </p:cNvSpPr>
          <p:nvPr/>
        </p:nvSpPr>
        <p:spPr bwMode="auto">
          <a:xfrm>
            <a:off x="6962775" y="5064125"/>
            <a:ext cx="1215685" cy="307777"/>
          </a:xfrm>
          <a:prstGeom prst="rect">
            <a:avLst/>
          </a:prstGeom>
          <a:noFill/>
          <a:ln w="28575">
            <a:solidFill>
              <a:srgbClr val="FDF992"/>
            </a:solidFill>
            <a:miter lim="800000"/>
            <a:headEnd/>
            <a:tailEnd/>
          </a:ln>
        </p:spPr>
        <p:txBody>
          <a:bodyPr wrap="none">
            <a:spAutoFit/>
          </a:bodyPr>
          <a:lstStyle/>
          <a:p>
            <a:pPr eaLnBrk="1" hangingPunct="1"/>
            <a:r>
              <a:rPr lang="en-US" sz="1400" dirty="0" smtClean="0"/>
              <a:t>Transcription</a:t>
            </a:r>
            <a:endParaRPr lang="en-US" sz="1400" dirty="0"/>
          </a:p>
        </p:txBody>
      </p:sp>
      <p:sp>
        <p:nvSpPr>
          <p:cNvPr id="96" name="AutoShape 96"/>
          <p:cNvSpPr>
            <a:spLocks noChangeArrowheads="1"/>
          </p:cNvSpPr>
          <p:nvPr/>
        </p:nvSpPr>
        <p:spPr bwMode="auto">
          <a:xfrm>
            <a:off x="3517157" y="1663699"/>
            <a:ext cx="2112737" cy="1389049"/>
          </a:xfrm>
          <a:prstGeom prst="irregularSeal1">
            <a:avLst/>
          </a:prstGeom>
          <a:solidFill>
            <a:srgbClr val="3B3073"/>
          </a:solidFill>
          <a:ln w="25400">
            <a:solidFill>
              <a:srgbClr val="E82D5E"/>
            </a:solidFill>
            <a:miter lim="800000"/>
            <a:headEnd/>
            <a:tailEnd/>
          </a:ln>
          <a:effectLst/>
        </p:spPr>
        <p:txBody>
          <a:bodyPr wrap="none" anchor="ctr"/>
          <a:lstStyle/>
          <a:p>
            <a:pPr algn="ctr" eaLnBrk="1" hangingPunct="1">
              <a:defRPr/>
            </a:pPr>
            <a:r>
              <a:rPr lang="en-US" sz="1800" b="1" i="1" dirty="0" smtClean="0">
                <a:solidFill>
                  <a:srgbClr val="E82D5E"/>
                </a:solidFill>
                <a:effectLst>
                  <a:outerShdw blurRad="38100" dist="38100" dir="2700000" algn="tl">
                    <a:srgbClr val="000000"/>
                  </a:outerShdw>
                </a:effectLst>
              </a:rPr>
              <a:t>mutated</a:t>
            </a:r>
          </a:p>
          <a:p>
            <a:pPr algn="ctr" eaLnBrk="1" hangingPunct="1">
              <a:defRPr/>
            </a:pPr>
            <a:r>
              <a:rPr lang="en-US" sz="1800" b="1" i="1" dirty="0" smtClean="0">
                <a:solidFill>
                  <a:srgbClr val="E82D5E"/>
                </a:solidFill>
                <a:effectLst>
                  <a:outerShdw blurRad="38100" dist="38100" dir="2700000" algn="tl">
                    <a:srgbClr val="000000"/>
                  </a:outerShdw>
                </a:effectLst>
              </a:rPr>
              <a:t>KIT</a:t>
            </a:r>
          </a:p>
        </p:txBody>
      </p:sp>
    </p:spTree>
    <p:extLst>
      <p:ext uri="{BB962C8B-B14F-4D97-AF65-F5344CB8AC3E}">
        <p14:creationId xmlns:p14="http://schemas.microsoft.com/office/powerpoint/2010/main" val="34025071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Box 87"/>
          <p:cNvSpPr txBox="1">
            <a:spLocks noChangeArrowheads="1"/>
          </p:cNvSpPr>
          <p:nvPr/>
        </p:nvSpPr>
        <p:spPr bwMode="auto">
          <a:xfrm>
            <a:off x="5275261" y="6091238"/>
            <a:ext cx="1555383" cy="307777"/>
          </a:xfrm>
          <a:prstGeom prst="rect">
            <a:avLst/>
          </a:prstGeom>
          <a:noFill/>
          <a:ln w="28575">
            <a:solidFill>
              <a:srgbClr val="E82D5E"/>
            </a:solidFill>
            <a:miter lim="800000"/>
            <a:headEnd/>
            <a:tailEnd/>
          </a:ln>
        </p:spPr>
        <p:txBody>
          <a:bodyPr wrap="square">
            <a:spAutoFit/>
          </a:bodyPr>
          <a:lstStyle/>
          <a:p>
            <a:pPr eaLnBrk="1" hangingPunct="1"/>
            <a:r>
              <a:rPr lang="en-US" sz="1400" dirty="0" smtClean="0"/>
              <a:t>Growth Signals</a:t>
            </a:r>
            <a:r>
              <a:rPr lang="en-US" sz="1400" dirty="0" smtClean="0">
                <a:sym typeface="Symbol" pitchFamily="18" charset="2"/>
              </a:rPr>
              <a:t></a:t>
            </a:r>
            <a:endParaRPr lang="en-US" sz="1400" dirty="0"/>
          </a:p>
        </p:txBody>
      </p:sp>
      <p:sp>
        <p:nvSpPr>
          <p:cNvPr id="90" name="Text Box 92"/>
          <p:cNvSpPr txBox="1">
            <a:spLocks noChangeArrowheads="1"/>
          </p:cNvSpPr>
          <p:nvPr/>
        </p:nvSpPr>
        <p:spPr bwMode="auto">
          <a:xfrm>
            <a:off x="2271711" y="6067425"/>
            <a:ext cx="1575149" cy="307777"/>
          </a:xfrm>
          <a:prstGeom prst="rect">
            <a:avLst/>
          </a:prstGeom>
          <a:noFill/>
          <a:ln w="28575">
            <a:solidFill>
              <a:srgbClr val="EA0E81"/>
            </a:solidFill>
            <a:miter lim="800000"/>
            <a:headEnd/>
            <a:tailEnd/>
          </a:ln>
        </p:spPr>
        <p:txBody>
          <a:bodyPr wrap="square">
            <a:spAutoFit/>
          </a:bodyPr>
          <a:lstStyle/>
          <a:p>
            <a:pPr eaLnBrk="1" hangingPunct="1"/>
            <a:r>
              <a:rPr lang="en-US" sz="1400" dirty="0" smtClean="0"/>
              <a:t>Survival Signals</a:t>
            </a:r>
            <a:r>
              <a:rPr lang="en-US" sz="1400" dirty="0" smtClean="0">
                <a:sym typeface="Symbol" pitchFamily="18" charset="2"/>
              </a:rPr>
              <a:t></a:t>
            </a:r>
            <a:endParaRPr lang="en-US" sz="1400" dirty="0">
              <a:sym typeface="Symbol" pitchFamily="18" charset="2"/>
            </a:endParaRPr>
          </a:p>
        </p:txBody>
      </p:sp>
      <p:sp>
        <p:nvSpPr>
          <p:cNvPr id="20483"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20484" name="Rectangle 4"/>
          <p:cNvSpPr>
            <a:spLocks noGrp="1" noChangeArrowheads="1"/>
          </p:cNvSpPr>
          <p:nvPr>
            <p:ph type="title"/>
          </p:nvPr>
        </p:nvSpPr>
        <p:spPr>
          <a:xfrm>
            <a:off x="700088" y="247650"/>
            <a:ext cx="7772400" cy="606425"/>
          </a:xfrm>
        </p:spPr>
        <p:txBody>
          <a:bodyPr/>
          <a:lstStyle/>
          <a:p>
            <a:r>
              <a:rPr lang="en-US" dirty="0" smtClean="0"/>
              <a:t>How to stop KIT signaling in GIST?</a:t>
            </a:r>
          </a:p>
        </p:txBody>
      </p:sp>
      <p:grpSp>
        <p:nvGrpSpPr>
          <p:cNvPr id="2" name="Group 5"/>
          <p:cNvGrpSpPr>
            <a:grpSpLocks/>
          </p:cNvGrpSpPr>
          <p:nvPr/>
        </p:nvGrpSpPr>
        <p:grpSpPr bwMode="auto">
          <a:xfrm>
            <a:off x="588963" y="1738313"/>
            <a:ext cx="7942262" cy="74612"/>
            <a:chOff x="816" y="1488"/>
            <a:chExt cx="4272" cy="48"/>
          </a:xfrm>
        </p:grpSpPr>
        <p:sp>
          <p:nvSpPr>
            <p:cNvPr id="20567"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20568"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8"/>
          <p:cNvGrpSpPr>
            <a:grpSpLocks/>
          </p:cNvGrpSpPr>
          <p:nvPr/>
        </p:nvGrpSpPr>
        <p:grpSpPr bwMode="auto">
          <a:xfrm>
            <a:off x="4064000" y="1176338"/>
            <a:ext cx="130175" cy="1560512"/>
            <a:chOff x="2600" y="741"/>
            <a:chExt cx="82" cy="983"/>
          </a:xfrm>
        </p:grpSpPr>
        <p:sp>
          <p:nvSpPr>
            <p:cNvPr id="20564" name="Line 9"/>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20565" name="Rectangle 10"/>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20566" name="Rectangle 11"/>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2"/>
          <p:cNvGrpSpPr>
            <a:grpSpLocks/>
          </p:cNvGrpSpPr>
          <p:nvPr/>
        </p:nvGrpSpPr>
        <p:grpSpPr bwMode="auto">
          <a:xfrm>
            <a:off x="4926013" y="1176338"/>
            <a:ext cx="120650" cy="1560512"/>
            <a:chOff x="3055" y="741"/>
            <a:chExt cx="76" cy="983"/>
          </a:xfrm>
        </p:grpSpPr>
        <p:sp>
          <p:nvSpPr>
            <p:cNvPr id="20561" name="Line 13"/>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20562" name="Rectangle 14"/>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20563" name="Rectangle 15"/>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20488" name="Text Box 16"/>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7"/>
          <p:cNvGrpSpPr>
            <a:grpSpLocks/>
          </p:cNvGrpSpPr>
          <p:nvPr/>
        </p:nvGrpSpPr>
        <p:grpSpPr bwMode="auto">
          <a:xfrm>
            <a:off x="2873375" y="3994150"/>
            <a:ext cx="935038" cy="415925"/>
            <a:chOff x="1906" y="2818"/>
            <a:chExt cx="531" cy="270"/>
          </a:xfrm>
        </p:grpSpPr>
        <p:sp>
          <p:nvSpPr>
            <p:cNvPr id="20559" name="Text Box 18"/>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20560" name="Oval 19"/>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0"/>
          <p:cNvGrpSpPr>
            <a:grpSpLocks/>
          </p:cNvGrpSpPr>
          <p:nvPr/>
        </p:nvGrpSpPr>
        <p:grpSpPr bwMode="auto">
          <a:xfrm>
            <a:off x="1660525" y="4029075"/>
            <a:ext cx="693738" cy="328613"/>
            <a:chOff x="1198" y="2538"/>
            <a:chExt cx="437" cy="207"/>
          </a:xfrm>
        </p:grpSpPr>
        <p:sp>
          <p:nvSpPr>
            <p:cNvPr id="20557" name="Text Box 21"/>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20558" name="Oval 22"/>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3"/>
          <p:cNvGrpSpPr>
            <a:grpSpLocks/>
          </p:cNvGrpSpPr>
          <p:nvPr/>
        </p:nvGrpSpPr>
        <p:grpSpPr bwMode="auto">
          <a:xfrm>
            <a:off x="1533525" y="2979738"/>
            <a:ext cx="900113" cy="339725"/>
            <a:chOff x="1102" y="1877"/>
            <a:chExt cx="567" cy="214"/>
          </a:xfrm>
        </p:grpSpPr>
        <p:sp>
          <p:nvSpPr>
            <p:cNvPr id="20555" name="Text Box 24"/>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20556" name="Oval 25"/>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6"/>
          <p:cNvGrpSpPr>
            <a:grpSpLocks/>
          </p:cNvGrpSpPr>
          <p:nvPr/>
        </p:nvGrpSpPr>
        <p:grpSpPr bwMode="auto">
          <a:xfrm>
            <a:off x="2487613" y="2308225"/>
            <a:ext cx="709612" cy="352425"/>
            <a:chOff x="1668" y="1428"/>
            <a:chExt cx="447" cy="222"/>
          </a:xfrm>
        </p:grpSpPr>
        <p:sp>
          <p:nvSpPr>
            <p:cNvPr id="20553" name="Text Box 27"/>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20554" name="Oval 28"/>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29"/>
          <p:cNvGrpSpPr>
            <a:grpSpLocks/>
          </p:cNvGrpSpPr>
          <p:nvPr/>
        </p:nvGrpSpPr>
        <p:grpSpPr bwMode="auto">
          <a:xfrm>
            <a:off x="3590925" y="2198688"/>
            <a:ext cx="515938" cy="325437"/>
            <a:chOff x="2206" y="1409"/>
            <a:chExt cx="325" cy="205"/>
          </a:xfrm>
        </p:grpSpPr>
        <p:sp>
          <p:nvSpPr>
            <p:cNvPr id="20551" name="Text Box 30"/>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20552" name="Oval 31"/>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2"/>
          <p:cNvGrpSpPr>
            <a:grpSpLocks/>
          </p:cNvGrpSpPr>
          <p:nvPr/>
        </p:nvGrpSpPr>
        <p:grpSpPr bwMode="auto">
          <a:xfrm>
            <a:off x="6088063" y="3994150"/>
            <a:ext cx="712787" cy="336550"/>
            <a:chOff x="3395" y="2140"/>
            <a:chExt cx="449" cy="212"/>
          </a:xfrm>
        </p:grpSpPr>
        <p:sp>
          <p:nvSpPr>
            <p:cNvPr id="20549" name="Text Box 33"/>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20550" name="Oval 34"/>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5"/>
          <p:cNvGrpSpPr>
            <a:grpSpLocks/>
          </p:cNvGrpSpPr>
          <p:nvPr/>
        </p:nvGrpSpPr>
        <p:grpSpPr bwMode="auto">
          <a:xfrm>
            <a:off x="7123113" y="4002088"/>
            <a:ext cx="706437" cy="328612"/>
            <a:chOff x="3647" y="1873"/>
            <a:chExt cx="445" cy="207"/>
          </a:xfrm>
        </p:grpSpPr>
        <p:sp>
          <p:nvSpPr>
            <p:cNvPr id="20547" name="Text Box 36"/>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20548" name="Oval 37"/>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8"/>
          <p:cNvGrpSpPr>
            <a:grpSpLocks/>
          </p:cNvGrpSpPr>
          <p:nvPr/>
        </p:nvGrpSpPr>
        <p:grpSpPr bwMode="auto">
          <a:xfrm>
            <a:off x="8043863" y="3994150"/>
            <a:ext cx="722312" cy="349250"/>
            <a:chOff x="4331" y="1700"/>
            <a:chExt cx="455" cy="220"/>
          </a:xfrm>
        </p:grpSpPr>
        <p:sp>
          <p:nvSpPr>
            <p:cNvPr id="20545" name="Text Box 39"/>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20546" name="Oval 40"/>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1"/>
          <p:cNvGrpSpPr>
            <a:grpSpLocks/>
          </p:cNvGrpSpPr>
          <p:nvPr/>
        </p:nvGrpSpPr>
        <p:grpSpPr bwMode="auto">
          <a:xfrm>
            <a:off x="7453313" y="1876425"/>
            <a:ext cx="525462" cy="295275"/>
            <a:chOff x="3751" y="1606"/>
            <a:chExt cx="331" cy="186"/>
          </a:xfrm>
        </p:grpSpPr>
        <p:sp>
          <p:nvSpPr>
            <p:cNvPr id="20543" name="Text Box 42"/>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20544" name="Oval 43"/>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4"/>
          <p:cNvGrpSpPr>
            <a:grpSpLocks/>
          </p:cNvGrpSpPr>
          <p:nvPr/>
        </p:nvGrpSpPr>
        <p:grpSpPr bwMode="auto">
          <a:xfrm>
            <a:off x="4316413" y="4445000"/>
            <a:ext cx="1193800" cy="377825"/>
            <a:chOff x="2903" y="3024"/>
            <a:chExt cx="752" cy="238"/>
          </a:xfrm>
        </p:grpSpPr>
        <p:sp>
          <p:nvSpPr>
            <p:cNvPr id="20541" name="Text Box 45"/>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20542" name="Oval 46"/>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7"/>
          <p:cNvGrpSpPr>
            <a:grpSpLocks/>
          </p:cNvGrpSpPr>
          <p:nvPr/>
        </p:nvGrpSpPr>
        <p:grpSpPr bwMode="auto">
          <a:xfrm>
            <a:off x="4322763" y="3422650"/>
            <a:ext cx="1073150" cy="371475"/>
            <a:chOff x="2827" y="2524"/>
            <a:chExt cx="676" cy="234"/>
          </a:xfrm>
        </p:grpSpPr>
        <p:sp>
          <p:nvSpPr>
            <p:cNvPr id="20539" name="Text Box 48"/>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20540" name="Oval 49"/>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0"/>
          <p:cNvGrpSpPr>
            <a:grpSpLocks/>
          </p:cNvGrpSpPr>
          <p:nvPr/>
        </p:nvGrpSpPr>
        <p:grpSpPr bwMode="auto">
          <a:xfrm>
            <a:off x="5548313" y="3065463"/>
            <a:ext cx="582612" cy="312737"/>
            <a:chOff x="2903" y="2219"/>
            <a:chExt cx="367" cy="197"/>
          </a:xfrm>
        </p:grpSpPr>
        <p:sp>
          <p:nvSpPr>
            <p:cNvPr id="20537" name="Text Box 51"/>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20538" name="Oval 52"/>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3"/>
          <p:cNvGrpSpPr>
            <a:grpSpLocks/>
          </p:cNvGrpSpPr>
          <p:nvPr/>
        </p:nvGrpSpPr>
        <p:grpSpPr bwMode="auto">
          <a:xfrm>
            <a:off x="5567363" y="2552700"/>
            <a:ext cx="534987" cy="292100"/>
            <a:chOff x="2819" y="1912"/>
            <a:chExt cx="337" cy="184"/>
          </a:xfrm>
        </p:grpSpPr>
        <p:sp>
          <p:nvSpPr>
            <p:cNvPr id="20535" name="Text Box 54"/>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20536" name="Oval 55"/>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6"/>
          <p:cNvGrpSpPr>
            <a:grpSpLocks/>
          </p:cNvGrpSpPr>
          <p:nvPr/>
        </p:nvGrpSpPr>
        <p:grpSpPr bwMode="auto">
          <a:xfrm>
            <a:off x="5430838" y="2049463"/>
            <a:ext cx="506412" cy="296862"/>
            <a:chOff x="2789" y="1637"/>
            <a:chExt cx="319" cy="187"/>
          </a:xfrm>
        </p:grpSpPr>
        <p:sp>
          <p:nvSpPr>
            <p:cNvPr id="20533" name="Text Box 57"/>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20534" name="Oval 58"/>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59"/>
          <p:cNvGrpSpPr>
            <a:grpSpLocks/>
          </p:cNvGrpSpPr>
          <p:nvPr/>
        </p:nvGrpSpPr>
        <p:grpSpPr bwMode="auto">
          <a:xfrm>
            <a:off x="5040313" y="2249488"/>
            <a:ext cx="598487" cy="312737"/>
            <a:chOff x="2783" y="1393"/>
            <a:chExt cx="377" cy="197"/>
          </a:xfrm>
        </p:grpSpPr>
        <p:sp>
          <p:nvSpPr>
            <p:cNvPr id="20531" name="Text Box 60"/>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20532" name="Oval 61"/>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2"/>
          <p:cNvGrpSpPr>
            <a:grpSpLocks/>
          </p:cNvGrpSpPr>
          <p:nvPr/>
        </p:nvGrpSpPr>
        <p:grpSpPr bwMode="auto">
          <a:xfrm>
            <a:off x="5003800" y="1974850"/>
            <a:ext cx="504825" cy="274638"/>
            <a:chOff x="2808" y="1252"/>
            <a:chExt cx="318" cy="173"/>
          </a:xfrm>
        </p:grpSpPr>
        <p:sp>
          <p:nvSpPr>
            <p:cNvPr id="20529" name="Text Box 63"/>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20530" name="Oval 64"/>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20505" name="Text Box 65"/>
          <p:cNvSpPr txBox="1">
            <a:spLocks noChangeArrowheads="1"/>
          </p:cNvSpPr>
          <p:nvPr/>
        </p:nvSpPr>
        <p:spPr bwMode="auto">
          <a:xfrm>
            <a:off x="6962775" y="5064125"/>
            <a:ext cx="1236663" cy="333375"/>
          </a:xfrm>
          <a:prstGeom prst="rect">
            <a:avLst/>
          </a:prstGeom>
          <a:noFill/>
          <a:ln w="28575">
            <a:solidFill>
              <a:srgbClr val="FDF992"/>
            </a:solidFill>
            <a:miter lim="800000"/>
            <a:headEnd/>
            <a:tailEnd/>
          </a:ln>
        </p:spPr>
        <p:txBody>
          <a:bodyPr wrap="none">
            <a:spAutoFit/>
          </a:bodyPr>
          <a:lstStyle/>
          <a:p>
            <a:pPr eaLnBrk="1" hangingPunct="1"/>
            <a:r>
              <a:rPr lang="en-US" sz="1400"/>
              <a:t>Transcription</a:t>
            </a:r>
          </a:p>
        </p:txBody>
      </p:sp>
      <p:sp>
        <p:nvSpPr>
          <p:cNvPr id="20506" name="Line 66"/>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20507" name="Line 67"/>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20508" name="Line 68"/>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20509" name="Line 69"/>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20510" name="Line 70"/>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20511" name="Line 71"/>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20512" name="Line 72"/>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20513" name="Line 73"/>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20514" name="Line 74"/>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20515" name="Line 75"/>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20516" name="Line 76"/>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20517" name="Line 77"/>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20518" name="Line 78"/>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20519" name="Line 79"/>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20520" name="Line 80"/>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20521" name="Text Box 81"/>
          <p:cNvSpPr txBox="1">
            <a:spLocks noChangeArrowheads="1"/>
          </p:cNvSpPr>
          <p:nvPr/>
        </p:nvSpPr>
        <p:spPr bwMode="auto">
          <a:xfrm>
            <a:off x="5032375" y="1198563"/>
            <a:ext cx="552450" cy="366712"/>
          </a:xfrm>
          <a:prstGeom prst="rect">
            <a:avLst/>
          </a:prstGeom>
          <a:noFill/>
          <a:ln w="9525">
            <a:noFill/>
            <a:miter lim="800000"/>
            <a:headEnd/>
            <a:tailEnd/>
          </a:ln>
        </p:spPr>
        <p:txBody>
          <a:bodyPr wrap="none">
            <a:spAutoFit/>
          </a:bodyPr>
          <a:lstStyle/>
          <a:p>
            <a:pPr eaLnBrk="1" hangingPunct="1"/>
            <a:r>
              <a:rPr lang="en-US" sz="1800" b="1"/>
              <a:t>KIT</a:t>
            </a:r>
          </a:p>
        </p:txBody>
      </p:sp>
      <p:sp>
        <p:nvSpPr>
          <p:cNvPr id="20523" name="Line 83"/>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20524" name="Line 84"/>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1" name="Rectangle 85"/>
          <p:cNvSpPr>
            <a:spLocks noChangeArrowheads="1"/>
          </p:cNvSpPr>
          <p:nvPr/>
        </p:nvSpPr>
        <p:spPr bwMode="auto">
          <a:xfrm>
            <a:off x="532191" y="1854200"/>
            <a:ext cx="8243510" cy="4704822"/>
          </a:xfrm>
          <a:prstGeom prst="rect">
            <a:avLst/>
          </a:prstGeom>
          <a:solidFill>
            <a:srgbClr val="B2B2B2">
              <a:alpha val="76077"/>
            </a:srgbClr>
          </a:solidFill>
          <a:ln w="25400">
            <a:noFill/>
            <a:miter lim="800000"/>
            <a:headEnd/>
            <a:tailEnd/>
          </a:ln>
        </p:spPr>
        <p:txBody>
          <a:bodyPr wrap="none" anchor="ctr"/>
          <a:lstStyle/>
          <a:p>
            <a:pPr algn="ctr"/>
            <a:endParaRPr lang="en-US"/>
          </a:p>
        </p:txBody>
      </p:sp>
      <p:sp>
        <p:nvSpPr>
          <p:cNvPr id="20528" name="AutoShape 89"/>
          <p:cNvSpPr>
            <a:spLocks noChangeArrowheads="1"/>
          </p:cNvSpPr>
          <p:nvPr/>
        </p:nvSpPr>
        <p:spPr bwMode="auto">
          <a:xfrm>
            <a:off x="3848100" y="1181100"/>
            <a:ext cx="1409700" cy="1498600"/>
          </a:xfrm>
          <a:prstGeom prst="octagon">
            <a:avLst>
              <a:gd name="adj" fmla="val 29287"/>
            </a:avLst>
          </a:prstGeom>
          <a:solidFill>
            <a:srgbClr val="CC3300"/>
          </a:solidFill>
          <a:ln w="28575">
            <a:solidFill>
              <a:schemeClr val="bg1"/>
            </a:solidFill>
            <a:miter lim="800000"/>
            <a:headEnd/>
            <a:tailEnd/>
          </a:ln>
        </p:spPr>
        <p:txBody>
          <a:bodyPr wrap="none" anchor="ctr"/>
          <a:lstStyle/>
          <a:p>
            <a:pPr algn="ctr"/>
            <a:r>
              <a:rPr lang="en-US" sz="4000">
                <a:solidFill>
                  <a:schemeClr val="bg1"/>
                </a:solidFill>
              </a:rPr>
              <a:t>?</a:t>
            </a:r>
          </a:p>
        </p:txBody>
      </p:sp>
      <p:sp>
        <p:nvSpPr>
          <p:cNvPr id="92"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Tree>
    <p:extLst>
      <p:ext uri="{BB962C8B-B14F-4D97-AF65-F5344CB8AC3E}">
        <p14:creationId xmlns:p14="http://schemas.microsoft.com/office/powerpoint/2010/main" val="3063338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grpSp>
        <p:nvGrpSpPr>
          <p:cNvPr id="2" name="Group 5"/>
          <p:cNvGrpSpPr>
            <a:grpSpLocks/>
          </p:cNvGrpSpPr>
          <p:nvPr/>
        </p:nvGrpSpPr>
        <p:grpSpPr bwMode="auto">
          <a:xfrm>
            <a:off x="588963" y="1738313"/>
            <a:ext cx="7942262" cy="74612"/>
            <a:chOff x="816" y="1488"/>
            <a:chExt cx="4272" cy="48"/>
          </a:xfrm>
        </p:grpSpPr>
        <p:sp>
          <p:nvSpPr>
            <p:cNvPr id="20567"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20568"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8"/>
          <p:cNvGrpSpPr>
            <a:grpSpLocks/>
          </p:cNvGrpSpPr>
          <p:nvPr/>
        </p:nvGrpSpPr>
        <p:grpSpPr bwMode="auto">
          <a:xfrm>
            <a:off x="4064000" y="1176338"/>
            <a:ext cx="130175" cy="1560512"/>
            <a:chOff x="2600" y="741"/>
            <a:chExt cx="82" cy="983"/>
          </a:xfrm>
        </p:grpSpPr>
        <p:sp>
          <p:nvSpPr>
            <p:cNvPr id="20564" name="Line 9"/>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20565" name="Rectangle 10"/>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20566" name="Rectangle 11"/>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2"/>
          <p:cNvGrpSpPr>
            <a:grpSpLocks/>
          </p:cNvGrpSpPr>
          <p:nvPr/>
        </p:nvGrpSpPr>
        <p:grpSpPr bwMode="auto">
          <a:xfrm>
            <a:off x="4926013" y="1176338"/>
            <a:ext cx="120650" cy="1560512"/>
            <a:chOff x="3055" y="741"/>
            <a:chExt cx="76" cy="983"/>
          </a:xfrm>
        </p:grpSpPr>
        <p:sp>
          <p:nvSpPr>
            <p:cNvPr id="20561" name="Line 13"/>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20562" name="Rectangle 14"/>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20563" name="Rectangle 15"/>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20488" name="Text Box 16"/>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7"/>
          <p:cNvGrpSpPr>
            <a:grpSpLocks/>
          </p:cNvGrpSpPr>
          <p:nvPr/>
        </p:nvGrpSpPr>
        <p:grpSpPr bwMode="auto">
          <a:xfrm>
            <a:off x="2873375" y="3994150"/>
            <a:ext cx="935038" cy="415925"/>
            <a:chOff x="1906" y="2818"/>
            <a:chExt cx="531" cy="270"/>
          </a:xfrm>
        </p:grpSpPr>
        <p:sp>
          <p:nvSpPr>
            <p:cNvPr id="20559" name="Text Box 18"/>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20560" name="Oval 19"/>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0"/>
          <p:cNvGrpSpPr>
            <a:grpSpLocks/>
          </p:cNvGrpSpPr>
          <p:nvPr/>
        </p:nvGrpSpPr>
        <p:grpSpPr bwMode="auto">
          <a:xfrm>
            <a:off x="1660525" y="4029075"/>
            <a:ext cx="693738" cy="328613"/>
            <a:chOff x="1198" y="2538"/>
            <a:chExt cx="437" cy="207"/>
          </a:xfrm>
        </p:grpSpPr>
        <p:sp>
          <p:nvSpPr>
            <p:cNvPr id="20557" name="Text Box 21"/>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20558" name="Oval 22"/>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3"/>
          <p:cNvGrpSpPr>
            <a:grpSpLocks/>
          </p:cNvGrpSpPr>
          <p:nvPr/>
        </p:nvGrpSpPr>
        <p:grpSpPr bwMode="auto">
          <a:xfrm>
            <a:off x="1533525" y="2979738"/>
            <a:ext cx="900113" cy="339725"/>
            <a:chOff x="1102" y="1877"/>
            <a:chExt cx="567" cy="214"/>
          </a:xfrm>
        </p:grpSpPr>
        <p:sp>
          <p:nvSpPr>
            <p:cNvPr id="20555" name="Text Box 24"/>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20556" name="Oval 25"/>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6"/>
          <p:cNvGrpSpPr>
            <a:grpSpLocks/>
          </p:cNvGrpSpPr>
          <p:nvPr/>
        </p:nvGrpSpPr>
        <p:grpSpPr bwMode="auto">
          <a:xfrm>
            <a:off x="2487613" y="2308225"/>
            <a:ext cx="709612" cy="352425"/>
            <a:chOff x="1668" y="1428"/>
            <a:chExt cx="447" cy="222"/>
          </a:xfrm>
        </p:grpSpPr>
        <p:sp>
          <p:nvSpPr>
            <p:cNvPr id="20553" name="Text Box 27"/>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20554" name="Oval 28"/>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29"/>
          <p:cNvGrpSpPr>
            <a:grpSpLocks/>
          </p:cNvGrpSpPr>
          <p:nvPr/>
        </p:nvGrpSpPr>
        <p:grpSpPr bwMode="auto">
          <a:xfrm>
            <a:off x="3590925" y="2198688"/>
            <a:ext cx="515938" cy="325437"/>
            <a:chOff x="2206" y="1409"/>
            <a:chExt cx="325" cy="205"/>
          </a:xfrm>
        </p:grpSpPr>
        <p:sp>
          <p:nvSpPr>
            <p:cNvPr id="20551" name="Text Box 30"/>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20552" name="Oval 31"/>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2"/>
          <p:cNvGrpSpPr>
            <a:grpSpLocks/>
          </p:cNvGrpSpPr>
          <p:nvPr/>
        </p:nvGrpSpPr>
        <p:grpSpPr bwMode="auto">
          <a:xfrm>
            <a:off x="6088063" y="3994150"/>
            <a:ext cx="712787" cy="336550"/>
            <a:chOff x="3395" y="2140"/>
            <a:chExt cx="449" cy="212"/>
          </a:xfrm>
        </p:grpSpPr>
        <p:sp>
          <p:nvSpPr>
            <p:cNvPr id="20549" name="Text Box 33"/>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20550" name="Oval 34"/>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5"/>
          <p:cNvGrpSpPr>
            <a:grpSpLocks/>
          </p:cNvGrpSpPr>
          <p:nvPr/>
        </p:nvGrpSpPr>
        <p:grpSpPr bwMode="auto">
          <a:xfrm>
            <a:off x="7123113" y="4002088"/>
            <a:ext cx="706437" cy="328612"/>
            <a:chOff x="3647" y="1873"/>
            <a:chExt cx="445" cy="207"/>
          </a:xfrm>
        </p:grpSpPr>
        <p:sp>
          <p:nvSpPr>
            <p:cNvPr id="20547" name="Text Box 36"/>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20548" name="Oval 37"/>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8"/>
          <p:cNvGrpSpPr>
            <a:grpSpLocks/>
          </p:cNvGrpSpPr>
          <p:nvPr/>
        </p:nvGrpSpPr>
        <p:grpSpPr bwMode="auto">
          <a:xfrm>
            <a:off x="8043863" y="3994150"/>
            <a:ext cx="722312" cy="349250"/>
            <a:chOff x="4331" y="1700"/>
            <a:chExt cx="455" cy="220"/>
          </a:xfrm>
        </p:grpSpPr>
        <p:sp>
          <p:nvSpPr>
            <p:cNvPr id="20545" name="Text Box 39"/>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20546" name="Oval 40"/>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1"/>
          <p:cNvGrpSpPr>
            <a:grpSpLocks/>
          </p:cNvGrpSpPr>
          <p:nvPr/>
        </p:nvGrpSpPr>
        <p:grpSpPr bwMode="auto">
          <a:xfrm>
            <a:off x="7453313" y="1876425"/>
            <a:ext cx="525462" cy="295275"/>
            <a:chOff x="3751" y="1606"/>
            <a:chExt cx="331" cy="186"/>
          </a:xfrm>
        </p:grpSpPr>
        <p:sp>
          <p:nvSpPr>
            <p:cNvPr id="20543" name="Text Box 42"/>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20544" name="Oval 43"/>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4"/>
          <p:cNvGrpSpPr>
            <a:grpSpLocks/>
          </p:cNvGrpSpPr>
          <p:nvPr/>
        </p:nvGrpSpPr>
        <p:grpSpPr bwMode="auto">
          <a:xfrm>
            <a:off x="4316413" y="4445000"/>
            <a:ext cx="1193800" cy="377825"/>
            <a:chOff x="2903" y="3024"/>
            <a:chExt cx="752" cy="238"/>
          </a:xfrm>
        </p:grpSpPr>
        <p:sp>
          <p:nvSpPr>
            <p:cNvPr id="20541" name="Text Box 45"/>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20542" name="Oval 46"/>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7"/>
          <p:cNvGrpSpPr>
            <a:grpSpLocks/>
          </p:cNvGrpSpPr>
          <p:nvPr/>
        </p:nvGrpSpPr>
        <p:grpSpPr bwMode="auto">
          <a:xfrm>
            <a:off x="4322763" y="3422650"/>
            <a:ext cx="1073150" cy="371475"/>
            <a:chOff x="2827" y="2524"/>
            <a:chExt cx="676" cy="234"/>
          </a:xfrm>
        </p:grpSpPr>
        <p:sp>
          <p:nvSpPr>
            <p:cNvPr id="20539" name="Text Box 48"/>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20540" name="Oval 49"/>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0"/>
          <p:cNvGrpSpPr>
            <a:grpSpLocks/>
          </p:cNvGrpSpPr>
          <p:nvPr/>
        </p:nvGrpSpPr>
        <p:grpSpPr bwMode="auto">
          <a:xfrm>
            <a:off x="5548313" y="3065463"/>
            <a:ext cx="582612" cy="312737"/>
            <a:chOff x="2903" y="2219"/>
            <a:chExt cx="367" cy="197"/>
          </a:xfrm>
        </p:grpSpPr>
        <p:sp>
          <p:nvSpPr>
            <p:cNvPr id="20537" name="Text Box 51"/>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20538" name="Oval 52"/>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3"/>
          <p:cNvGrpSpPr>
            <a:grpSpLocks/>
          </p:cNvGrpSpPr>
          <p:nvPr/>
        </p:nvGrpSpPr>
        <p:grpSpPr bwMode="auto">
          <a:xfrm>
            <a:off x="5567363" y="2552700"/>
            <a:ext cx="534987" cy="292100"/>
            <a:chOff x="2819" y="1912"/>
            <a:chExt cx="337" cy="184"/>
          </a:xfrm>
        </p:grpSpPr>
        <p:sp>
          <p:nvSpPr>
            <p:cNvPr id="20535" name="Text Box 54"/>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20536" name="Oval 55"/>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6"/>
          <p:cNvGrpSpPr>
            <a:grpSpLocks/>
          </p:cNvGrpSpPr>
          <p:nvPr/>
        </p:nvGrpSpPr>
        <p:grpSpPr bwMode="auto">
          <a:xfrm>
            <a:off x="5430838" y="2049463"/>
            <a:ext cx="506412" cy="296862"/>
            <a:chOff x="2789" y="1637"/>
            <a:chExt cx="319" cy="187"/>
          </a:xfrm>
        </p:grpSpPr>
        <p:sp>
          <p:nvSpPr>
            <p:cNvPr id="20533" name="Text Box 57"/>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20534" name="Oval 58"/>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59"/>
          <p:cNvGrpSpPr>
            <a:grpSpLocks/>
          </p:cNvGrpSpPr>
          <p:nvPr/>
        </p:nvGrpSpPr>
        <p:grpSpPr bwMode="auto">
          <a:xfrm>
            <a:off x="5040313" y="2249488"/>
            <a:ext cx="598487" cy="312737"/>
            <a:chOff x="2783" y="1393"/>
            <a:chExt cx="377" cy="197"/>
          </a:xfrm>
        </p:grpSpPr>
        <p:sp>
          <p:nvSpPr>
            <p:cNvPr id="20531" name="Text Box 60"/>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20532" name="Oval 61"/>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2"/>
          <p:cNvGrpSpPr>
            <a:grpSpLocks/>
          </p:cNvGrpSpPr>
          <p:nvPr/>
        </p:nvGrpSpPr>
        <p:grpSpPr bwMode="auto">
          <a:xfrm>
            <a:off x="5003800" y="1974850"/>
            <a:ext cx="504825" cy="274638"/>
            <a:chOff x="2808" y="1252"/>
            <a:chExt cx="318" cy="173"/>
          </a:xfrm>
        </p:grpSpPr>
        <p:sp>
          <p:nvSpPr>
            <p:cNvPr id="20529" name="Text Box 63"/>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20530" name="Oval 64"/>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20505" name="Text Box 65"/>
          <p:cNvSpPr txBox="1">
            <a:spLocks noChangeArrowheads="1"/>
          </p:cNvSpPr>
          <p:nvPr/>
        </p:nvSpPr>
        <p:spPr bwMode="auto">
          <a:xfrm>
            <a:off x="6962775" y="5064125"/>
            <a:ext cx="1236663" cy="333375"/>
          </a:xfrm>
          <a:prstGeom prst="rect">
            <a:avLst/>
          </a:prstGeom>
          <a:noFill/>
          <a:ln w="28575">
            <a:solidFill>
              <a:srgbClr val="FDF992"/>
            </a:solidFill>
            <a:miter lim="800000"/>
            <a:headEnd/>
            <a:tailEnd/>
          </a:ln>
        </p:spPr>
        <p:txBody>
          <a:bodyPr wrap="none">
            <a:spAutoFit/>
          </a:bodyPr>
          <a:lstStyle/>
          <a:p>
            <a:pPr eaLnBrk="1" hangingPunct="1"/>
            <a:r>
              <a:rPr lang="en-US" sz="1400"/>
              <a:t>Transcription</a:t>
            </a:r>
          </a:p>
        </p:txBody>
      </p:sp>
      <p:sp>
        <p:nvSpPr>
          <p:cNvPr id="20506" name="Line 66"/>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20507" name="Line 67"/>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20508" name="Line 68"/>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20509" name="Line 69"/>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20510" name="Line 70"/>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20511" name="Line 71"/>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20512" name="Line 72"/>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20513" name="Line 73"/>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20514" name="Line 74"/>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20515" name="Line 75"/>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20516" name="Line 76"/>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20517" name="Line 77"/>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20518" name="Line 78"/>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20519" name="Line 79"/>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20520" name="Line 80"/>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20521" name="Text Box 81"/>
          <p:cNvSpPr txBox="1">
            <a:spLocks noChangeArrowheads="1"/>
          </p:cNvSpPr>
          <p:nvPr/>
        </p:nvSpPr>
        <p:spPr bwMode="auto">
          <a:xfrm>
            <a:off x="5032375" y="1198563"/>
            <a:ext cx="552450" cy="366712"/>
          </a:xfrm>
          <a:prstGeom prst="rect">
            <a:avLst/>
          </a:prstGeom>
          <a:noFill/>
          <a:ln w="9525">
            <a:noFill/>
            <a:miter lim="800000"/>
            <a:headEnd/>
            <a:tailEnd/>
          </a:ln>
        </p:spPr>
        <p:txBody>
          <a:bodyPr wrap="none">
            <a:spAutoFit/>
          </a:bodyPr>
          <a:lstStyle/>
          <a:p>
            <a:pPr eaLnBrk="1" hangingPunct="1"/>
            <a:r>
              <a:rPr lang="en-US" sz="1800" b="1"/>
              <a:t>KIT</a:t>
            </a:r>
          </a:p>
        </p:txBody>
      </p:sp>
      <p:sp>
        <p:nvSpPr>
          <p:cNvPr id="20523" name="Line 83"/>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20527" name="Text Box 87"/>
          <p:cNvSpPr txBox="1">
            <a:spLocks noChangeArrowheads="1"/>
          </p:cNvSpPr>
          <p:nvPr/>
        </p:nvSpPr>
        <p:spPr bwMode="auto">
          <a:xfrm>
            <a:off x="5275261" y="6091238"/>
            <a:ext cx="1555383" cy="307777"/>
          </a:xfrm>
          <a:prstGeom prst="rect">
            <a:avLst/>
          </a:prstGeom>
          <a:noFill/>
          <a:ln w="28575">
            <a:solidFill>
              <a:srgbClr val="E82D5E"/>
            </a:solidFill>
            <a:miter lim="800000"/>
            <a:headEnd/>
            <a:tailEnd/>
          </a:ln>
        </p:spPr>
        <p:txBody>
          <a:bodyPr wrap="square">
            <a:spAutoFit/>
          </a:bodyPr>
          <a:lstStyle/>
          <a:p>
            <a:pPr eaLnBrk="1" hangingPunct="1"/>
            <a:r>
              <a:rPr lang="en-US" sz="1400" dirty="0" smtClean="0"/>
              <a:t>Growth Signals</a:t>
            </a:r>
            <a:r>
              <a:rPr lang="en-US" sz="1400" dirty="0" smtClean="0">
                <a:sym typeface="Symbol" pitchFamily="18" charset="2"/>
              </a:rPr>
              <a:t></a:t>
            </a:r>
            <a:endParaRPr lang="en-US" sz="1400" dirty="0"/>
          </a:p>
        </p:txBody>
      </p:sp>
      <p:sp>
        <p:nvSpPr>
          <p:cNvPr id="20524" name="Line 84"/>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89" name="Text Box 92"/>
          <p:cNvSpPr txBox="1">
            <a:spLocks noChangeArrowheads="1"/>
          </p:cNvSpPr>
          <p:nvPr/>
        </p:nvSpPr>
        <p:spPr bwMode="auto">
          <a:xfrm>
            <a:off x="2271711" y="6067425"/>
            <a:ext cx="1575149" cy="307777"/>
          </a:xfrm>
          <a:prstGeom prst="rect">
            <a:avLst/>
          </a:prstGeom>
          <a:noFill/>
          <a:ln w="28575">
            <a:solidFill>
              <a:srgbClr val="EA0E81"/>
            </a:solidFill>
            <a:miter lim="800000"/>
            <a:headEnd/>
            <a:tailEnd/>
          </a:ln>
        </p:spPr>
        <p:txBody>
          <a:bodyPr wrap="square">
            <a:spAutoFit/>
          </a:bodyPr>
          <a:lstStyle/>
          <a:p>
            <a:pPr eaLnBrk="1" hangingPunct="1"/>
            <a:r>
              <a:rPr lang="en-US" sz="1400" dirty="0" smtClean="0"/>
              <a:t>Survival Signals</a:t>
            </a:r>
            <a:r>
              <a:rPr lang="en-US" sz="1400" dirty="0" smtClean="0">
                <a:sym typeface="Symbol" pitchFamily="18" charset="2"/>
              </a:rPr>
              <a:t></a:t>
            </a:r>
            <a:endParaRPr lang="en-US" sz="1400" dirty="0">
              <a:sym typeface="Symbol" pitchFamily="18" charset="2"/>
            </a:endParaRPr>
          </a:p>
        </p:txBody>
      </p:sp>
      <p:sp>
        <p:nvSpPr>
          <p:cNvPr id="90" name="Rectangle 85"/>
          <p:cNvSpPr>
            <a:spLocks noChangeArrowheads="1"/>
          </p:cNvSpPr>
          <p:nvPr/>
        </p:nvSpPr>
        <p:spPr bwMode="auto">
          <a:xfrm>
            <a:off x="532191" y="1854200"/>
            <a:ext cx="8243510" cy="4704822"/>
          </a:xfrm>
          <a:prstGeom prst="rect">
            <a:avLst/>
          </a:prstGeom>
          <a:solidFill>
            <a:srgbClr val="B2B2B2">
              <a:alpha val="76077"/>
            </a:srgbClr>
          </a:solidFill>
          <a:ln w="25400">
            <a:noFill/>
            <a:miter lim="800000"/>
            <a:headEnd/>
            <a:tailEnd/>
          </a:ln>
        </p:spPr>
        <p:txBody>
          <a:bodyPr wrap="none" anchor="ctr"/>
          <a:lstStyle/>
          <a:p>
            <a:pPr algn="ctr"/>
            <a:endParaRPr lang="en-US"/>
          </a:p>
        </p:txBody>
      </p:sp>
      <p:sp>
        <p:nvSpPr>
          <p:cNvPr id="22" name="Rectangle 21"/>
          <p:cNvSpPr/>
          <p:nvPr/>
        </p:nvSpPr>
        <p:spPr bwMode="auto">
          <a:xfrm>
            <a:off x="1306294" y="2890762"/>
            <a:ext cx="6591905" cy="2794000"/>
          </a:xfrm>
          <a:prstGeom prst="rect">
            <a:avLst/>
          </a:prstGeom>
          <a:solidFill>
            <a:srgbClr val="FFFFFF"/>
          </a:solidFill>
          <a:ln w="254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21" name="TextBox 20"/>
          <p:cNvSpPr txBox="1"/>
          <p:nvPr/>
        </p:nvSpPr>
        <p:spPr>
          <a:xfrm>
            <a:off x="1608675" y="3225933"/>
            <a:ext cx="5987143" cy="2123658"/>
          </a:xfrm>
          <a:prstGeom prst="rect">
            <a:avLst/>
          </a:prstGeom>
          <a:solidFill>
            <a:schemeClr val="bg1"/>
          </a:solidFill>
        </p:spPr>
        <p:txBody>
          <a:bodyPr wrap="square" rtlCol="0">
            <a:spAutoFit/>
          </a:bodyPr>
          <a:lstStyle/>
          <a:p>
            <a:pPr algn="ctr"/>
            <a:r>
              <a:rPr lang="en-US" sz="4000" b="1" dirty="0" err="1" smtClean="0"/>
              <a:t>Gleevec</a:t>
            </a:r>
            <a:r>
              <a:rPr lang="en-US" sz="4000" b="1" dirty="0" smtClean="0"/>
              <a:t>® (imatinib)</a:t>
            </a:r>
          </a:p>
          <a:p>
            <a:pPr algn="ctr"/>
            <a:endParaRPr lang="en-US" sz="3600" b="1" dirty="0" smtClean="0"/>
          </a:p>
          <a:p>
            <a:pPr algn="ctr"/>
            <a:r>
              <a:rPr lang="en-US" sz="2800" dirty="0" err="1" smtClean="0"/>
              <a:t>Sutent</a:t>
            </a:r>
            <a:r>
              <a:rPr lang="en-US" sz="2800" dirty="0" smtClean="0"/>
              <a:t>® (</a:t>
            </a:r>
            <a:r>
              <a:rPr lang="en-US" sz="2800" dirty="0" err="1" smtClean="0"/>
              <a:t>sunitinib</a:t>
            </a:r>
            <a:r>
              <a:rPr lang="en-US" sz="2800" dirty="0" smtClean="0"/>
              <a:t>)</a:t>
            </a:r>
          </a:p>
          <a:p>
            <a:pPr algn="ctr"/>
            <a:r>
              <a:rPr lang="en-US" sz="2800" dirty="0" err="1" smtClean="0"/>
              <a:t>Stivarga</a:t>
            </a:r>
            <a:r>
              <a:rPr lang="en-US" sz="2800" dirty="0" smtClean="0"/>
              <a:t>® (</a:t>
            </a:r>
            <a:r>
              <a:rPr lang="en-US" sz="2800" dirty="0" err="1" smtClean="0"/>
              <a:t>regorafenib</a:t>
            </a:r>
            <a:r>
              <a:rPr lang="en-US" sz="2800" dirty="0" smtClean="0"/>
              <a:t>)</a:t>
            </a:r>
            <a:endParaRPr lang="en-US" sz="2800" dirty="0"/>
          </a:p>
        </p:txBody>
      </p:sp>
      <p:sp>
        <p:nvSpPr>
          <p:cNvPr id="91"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93" name="Rectangle 4"/>
          <p:cNvSpPr txBox="1">
            <a:spLocks noChangeArrowheads="1"/>
          </p:cNvSpPr>
          <p:nvPr/>
        </p:nvSpPr>
        <p:spPr bwMode="auto">
          <a:xfrm>
            <a:off x="700088" y="247650"/>
            <a:ext cx="7772400" cy="606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3B3073"/>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2pPr>
            <a:lvl3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3pPr>
            <a:lvl4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4pPr>
            <a:lvl5pPr algn="ctr" rtl="0" eaLnBrk="0" fontAlgn="base" hangingPunct="0">
              <a:spcBef>
                <a:spcPct val="0"/>
              </a:spcBef>
              <a:spcAft>
                <a:spcPct val="0"/>
              </a:spcAft>
              <a:defRPr sz="2800" b="1">
                <a:solidFill>
                  <a:srgbClr val="3B3073"/>
                </a:solidFill>
                <a:latin typeface="Helvetica" pitchFamily="105"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3B3073"/>
                </a:solidFill>
                <a:latin typeface="Helvetica" pitchFamily="105" charset="0"/>
              </a:defRPr>
            </a:lvl6pPr>
            <a:lvl7pPr marL="914400" algn="ctr" rtl="0" eaLnBrk="0" fontAlgn="base" hangingPunct="0">
              <a:spcBef>
                <a:spcPct val="0"/>
              </a:spcBef>
              <a:spcAft>
                <a:spcPct val="0"/>
              </a:spcAft>
              <a:defRPr sz="2800" b="1">
                <a:solidFill>
                  <a:srgbClr val="3B3073"/>
                </a:solidFill>
                <a:latin typeface="Helvetica" pitchFamily="105" charset="0"/>
              </a:defRPr>
            </a:lvl7pPr>
            <a:lvl8pPr marL="1371600" algn="ctr" rtl="0" eaLnBrk="0" fontAlgn="base" hangingPunct="0">
              <a:spcBef>
                <a:spcPct val="0"/>
              </a:spcBef>
              <a:spcAft>
                <a:spcPct val="0"/>
              </a:spcAft>
              <a:defRPr sz="2800" b="1">
                <a:solidFill>
                  <a:srgbClr val="3B3073"/>
                </a:solidFill>
                <a:latin typeface="Helvetica" pitchFamily="105" charset="0"/>
              </a:defRPr>
            </a:lvl8pPr>
            <a:lvl9pPr marL="1828800" algn="ctr" rtl="0" eaLnBrk="0" fontAlgn="base" hangingPunct="0">
              <a:spcBef>
                <a:spcPct val="0"/>
              </a:spcBef>
              <a:spcAft>
                <a:spcPct val="0"/>
              </a:spcAft>
              <a:defRPr sz="2800" b="1">
                <a:solidFill>
                  <a:srgbClr val="3B3073"/>
                </a:solidFill>
                <a:latin typeface="Helvetica" pitchFamily="105" charset="0"/>
              </a:defRPr>
            </a:lvl9pPr>
          </a:lstStyle>
          <a:p>
            <a:r>
              <a:rPr lang="en-US" smtClean="0"/>
              <a:t>How to stop KIT signaling in GIST?</a:t>
            </a:r>
            <a:endParaRPr lang="en-US" dirty="0" smtClean="0"/>
          </a:p>
        </p:txBody>
      </p:sp>
      <p:sp>
        <p:nvSpPr>
          <p:cNvPr id="20528" name="AutoShape 89"/>
          <p:cNvSpPr>
            <a:spLocks noChangeArrowheads="1"/>
          </p:cNvSpPr>
          <p:nvPr/>
        </p:nvSpPr>
        <p:spPr bwMode="auto">
          <a:xfrm>
            <a:off x="3848100" y="1181100"/>
            <a:ext cx="1409700" cy="1498600"/>
          </a:xfrm>
          <a:prstGeom prst="octagon">
            <a:avLst>
              <a:gd name="adj" fmla="val 29287"/>
            </a:avLst>
          </a:prstGeom>
          <a:solidFill>
            <a:srgbClr val="CC3300"/>
          </a:solidFill>
          <a:ln w="28575">
            <a:solidFill>
              <a:schemeClr val="bg1"/>
            </a:solidFill>
            <a:miter lim="800000"/>
            <a:headEnd/>
            <a:tailEnd/>
          </a:ln>
        </p:spPr>
        <p:txBody>
          <a:bodyPr wrap="none" anchor="ctr"/>
          <a:lstStyle/>
          <a:p>
            <a:pPr algn="ctr"/>
            <a:r>
              <a:rPr lang="en-US" sz="4000" dirty="0" smtClean="0">
                <a:solidFill>
                  <a:schemeClr val="bg1"/>
                </a:solidFill>
              </a:rPr>
              <a:t>Stop</a:t>
            </a:r>
            <a:endParaRPr lang="en-US" sz="4000" dirty="0">
              <a:solidFill>
                <a:schemeClr val="bg1"/>
              </a:solidFill>
            </a:endParaRPr>
          </a:p>
        </p:txBody>
      </p:sp>
    </p:spTree>
    <p:extLst>
      <p:ext uri="{BB962C8B-B14F-4D97-AF65-F5344CB8AC3E}">
        <p14:creationId xmlns:p14="http://schemas.microsoft.com/office/powerpoint/2010/main" val="17716049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896"/>
            <a:ext cx="9144000" cy="1143000"/>
          </a:xfrm>
        </p:spPr>
        <p:txBody>
          <a:bodyPr/>
          <a:lstStyle/>
          <a:p>
            <a:r>
              <a:rPr lang="en-US" dirty="0" smtClean="0"/>
              <a:t>Is inhibition of ABL by imatinib beneficial</a:t>
            </a:r>
            <a:br>
              <a:rPr lang="en-US" dirty="0" smtClean="0"/>
            </a:br>
            <a:r>
              <a:rPr lang="en-US" dirty="0" smtClean="0"/>
              <a:t>for GIST treatment? </a:t>
            </a:r>
            <a:endParaRPr lang="en-US" dirty="0"/>
          </a:p>
        </p:txBody>
      </p:sp>
      <p:sp>
        <p:nvSpPr>
          <p:cNvPr id="3" name="Content Placeholder 2"/>
          <p:cNvSpPr>
            <a:spLocks noGrp="1"/>
          </p:cNvSpPr>
          <p:nvPr>
            <p:ph idx="1"/>
          </p:nvPr>
        </p:nvSpPr>
        <p:spPr>
          <a:xfrm>
            <a:off x="209540" y="1763950"/>
            <a:ext cx="2509565" cy="4402609"/>
          </a:xfrm>
        </p:spPr>
        <p:txBody>
          <a:bodyPr/>
          <a:lstStyle/>
          <a:p>
            <a:pPr marL="0" indent="0">
              <a:buNone/>
            </a:pPr>
            <a:r>
              <a:rPr lang="en-US" dirty="0" smtClean="0"/>
              <a:t>imatinib inhibits:</a:t>
            </a:r>
          </a:p>
          <a:p>
            <a:r>
              <a:rPr lang="en-US" dirty="0" smtClean="0"/>
              <a:t>KIT</a:t>
            </a:r>
          </a:p>
          <a:p>
            <a:r>
              <a:rPr lang="en-US" dirty="0" smtClean="0"/>
              <a:t>PDGFRA</a:t>
            </a:r>
          </a:p>
          <a:p>
            <a:r>
              <a:rPr lang="en-US" dirty="0" smtClean="0"/>
              <a:t>PDGFRB</a:t>
            </a:r>
          </a:p>
          <a:p>
            <a:r>
              <a:rPr lang="en-US" b="1" dirty="0" smtClean="0"/>
              <a:t>BCR-ABL </a:t>
            </a:r>
            <a:r>
              <a:rPr lang="en-US" dirty="0" smtClean="0"/>
              <a:t>(chronic myeloid leukemia)</a:t>
            </a:r>
          </a:p>
          <a:p>
            <a:r>
              <a:rPr lang="en-US" dirty="0" smtClean="0"/>
              <a:t>ABL</a:t>
            </a:r>
          </a:p>
          <a:p>
            <a:endParaRPr lang="en-US" dirty="0" smtClean="0"/>
          </a:p>
          <a:p>
            <a:pPr marL="0" indent="0">
              <a:buNone/>
            </a:pPr>
            <a:r>
              <a:rPr lang="en-US" dirty="0" smtClean="0"/>
              <a:t>normal ABL has various cell protective functions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2867455" y="1696223"/>
            <a:ext cx="5796899" cy="4649142"/>
          </a:xfrm>
          <a:prstGeom prst="rect">
            <a:avLst/>
          </a:prstGeom>
        </p:spPr>
      </p:pic>
    </p:spTree>
    <p:extLst>
      <p:ext uri="{BB962C8B-B14F-4D97-AF65-F5344CB8AC3E}">
        <p14:creationId xmlns:p14="http://schemas.microsoft.com/office/powerpoint/2010/main" val="218187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758761" y="1509073"/>
            <a:ext cx="4201419" cy="471797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9" name="Rectangle 2"/>
          <p:cNvSpPr>
            <a:spLocks noChangeArrowheads="1"/>
          </p:cNvSpPr>
          <p:nvPr/>
        </p:nvSpPr>
        <p:spPr bwMode="auto">
          <a:xfrm>
            <a:off x="318335" y="1515433"/>
            <a:ext cx="4201419" cy="471797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685800" y="0"/>
            <a:ext cx="7772400" cy="1143000"/>
          </a:xfrm>
        </p:spPr>
        <p:txBody>
          <a:bodyPr/>
          <a:lstStyle/>
          <a:p>
            <a:r>
              <a:rPr lang="en-US" dirty="0" smtClean="0"/>
              <a:t>ABL is present in GIST cells</a:t>
            </a:r>
            <a:endParaRPr lang="en-US" dirty="0"/>
          </a:p>
        </p:txBody>
      </p:sp>
      <p:pic>
        <p:nvPicPr>
          <p:cNvPr id="5" name="Picture 4"/>
          <p:cNvPicPr>
            <a:picLocks noChangeAspect="1"/>
          </p:cNvPicPr>
          <p:nvPr/>
        </p:nvPicPr>
        <p:blipFill>
          <a:blip r:embed="rId3"/>
          <a:stretch>
            <a:fillRect/>
          </a:stretch>
        </p:blipFill>
        <p:spPr>
          <a:xfrm>
            <a:off x="5015844" y="13095101"/>
            <a:ext cx="2273300" cy="1549400"/>
          </a:xfrm>
          <a:prstGeom prst="rect">
            <a:avLst/>
          </a:prstGeom>
        </p:spPr>
      </p:pic>
      <p:pic>
        <p:nvPicPr>
          <p:cNvPr id="4" name="Picture 3"/>
          <p:cNvPicPr>
            <a:picLocks noChangeAspect="1"/>
          </p:cNvPicPr>
          <p:nvPr/>
        </p:nvPicPr>
        <p:blipFill>
          <a:blip r:embed="rId4"/>
          <a:stretch>
            <a:fillRect/>
          </a:stretch>
        </p:blipFill>
        <p:spPr>
          <a:xfrm>
            <a:off x="393527" y="2715628"/>
            <a:ext cx="4086132" cy="2013740"/>
          </a:xfrm>
          <a:prstGeom prst="rect">
            <a:avLst/>
          </a:prstGeom>
        </p:spPr>
      </p:pic>
      <p:pic>
        <p:nvPicPr>
          <p:cNvPr id="7" name="Picture 6"/>
          <p:cNvPicPr>
            <a:picLocks noChangeAspect="1"/>
          </p:cNvPicPr>
          <p:nvPr/>
        </p:nvPicPr>
        <p:blipFill>
          <a:blip r:embed="rId5"/>
          <a:stretch>
            <a:fillRect/>
          </a:stretch>
        </p:blipFill>
        <p:spPr>
          <a:xfrm>
            <a:off x="5130248" y="2525636"/>
            <a:ext cx="3527872" cy="2770670"/>
          </a:xfrm>
          <a:prstGeom prst="rect">
            <a:avLst/>
          </a:prstGeom>
        </p:spPr>
      </p:pic>
      <p:sp>
        <p:nvSpPr>
          <p:cNvPr id="11" name="Text Box 41"/>
          <p:cNvSpPr txBox="1">
            <a:spLocks noChangeArrowheads="1"/>
          </p:cNvSpPr>
          <p:nvPr/>
        </p:nvSpPr>
        <p:spPr bwMode="auto">
          <a:xfrm>
            <a:off x="4129141" y="6257128"/>
            <a:ext cx="4893058" cy="246221"/>
          </a:xfrm>
          <a:prstGeom prst="rect">
            <a:avLst/>
          </a:prstGeom>
          <a:noFill/>
          <a:ln w="25400">
            <a:noFill/>
            <a:miter lim="800000"/>
            <a:headEnd/>
            <a:tailEnd/>
          </a:ln>
        </p:spPr>
        <p:txBody>
          <a:bodyPr wrap="square">
            <a:spAutoFit/>
          </a:bodyPr>
          <a:lstStyle/>
          <a:p>
            <a:pPr algn="r"/>
            <a:r>
              <a:rPr lang="en-US" sz="1000" i="1" dirty="0" smtClean="0"/>
              <a:t>Rausch J, et al. </a:t>
            </a:r>
            <a:r>
              <a:rPr lang="en-US" sz="1000" i="1" dirty="0" err="1" smtClean="0"/>
              <a:t>Oncotarget</a:t>
            </a:r>
            <a:r>
              <a:rPr lang="en-US" sz="1000" i="1" dirty="0" smtClean="0"/>
              <a:t> 2017</a:t>
            </a:r>
            <a:endParaRPr lang="en-US" sz="1000" dirty="0"/>
          </a:p>
        </p:txBody>
      </p:sp>
      <p:sp>
        <p:nvSpPr>
          <p:cNvPr id="12" name="Rectangle 11"/>
          <p:cNvSpPr/>
          <p:nvPr/>
        </p:nvSpPr>
        <p:spPr bwMode="auto">
          <a:xfrm>
            <a:off x="459550" y="2732337"/>
            <a:ext cx="267375" cy="267385"/>
          </a:xfrm>
          <a:prstGeom prst="rect">
            <a:avLst/>
          </a:prstGeom>
          <a:solidFill>
            <a:srgbClr val="FFFFFF"/>
          </a:solidFill>
          <a:ln w="25400" cap="flat" cmpd="sng" algn="ctr">
            <a:solidFill>
              <a:srgbClr val="FFFF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820868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843901" y="1665837"/>
            <a:ext cx="7595108" cy="4592636"/>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192182"/>
            <a:ext cx="9144000" cy="1143000"/>
          </a:xfrm>
        </p:spPr>
        <p:txBody>
          <a:bodyPr/>
          <a:lstStyle/>
          <a:p>
            <a:r>
              <a:rPr lang="en-US" dirty="0" smtClean="0"/>
              <a:t>“Inhibiting” KIT </a:t>
            </a:r>
            <a:r>
              <a:rPr lang="en-US" i="1" u="sng" dirty="0" smtClean="0"/>
              <a:t>and</a:t>
            </a:r>
            <a:r>
              <a:rPr lang="en-US" dirty="0" smtClean="0"/>
              <a:t> ABL </a:t>
            </a:r>
            <a:br>
              <a:rPr lang="en-US" dirty="0" smtClean="0"/>
            </a:br>
            <a:r>
              <a:rPr lang="en-US" dirty="0" smtClean="0"/>
              <a:t>kills less GIST cells than “inhibiting” KIT alone</a:t>
            </a:r>
            <a:endParaRPr lang="en-US" dirty="0"/>
          </a:p>
        </p:txBody>
      </p:sp>
      <p:pic>
        <p:nvPicPr>
          <p:cNvPr id="5" name="Picture 4"/>
          <p:cNvPicPr>
            <a:picLocks noChangeAspect="1"/>
          </p:cNvPicPr>
          <p:nvPr/>
        </p:nvPicPr>
        <p:blipFill>
          <a:blip r:embed="rId3"/>
          <a:stretch>
            <a:fillRect/>
          </a:stretch>
        </p:blipFill>
        <p:spPr>
          <a:xfrm>
            <a:off x="5015844" y="13095101"/>
            <a:ext cx="2273300" cy="1549400"/>
          </a:xfrm>
          <a:prstGeom prst="rect">
            <a:avLst/>
          </a:prstGeom>
        </p:spPr>
      </p:pic>
      <p:pic>
        <p:nvPicPr>
          <p:cNvPr id="6" name="Picture 5"/>
          <p:cNvPicPr>
            <a:picLocks noChangeAspect="1"/>
          </p:cNvPicPr>
          <p:nvPr/>
        </p:nvPicPr>
        <p:blipFill>
          <a:blip r:embed="rId3"/>
          <a:stretch>
            <a:fillRect/>
          </a:stretch>
        </p:blipFill>
        <p:spPr>
          <a:xfrm>
            <a:off x="1913671" y="2230990"/>
            <a:ext cx="5050997" cy="3442579"/>
          </a:xfrm>
          <a:prstGeom prst="rect">
            <a:avLst/>
          </a:prstGeom>
        </p:spPr>
      </p:pic>
      <p:sp>
        <p:nvSpPr>
          <p:cNvPr id="9" name="Text Box 41"/>
          <p:cNvSpPr txBox="1">
            <a:spLocks noChangeArrowheads="1"/>
          </p:cNvSpPr>
          <p:nvPr/>
        </p:nvSpPr>
        <p:spPr bwMode="auto">
          <a:xfrm>
            <a:off x="3636196" y="6349044"/>
            <a:ext cx="4893058" cy="246221"/>
          </a:xfrm>
          <a:prstGeom prst="rect">
            <a:avLst/>
          </a:prstGeom>
          <a:noFill/>
          <a:ln w="25400">
            <a:noFill/>
            <a:miter lim="800000"/>
            <a:headEnd/>
            <a:tailEnd/>
          </a:ln>
        </p:spPr>
        <p:txBody>
          <a:bodyPr wrap="square">
            <a:spAutoFit/>
          </a:bodyPr>
          <a:lstStyle/>
          <a:p>
            <a:pPr algn="r"/>
            <a:r>
              <a:rPr lang="en-US" sz="1000" i="1" dirty="0" smtClean="0"/>
              <a:t>Rausch J, et al. </a:t>
            </a:r>
            <a:r>
              <a:rPr lang="en-US" sz="1000" i="1" dirty="0" err="1" smtClean="0"/>
              <a:t>Oncotarget</a:t>
            </a:r>
            <a:r>
              <a:rPr lang="en-US" sz="1000" i="1" dirty="0" smtClean="0"/>
              <a:t> 2017</a:t>
            </a:r>
            <a:endParaRPr lang="en-US" sz="1000" dirty="0"/>
          </a:p>
        </p:txBody>
      </p:sp>
    </p:spTree>
    <p:extLst>
      <p:ext uri="{BB962C8B-B14F-4D97-AF65-F5344CB8AC3E}">
        <p14:creationId xmlns:p14="http://schemas.microsoft.com/office/powerpoint/2010/main" val="33745209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365125" y="4664025"/>
            <a:ext cx="8483600" cy="1503363"/>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eaLnBrk="0" hangingPunct="0"/>
            <a:endParaRPr lang="en-US"/>
          </a:p>
        </p:txBody>
      </p:sp>
      <p:sp>
        <p:nvSpPr>
          <p:cNvPr id="803842" name="Rectangle 2"/>
          <p:cNvSpPr>
            <a:spLocks noChangeArrowheads="1"/>
          </p:cNvSpPr>
          <p:nvPr/>
        </p:nvSpPr>
        <p:spPr bwMode="auto">
          <a:xfrm>
            <a:off x="4699000" y="1306213"/>
            <a:ext cx="4140200" cy="3017837"/>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eaLnBrk="0" hangingPunct="0"/>
            <a:endParaRPr lang="en-US"/>
          </a:p>
        </p:txBody>
      </p:sp>
      <p:sp>
        <p:nvSpPr>
          <p:cNvPr id="22532" name="Rectangle 3"/>
          <p:cNvSpPr>
            <a:spLocks noGrp="1" noChangeArrowheads="1"/>
          </p:cNvSpPr>
          <p:nvPr>
            <p:ph type="title" idx="4294967295"/>
          </p:nvPr>
        </p:nvSpPr>
        <p:spPr>
          <a:xfrm>
            <a:off x="0" y="73025"/>
            <a:ext cx="9144000" cy="1143000"/>
          </a:xfrm>
        </p:spPr>
        <p:txBody>
          <a:bodyPr/>
          <a:lstStyle/>
          <a:p>
            <a:r>
              <a:rPr lang="en-US" dirty="0">
                <a:ea typeface="ＭＳ Ｐゴシック" charset="0"/>
                <a:cs typeface="ＭＳ Ｐゴシック" charset="0"/>
              </a:rPr>
              <a:t>GISTs are caused by activating </a:t>
            </a:r>
            <a:r>
              <a:rPr lang="en-US" i="1" dirty="0">
                <a:ea typeface="ＭＳ Ｐゴシック" charset="0"/>
                <a:cs typeface="ＭＳ Ｐゴシック" charset="0"/>
              </a:rPr>
              <a:t>KIT</a:t>
            </a:r>
            <a:r>
              <a:rPr lang="en-US" dirty="0">
                <a:ea typeface="ＭＳ Ｐゴシック" charset="0"/>
                <a:cs typeface="ＭＳ Ｐゴシック" charset="0"/>
              </a:rPr>
              <a:t> mutations</a:t>
            </a:r>
          </a:p>
        </p:txBody>
      </p:sp>
      <p:pic>
        <p:nvPicPr>
          <p:cNvPr id="22534" name="Picture 6" descr="Figure 1C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0550" y="1668163"/>
            <a:ext cx="2198688" cy="184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5" name="Text Box 10"/>
          <p:cNvSpPr txBox="1">
            <a:spLocks noChangeArrowheads="1"/>
          </p:cNvSpPr>
          <p:nvPr/>
        </p:nvSpPr>
        <p:spPr bwMode="auto">
          <a:xfrm>
            <a:off x="5969000" y="3736675"/>
            <a:ext cx="1601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1600" dirty="0">
                <a:solidFill>
                  <a:srgbClr val="000000"/>
                </a:solidFill>
              </a:rPr>
              <a:t>GIST: anti-KIT</a:t>
            </a:r>
          </a:p>
        </p:txBody>
      </p:sp>
      <p:sp>
        <p:nvSpPr>
          <p:cNvPr id="22536" name="Rectangle 4"/>
          <p:cNvSpPr txBox="1">
            <a:spLocks noChangeArrowheads="1"/>
          </p:cNvSpPr>
          <p:nvPr/>
        </p:nvSpPr>
        <p:spPr bwMode="auto">
          <a:xfrm>
            <a:off x="427038" y="4745988"/>
            <a:ext cx="845343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en-US" sz="2400" b="1" dirty="0" smtClean="0"/>
              <a:t>KIT expression and KIT mutations in GIST:</a:t>
            </a:r>
            <a:endParaRPr lang="en-US" sz="2400" b="1" dirty="0"/>
          </a:p>
          <a:p>
            <a:pPr>
              <a:spcBef>
                <a:spcPct val="20000"/>
              </a:spcBef>
            </a:pPr>
            <a:r>
              <a:rPr lang="en-US" sz="2400" b="1" dirty="0" smtClean="0"/>
              <a:t>						</a:t>
            </a:r>
            <a:r>
              <a:rPr lang="en-US" sz="2400" b="1" i="1" dirty="0" smtClean="0"/>
              <a:t>- diagnostic marker</a:t>
            </a:r>
            <a:endParaRPr lang="en-US" sz="1000" b="1" i="1" dirty="0"/>
          </a:p>
          <a:p>
            <a:pPr>
              <a:spcBef>
                <a:spcPct val="20000"/>
              </a:spcBef>
            </a:pPr>
            <a:r>
              <a:rPr lang="en-US" sz="2400" b="1" i="1" dirty="0"/>
              <a:t>	</a:t>
            </a:r>
            <a:r>
              <a:rPr lang="en-US" sz="2400" b="1" i="1" dirty="0" smtClean="0"/>
              <a:t>					- therapeutic target</a:t>
            </a:r>
            <a:endParaRPr lang="en-US" sz="2400" b="1" i="1" dirty="0"/>
          </a:p>
        </p:txBody>
      </p:sp>
      <p:sp>
        <p:nvSpPr>
          <p:cNvPr id="9" name="Text Box 41"/>
          <p:cNvSpPr txBox="1">
            <a:spLocks noChangeArrowheads="1"/>
          </p:cNvSpPr>
          <p:nvPr/>
        </p:nvSpPr>
        <p:spPr bwMode="auto">
          <a:xfrm>
            <a:off x="4045591" y="6349044"/>
            <a:ext cx="4893058" cy="246221"/>
          </a:xfrm>
          <a:prstGeom prst="rect">
            <a:avLst/>
          </a:prstGeom>
          <a:noFill/>
          <a:ln w="25400">
            <a:noFill/>
            <a:miter lim="800000"/>
            <a:headEnd/>
            <a:tailEnd/>
          </a:ln>
        </p:spPr>
        <p:txBody>
          <a:bodyPr wrap="square">
            <a:spAutoFit/>
          </a:bodyPr>
          <a:lstStyle/>
          <a:p>
            <a:pPr algn="r"/>
            <a:r>
              <a:rPr lang="en-US" sz="1000" i="1" dirty="0" smtClean="0"/>
              <a:t>Heinrich MC, </a:t>
            </a:r>
            <a:r>
              <a:rPr lang="en-US" sz="1000" i="1" dirty="0" err="1" smtClean="0"/>
              <a:t>Corless</a:t>
            </a:r>
            <a:r>
              <a:rPr lang="en-US" sz="1000" i="1" dirty="0" smtClean="0"/>
              <a:t> CL, Duensing A, et al. Science 2003</a:t>
            </a:r>
            <a:endParaRPr lang="en-US" sz="1000" dirty="0"/>
          </a:p>
        </p:txBody>
      </p:sp>
      <p:sp>
        <p:nvSpPr>
          <p:cNvPr id="13" name="Text Box 41"/>
          <p:cNvSpPr txBox="1">
            <a:spLocks noChangeArrowheads="1"/>
          </p:cNvSpPr>
          <p:nvPr/>
        </p:nvSpPr>
        <p:spPr bwMode="auto">
          <a:xfrm>
            <a:off x="5953538" y="6505725"/>
            <a:ext cx="2985111" cy="246221"/>
          </a:xfrm>
          <a:prstGeom prst="rect">
            <a:avLst/>
          </a:prstGeom>
          <a:noFill/>
          <a:ln w="25400">
            <a:noFill/>
            <a:miter lim="800000"/>
            <a:headEnd/>
            <a:tailEnd/>
          </a:ln>
        </p:spPr>
        <p:txBody>
          <a:bodyPr wrap="square">
            <a:spAutoFit/>
          </a:bodyPr>
          <a:lstStyle/>
          <a:p>
            <a:pPr algn="r" eaLnBrk="0" hangingPunct="0">
              <a:spcBef>
                <a:spcPct val="50000"/>
              </a:spcBef>
            </a:pPr>
            <a:r>
              <a:rPr lang="en-US" sz="1000" i="1" dirty="0" smtClean="0"/>
              <a:t>Duensing A et al. Cancer Res 2004</a:t>
            </a:r>
            <a:endParaRPr lang="en-US" sz="1000" i="1" dirty="0"/>
          </a:p>
        </p:txBody>
      </p:sp>
      <p:sp>
        <p:nvSpPr>
          <p:cNvPr id="11" name="Rectangle 4"/>
          <p:cNvSpPr txBox="1">
            <a:spLocks noChangeArrowheads="1"/>
          </p:cNvSpPr>
          <p:nvPr/>
        </p:nvSpPr>
        <p:spPr bwMode="auto">
          <a:xfrm>
            <a:off x="271628" y="1377823"/>
            <a:ext cx="43688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a:spcBef>
                <a:spcPts val="0"/>
              </a:spcBef>
              <a:spcAft>
                <a:spcPts val="1200"/>
              </a:spcAft>
            </a:pPr>
            <a:r>
              <a:rPr lang="en-US" dirty="0">
                <a:ea typeface="ＭＳ Ｐゴシック" charset="0"/>
                <a:cs typeface="ＭＳ Ｐゴシック" charset="0"/>
              </a:rPr>
              <a:t>high KIT protein expression</a:t>
            </a:r>
            <a:endParaRPr lang="en-US" sz="800" dirty="0">
              <a:ea typeface="ＭＳ Ｐゴシック" charset="0"/>
              <a:cs typeface="ＭＳ Ｐゴシック" charset="0"/>
            </a:endParaRPr>
          </a:p>
          <a:p>
            <a:pPr>
              <a:spcBef>
                <a:spcPts val="0"/>
              </a:spcBef>
              <a:spcAft>
                <a:spcPts val="0"/>
              </a:spcAft>
            </a:pPr>
            <a:r>
              <a:rPr lang="en-US" i="1" dirty="0">
                <a:ea typeface="ＭＳ Ｐゴシック" charset="0"/>
                <a:cs typeface="ＭＳ Ｐゴシック" charset="0"/>
              </a:rPr>
              <a:t>KIT</a:t>
            </a:r>
            <a:r>
              <a:rPr lang="en-US" dirty="0">
                <a:ea typeface="ＭＳ Ｐゴシック" charset="0"/>
                <a:cs typeface="ＭＳ Ｐゴシック" charset="0"/>
              </a:rPr>
              <a:t> gene mutations (75-85%)</a:t>
            </a:r>
          </a:p>
          <a:p>
            <a:pPr marL="0" indent="0">
              <a:spcBef>
                <a:spcPts val="0"/>
              </a:spcBef>
              <a:spcAft>
                <a:spcPts val="1200"/>
              </a:spcAft>
              <a:buNone/>
            </a:pPr>
            <a:r>
              <a:rPr lang="en-US" dirty="0">
                <a:ea typeface="ＭＳ Ｐゴシック" charset="0"/>
                <a:cs typeface="ＭＳ Ｐゴシック" charset="0"/>
                <a:sym typeface="Wingdings"/>
              </a:rPr>
              <a:t>      gain of function</a:t>
            </a:r>
            <a:endParaRPr lang="en-US" sz="800" dirty="0">
              <a:ea typeface="ＭＳ Ｐゴシック" charset="0"/>
              <a:cs typeface="ＭＳ Ｐゴシック" charset="0"/>
            </a:endParaRPr>
          </a:p>
          <a:p>
            <a:pPr>
              <a:spcBef>
                <a:spcPts val="0"/>
              </a:spcBef>
              <a:spcAft>
                <a:spcPts val="0"/>
              </a:spcAft>
            </a:pPr>
            <a:r>
              <a:rPr lang="en-US" i="1" dirty="0">
                <a:ea typeface="ＭＳ Ｐゴシック" charset="0"/>
                <a:cs typeface="ＭＳ Ｐゴシック" charset="0"/>
              </a:rPr>
              <a:t>KIT</a:t>
            </a:r>
            <a:r>
              <a:rPr lang="en-US" dirty="0">
                <a:ea typeface="ＭＳ Ｐゴシック" charset="0"/>
                <a:cs typeface="ＭＳ Ｐゴシック" charset="0"/>
              </a:rPr>
              <a:t> mutation-negative cases</a:t>
            </a:r>
          </a:p>
          <a:p>
            <a:pPr>
              <a:spcBef>
                <a:spcPts val="0"/>
              </a:spcBef>
              <a:spcAft>
                <a:spcPts val="0"/>
              </a:spcAft>
              <a:buFontTx/>
              <a:buNone/>
            </a:pPr>
            <a:r>
              <a:rPr lang="en-US" i="1" dirty="0">
                <a:ea typeface="ＭＳ Ｐゴシック" charset="0"/>
                <a:cs typeface="ＭＳ Ｐゴシック" charset="0"/>
              </a:rPr>
              <a:t>	</a:t>
            </a:r>
            <a:r>
              <a:rPr lang="en-US" dirty="0">
                <a:ea typeface="ＭＳ Ｐゴシック" charset="0"/>
                <a:cs typeface="ＭＳ Ｐゴシック" charset="0"/>
              </a:rPr>
              <a:t>- </a:t>
            </a:r>
            <a:r>
              <a:rPr lang="en-US" i="1" dirty="0">
                <a:ea typeface="ＭＳ Ｐゴシック" charset="0"/>
                <a:cs typeface="ＭＳ Ｐゴシック" charset="0"/>
              </a:rPr>
              <a:t>PDGFRA</a:t>
            </a:r>
            <a:r>
              <a:rPr lang="en-US" dirty="0">
                <a:ea typeface="ＭＳ Ｐゴシック" charset="0"/>
                <a:cs typeface="ＭＳ Ｐゴシック" charset="0"/>
              </a:rPr>
              <a:t>	(5-7%)</a:t>
            </a:r>
          </a:p>
          <a:p>
            <a:pPr>
              <a:spcBef>
                <a:spcPts val="0"/>
              </a:spcBef>
              <a:spcAft>
                <a:spcPts val="0"/>
              </a:spcAft>
              <a:buFontTx/>
              <a:buNone/>
            </a:pPr>
            <a:r>
              <a:rPr lang="en-US" i="1" dirty="0">
                <a:ea typeface="ＭＳ Ｐゴシック" charset="0"/>
                <a:cs typeface="ＭＳ Ｐゴシック" charset="0"/>
              </a:rPr>
              <a:t>	- “</a:t>
            </a:r>
            <a:r>
              <a:rPr lang="en-US" dirty="0">
                <a:ea typeface="ＭＳ Ｐゴシック" charset="0"/>
                <a:cs typeface="ＭＳ Ｐゴシック" charset="0"/>
              </a:rPr>
              <a:t>wildtype”	(10-15%)</a:t>
            </a:r>
          </a:p>
        </p:txBody>
      </p:sp>
    </p:spTree>
    <p:extLst>
      <p:ext uri="{BB962C8B-B14F-4D97-AF65-F5344CB8AC3E}">
        <p14:creationId xmlns:p14="http://schemas.microsoft.com/office/powerpoint/2010/main" val="1710511064"/>
      </p:ext>
    </p:extLst>
  </p:cSld>
  <p:clrMapOvr>
    <a:masterClrMapping/>
  </p:clrMapOvr>
  <p:transition xmlns:p14="http://schemas.microsoft.com/office/powerpoint/2010/main" advTm="9488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5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4706949" y="1074568"/>
            <a:ext cx="4201419" cy="3038463"/>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12" name="Rectangle 2"/>
          <p:cNvSpPr>
            <a:spLocks noChangeArrowheads="1"/>
          </p:cNvSpPr>
          <p:nvPr/>
        </p:nvSpPr>
        <p:spPr bwMode="auto">
          <a:xfrm>
            <a:off x="318335" y="1080928"/>
            <a:ext cx="4201419" cy="3038463"/>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685800" y="-67223"/>
            <a:ext cx="7772400" cy="1143000"/>
          </a:xfrm>
        </p:spPr>
        <p:txBody>
          <a:bodyPr/>
          <a:lstStyle/>
          <a:p>
            <a:r>
              <a:rPr lang="en-US" dirty="0" smtClean="0"/>
              <a:t>ABL is a survival factor in GIST cells</a:t>
            </a:r>
            <a:endParaRPr lang="en-US" dirty="0"/>
          </a:p>
        </p:txBody>
      </p:sp>
      <p:pic>
        <p:nvPicPr>
          <p:cNvPr id="5" name="Picture 4"/>
          <p:cNvPicPr>
            <a:picLocks noChangeAspect="1"/>
          </p:cNvPicPr>
          <p:nvPr/>
        </p:nvPicPr>
        <p:blipFill>
          <a:blip r:embed="rId3"/>
          <a:stretch>
            <a:fillRect/>
          </a:stretch>
        </p:blipFill>
        <p:spPr>
          <a:xfrm>
            <a:off x="5015844" y="13095101"/>
            <a:ext cx="2273300" cy="15494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l="2869" t="1" r="51544" b="76840"/>
          <a:stretch/>
        </p:blipFill>
        <p:spPr>
          <a:xfrm>
            <a:off x="5012157" y="1257329"/>
            <a:ext cx="3535473" cy="129892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l="49027" t="4990" r="26556" b="73295"/>
          <a:stretch/>
        </p:blipFill>
        <p:spPr>
          <a:xfrm>
            <a:off x="6019647" y="2608480"/>
            <a:ext cx="2172115" cy="1396988"/>
          </a:xfrm>
          <a:prstGeom prst="rect">
            <a:avLst/>
          </a:prstGeom>
        </p:spPr>
      </p:pic>
      <p:sp>
        <p:nvSpPr>
          <p:cNvPr id="6" name="TextBox 5"/>
          <p:cNvSpPr txBox="1"/>
          <p:nvPr/>
        </p:nvSpPr>
        <p:spPr>
          <a:xfrm>
            <a:off x="714649" y="4566674"/>
            <a:ext cx="7714702" cy="1938992"/>
          </a:xfrm>
          <a:prstGeom prst="rect">
            <a:avLst/>
          </a:prstGeom>
          <a:noFill/>
        </p:spPr>
        <p:txBody>
          <a:bodyPr wrap="square" rtlCol="0">
            <a:spAutoFit/>
          </a:bodyPr>
          <a:lstStyle/>
          <a:p>
            <a:pPr marL="342900" indent="-342900">
              <a:spcAft>
                <a:spcPts val="1200"/>
              </a:spcAft>
              <a:buFont typeface="Arial"/>
              <a:buChar char="•"/>
            </a:pPr>
            <a:r>
              <a:rPr lang="en-US" dirty="0" smtClean="0"/>
              <a:t>new KIT inhibitors for GIST should have increased specificity for KIT and reduced ability to inhibit ABL</a:t>
            </a:r>
          </a:p>
          <a:p>
            <a:pPr marL="342900" indent="-342900">
              <a:spcAft>
                <a:spcPts val="0"/>
              </a:spcAft>
              <a:buFont typeface="Arial"/>
              <a:buChar char="•"/>
            </a:pPr>
            <a:r>
              <a:rPr lang="en-US" dirty="0" smtClean="0"/>
              <a:t>sunitinib, regorafenib </a:t>
            </a:r>
            <a:r>
              <a:rPr lang="en-US" dirty="0" smtClean="0">
                <a:sym typeface="Wingdings"/>
              </a:rPr>
              <a:t> </a:t>
            </a:r>
            <a:r>
              <a:rPr lang="en-US" dirty="0" smtClean="0"/>
              <a:t>no </a:t>
            </a:r>
            <a:r>
              <a:rPr lang="en-US" dirty="0"/>
              <a:t>significant ABL inhibition</a:t>
            </a:r>
          </a:p>
          <a:p>
            <a:pPr marL="342900" indent="-342900">
              <a:spcAft>
                <a:spcPts val="1200"/>
              </a:spcAft>
              <a:buFont typeface="Arial"/>
              <a:buChar char="•"/>
            </a:pPr>
            <a:r>
              <a:rPr lang="en-US" dirty="0" err="1" smtClean="0"/>
              <a:t>nilotinib</a:t>
            </a:r>
            <a:r>
              <a:rPr lang="en-US" dirty="0" smtClean="0"/>
              <a:t>, dasatinib      </a:t>
            </a:r>
            <a:r>
              <a:rPr lang="en-US" dirty="0" smtClean="0">
                <a:sym typeface="Wingdings"/>
              </a:rPr>
              <a:t> </a:t>
            </a:r>
            <a:r>
              <a:rPr lang="en-US" dirty="0" smtClean="0"/>
              <a:t>strong </a:t>
            </a:r>
            <a:r>
              <a:rPr lang="en-US" dirty="0"/>
              <a:t>ABL inhibition</a:t>
            </a:r>
          </a:p>
          <a:p>
            <a:pPr marL="342900" indent="-342900">
              <a:spcAft>
                <a:spcPts val="600"/>
              </a:spcAft>
              <a:buFont typeface="Arial"/>
              <a:buChar char="•"/>
            </a:pPr>
            <a:r>
              <a:rPr lang="en-US" dirty="0" smtClean="0"/>
              <a:t>BLU-285, DCC-2618</a:t>
            </a:r>
          </a:p>
        </p:txBody>
      </p:sp>
      <p:sp>
        <p:nvSpPr>
          <p:cNvPr id="14" name="Text Box 41"/>
          <p:cNvSpPr txBox="1">
            <a:spLocks noChangeArrowheads="1"/>
          </p:cNvSpPr>
          <p:nvPr/>
        </p:nvSpPr>
        <p:spPr bwMode="auto">
          <a:xfrm>
            <a:off x="4079012" y="4143114"/>
            <a:ext cx="4893058" cy="246221"/>
          </a:xfrm>
          <a:prstGeom prst="rect">
            <a:avLst/>
          </a:prstGeom>
          <a:noFill/>
          <a:ln w="25400">
            <a:noFill/>
            <a:miter lim="800000"/>
            <a:headEnd/>
            <a:tailEnd/>
          </a:ln>
        </p:spPr>
        <p:txBody>
          <a:bodyPr wrap="square">
            <a:spAutoFit/>
          </a:bodyPr>
          <a:lstStyle/>
          <a:p>
            <a:pPr algn="r"/>
            <a:r>
              <a:rPr lang="en-US" sz="1000" i="1" dirty="0" smtClean="0"/>
              <a:t>Rausch J, et al. </a:t>
            </a:r>
            <a:r>
              <a:rPr lang="en-US" sz="1000" i="1" dirty="0" err="1" smtClean="0"/>
              <a:t>Oncotarget</a:t>
            </a:r>
            <a:r>
              <a:rPr lang="en-US" sz="1000" i="1" dirty="0" smtClean="0"/>
              <a:t> 2017</a:t>
            </a:r>
            <a:endParaRPr lang="en-US" sz="1000" dirty="0"/>
          </a:p>
        </p:txBody>
      </p:sp>
      <p:grpSp>
        <p:nvGrpSpPr>
          <p:cNvPr id="8" name="Group 7"/>
          <p:cNvGrpSpPr/>
          <p:nvPr/>
        </p:nvGrpSpPr>
        <p:grpSpPr>
          <a:xfrm>
            <a:off x="780502" y="1771419"/>
            <a:ext cx="2984014" cy="1608777"/>
            <a:chOff x="451195" y="1771419"/>
            <a:chExt cx="2984014" cy="1608777"/>
          </a:xfrm>
        </p:grpSpPr>
        <p:pic>
          <p:nvPicPr>
            <p:cNvPr id="7" name="Picture 6"/>
            <p:cNvPicPr>
              <a:picLocks noChangeAspect="1"/>
            </p:cNvPicPr>
            <p:nvPr/>
          </p:nvPicPr>
          <p:blipFill rotWithShape="1">
            <a:blip r:embed="rId5"/>
            <a:srcRect t="28234" r="57786"/>
            <a:stretch/>
          </p:blipFill>
          <p:spPr>
            <a:xfrm>
              <a:off x="534668" y="2260599"/>
              <a:ext cx="1614563" cy="1119597"/>
            </a:xfrm>
            <a:prstGeom prst="rect">
              <a:avLst/>
            </a:prstGeom>
          </p:spPr>
        </p:pic>
        <p:sp>
          <p:nvSpPr>
            <p:cNvPr id="9" name="Rectangle 8"/>
            <p:cNvSpPr/>
            <p:nvPr/>
          </p:nvSpPr>
          <p:spPr bwMode="auto">
            <a:xfrm>
              <a:off x="451195" y="1771419"/>
              <a:ext cx="375995" cy="275740"/>
            </a:xfrm>
            <a:prstGeom prst="rect">
              <a:avLst/>
            </a:prstGeom>
            <a:solidFill>
              <a:srgbClr val="FFFFFF"/>
            </a:solidFill>
            <a:ln w="25400" cap="flat" cmpd="sng" algn="ctr">
              <a:solidFill>
                <a:srgbClr val="FFFF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5" name="Picture 14"/>
            <p:cNvPicPr>
              <a:picLocks noChangeAspect="1"/>
            </p:cNvPicPr>
            <p:nvPr/>
          </p:nvPicPr>
          <p:blipFill rotWithShape="1">
            <a:blip r:embed="rId5"/>
            <a:srcRect l="66377"/>
            <a:stretch/>
          </p:blipFill>
          <p:spPr>
            <a:xfrm>
              <a:off x="2149240" y="1820120"/>
              <a:ext cx="1285969" cy="1560076"/>
            </a:xfrm>
            <a:prstGeom prst="rect">
              <a:avLst/>
            </a:prstGeom>
          </p:spPr>
        </p:pic>
        <p:sp>
          <p:nvSpPr>
            <p:cNvPr id="3" name="TextBox 2"/>
            <p:cNvSpPr txBox="1"/>
            <p:nvPr/>
          </p:nvSpPr>
          <p:spPr>
            <a:xfrm rot="18928895">
              <a:off x="1699846" y="1924538"/>
              <a:ext cx="646331" cy="276999"/>
            </a:xfrm>
            <a:prstGeom prst="rect">
              <a:avLst/>
            </a:prstGeom>
            <a:noFill/>
          </p:spPr>
          <p:txBody>
            <a:bodyPr wrap="none" rtlCol="0">
              <a:spAutoFit/>
            </a:bodyPr>
            <a:lstStyle/>
            <a:p>
              <a:r>
                <a:rPr lang="en-US" sz="1200" b="1" dirty="0" smtClean="0"/>
                <a:t>DMSO</a:t>
              </a:r>
              <a:endParaRPr lang="en-US" sz="1200" b="1" dirty="0"/>
            </a:p>
          </p:txBody>
        </p:sp>
      </p:grpSp>
    </p:spTree>
    <p:extLst>
      <p:ext uri="{BB962C8B-B14F-4D97-AF65-F5344CB8AC3E}">
        <p14:creationId xmlns:p14="http://schemas.microsoft.com/office/powerpoint/2010/main" val="2331561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19460" name="Rectangle 4"/>
          <p:cNvSpPr>
            <a:spLocks noGrp="1" noChangeArrowheads="1"/>
          </p:cNvSpPr>
          <p:nvPr>
            <p:ph type="title"/>
          </p:nvPr>
        </p:nvSpPr>
        <p:spPr>
          <a:xfrm>
            <a:off x="700088" y="247650"/>
            <a:ext cx="7772400" cy="606425"/>
          </a:xfrm>
        </p:spPr>
        <p:txBody>
          <a:bodyPr/>
          <a:lstStyle/>
          <a:p>
            <a:r>
              <a:rPr lang="en-US" dirty="0" smtClean="0"/>
              <a:t>Novel therapeutic strategies in GIST</a:t>
            </a:r>
          </a:p>
        </p:txBody>
      </p:sp>
      <p:grpSp>
        <p:nvGrpSpPr>
          <p:cNvPr id="2" name="Group 5"/>
          <p:cNvGrpSpPr>
            <a:grpSpLocks/>
          </p:cNvGrpSpPr>
          <p:nvPr/>
        </p:nvGrpSpPr>
        <p:grpSpPr bwMode="auto">
          <a:xfrm>
            <a:off x="588963" y="1738313"/>
            <a:ext cx="7942262" cy="74612"/>
            <a:chOff x="816" y="1488"/>
            <a:chExt cx="4272" cy="48"/>
          </a:xfrm>
        </p:grpSpPr>
        <p:sp>
          <p:nvSpPr>
            <p:cNvPr id="19549"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9550"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grpSp>
        <p:nvGrpSpPr>
          <p:cNvPr id="3" name="Group 8"/>
          <p:cNvGrpSpPr>
            <a:grpSpLocks/>
          </p:cNvGrpSpPr>
          <p:nvPr/>
        </p:nvGrpSpPr>
        <p:grpSpPr bwMode="auto">
          <a:xfrm>
            <a:off x="4064000" y="1176338"/>
            <a:ext cx="130175" cy="1560512"/>
            <a:chOff x="2600" y="741"/>
            <a:chExt cx="82" cy="983"/>
          </a:xfrm>
        </p:grpSpPr>
        <p:sp>
          <p:nvSpPr>
            <p:cNvPr id="19546" name="Line 9"/>
            <p:cNvSpPr>
              <a:spLocks noChangeShapeType="1"/>
            </p:cNvSpPr>
            <p:nvPr/>
          </p:nvSpPr>
          <p:spPr bwMode="auto">
            <a:xfrm>
              <a:off x="2637" y="741"/>
              <a:ext cx="1" cy="983"/>
            </a:xfrm>
            <a:prstGeom prst="line">
              <a:avLst/>
            </a:prstGeom>
            <a:noFill/>
            <a:ln w="38100">
              <a:solidFill>
                <a:srgbClr val="3B3073"/>
              </a:solidFill>
              <a:round/>
              <a:headEnd/>
              <a:tailEnd/>
            </a:ln>
          </p:spPr>
          <p:txBody>
            <a:bodyPr/>
            <a:lstStyle/>
            <a:p>
              <a:endParaRPr lang="en-US"/>
            </a:p>
          </p:txBody>
        </p:sp>
        <p:sp>
          <p:nvSpPr>
            <p:cNvPr id="19547" name="Rectangle 10"/>
            <p:cNvSpPr>
              <a:spLocks noChangeArrowheads="1"/>
            </p:cNvSpPr>
            <p:nvPr/>
          </p:nvSpPr>
          <p:spPr bwMode="auto">
            <a:xfrm>
              <a:off x="2606"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9548" name="Rectangle 11"/>
            <p:cNvSpPr>
              <a:spLocks noChangeArrowheads="1"/>
            </p:cNvSpPr>
            <p:nvPr/>
          </p:nvSpPr>
          <p:spPr bwMode="auto">
            <a:xfrm>
              <a:off x="2600" y="1527"/>
              <a:ext cx="75"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grpSp>
        <p:nvGrpSpPr>
          <p:cNvPr id="4" name="Group 12"/>
          <p:cNvGrpSpPr>
            <a:grpSpLocks/>
          </p:cNvGrpSpPr>
          <p:nvPr/>
        </p:nvGrpSpPr>
        <p:grpSpPr bwMode="auto">
          <a:xfrm>
            <a:off x="4926013" y="1176338"/>
            <a:ext cx="120650" cy="1560512"/>
            <a:chOff x="3055" y="741"/>
            <a:chExt cx="76" cy="983"/>
          </a:xfrm>
        </p:grpSpPr>
        <p:sp>
          <p:nvSpPr>
            <p:cNvPr id="19543" name="Line 13"/>
            <p:cNvSpPr>
              <a:spLocks noChangeShapeType="1"/>
            </p:cNvSpPr>
            <p:nvPr/>
          </p:nvSpPr>
          <p:spPr bwMode="auto">
            <a:xfrm>
              <a:off x="3093" y="741"/>
              <a:ext cx="1" cy="983"/>
            </a:xfrm>
            <a:prstGeom prst="line">
              <a:avLst/>
            </a:prstGeom>
            <a:noFill/>
            <a:ln w="38100">
              <a:solidFill>
                <a:srgbClr val="3B3073"/>
              </a:solidFill>
              <a:round/>
              <a:headEnd/>
              <a:tailEnd/>
            </a:ln>
          </p:spPr>
          <p:txBody>
            <a:bodyPr/>
            <a:lstStyle/>
            <a:p>
              <a:endParaRPr lang="en-US"/>
            </a:p>
          </p:txBody>
        </p:sp>
        <p:sp>
          <p:nvSpPr>
            <p:cNvPr id="19544" name="Rectangle 14"/>
            <p:cNvSpPr>
              <a:spLocks noChangeArrowheads="1"/>
            </p:cNvSpPr>
            <p:nvPr/>
          </p:nvSpPr>
          <p:spPr bwMode="auto">
            <a:xfrm>
              <a:off x="3055" y="1331"/>
              <a:ext cx="76" cy="117"/>
            </a:xfrm>
            <a:prstGeom prst="rect">
              <a:avLst/>
            </a:prstGeom>
            <a:solidFill>
              <a:srgbClr val="3B3073"/>
            </a:solidFill>
            <a:ln w="9525">
              <a:solidFill>
                <a:schemeClr val="accent2"/>
              </a:solidFill>
              <a:miter lim="800000"/>
              <a:headEnd/>
              <a:tailEnd/>
            </a:ln>
          </p:spPr>
          <p:txBody>
            <a:bodyPr wrap="none" anchor="ctr"/>
            <a:lstStyle/>
            <a:p>
              <a:endParaRPr lang="en-US"/>
            </a:p>
          </p:txBody>
        </p:sp>
        <p:sp>
          <p:nvSpPr>
            <p:cNvPr id="19545" name="Rectangle 15"/>
            <p:cNvSpPr>
              <a:spLocks noChangeArrowheads="1"/>
            </p:cNvSpPr>
            <p:nvPr/>
          </p:nvSpPr>
          <p:spPr bwMode="auto">
            <a:xfrm>
              <a:off x="3055" y="1527"/>
              <a:ext cx="76" cy="118"/>
            </a:xfrm>
            <a:prstGeom prst="rect">
              <a:avLst/>
            </a:prstGeom>
            <a:solidFill>
              <a:srgbClr val="3B3073"/>
            </a:solidFill>
            <a:ln w="9525">
              <a:solidFill>
                <a:schemeClr val="accent2"/>
              </a:solidFill>
              <a:miter lim="800000"/>
              <a:headEnd/>
              <a:tailEnd/>
            </a:ln>
          </p:spPr>
          <p:txBody>
            <a:bodyPr wrap="none" anchor="ctr"/>
            <a:lstStyle/>
            <a:p>
              <a:endParaRPr lang="en-US"/>
            </a:p>
          </p:txBody>
        </p:sp>
      </p:grpSp>
      <p:sp>
        <p:nvSpPr>
          <p:cNvPr id="19465" name="Text Box 17"/>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8"/>
          <p:cNvGrpSpPr>
            <a:grpSpLocks/>
          </p:cNvGrpSpPr>
          <p:nvPr/>
        </p:nvGrpSpPr>
        <p:grpSpPr bwMode="auto">
          <a:xfrm>
            <a:off x="2873375" y="3994150"/>
            <a:ext cx="935038" cy="415925"/>
            <a:chOff x="1906" y="2818"/>
            <a:chExt cx="531" cy="270"/>
          </a:xfrm>
        </p:grpSpPr>
        <p:sp>
          <p:nvSpPr>
            <p:cNvPr id="19541" name="Text Box 19"/>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19542" name="Oval 20"/>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1"/>
          <p:cNvGrpSpPr>
            <a:grpSpLocks/>
          </p:cNvGrpSpPr>
          <p:nvPr/>
        </p:nvGrpSpPr>
        <p:grpSpPr bwMode="auto">
          <a:xfrm>
            <a:off x="1660525" y="4029075"/>
            <a:ext cx="693738" cy="328613"/>
            <a:chOff x="1198" y="2538"/>
            <a:chExt cx="437" cy="207"/>
          </a:xfrm>
        </p:grpSpPr>
        <p:sp>
          <p:nvSpPr>
            <p:cNvPr id="19539" name="Text Box 22"/>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19540" name="Oval 23"/>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4"/>
          <p:cNvGrpSpPr>
            <a:grpSpLocks/>
          </p:cNvGrpSpPr>
          <p:nvPr/>
        </p:nvGrpSpPr>
        <p:grpSpPr bwMode="auto">
          <a:xfrm>
            <a:off x="1533525" y="2979738"/>
            <a:ext cx="900113" cy="339725"/>
            <a:chOff x="1102" y="1877"/>
            <a:chExt cx="567" cy="214"/>
          </a:xfrm>
        </p:grpSpPr>
        <p:sp>
          <p:nvSpPr>
            <p:cNvPr id="19537" name="Text Box 25"/>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19538" name="Oval 26"/>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7"/>
          <p:cNvGrpSpPr>
            <a:grpSpLocks/>
          </p:cNvGrpSpPr>
          <p:nvPr/>
        </p:nvGrpSpPr>
        <p:grpSpPr bwMode="auto">
          <a:xfrm>
            <a:off x="2487613" y="2308225"/>
            <a:ext cx="709612" cy="352425"/>
            <a:chOff x="1668" y="1428"/>
            <a:chExt cx="447" cy="222"/>
          </a:xfrm>
        </p:grpSpPr>
        <p:sp>
          <p:nvSpPr>
            <p:cNvPr id="19535" name="Text Box 28"/>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19536" name="Oval 29"/>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30"/>
          <p:cNvGrpSpPr>
            <a:grpSpLocks/>
          </p:cNvGrpSpPr>
          <p:nvPr/>
        </p:nvGrpSpPr>
        <p:grpSpPr bwMode="auto">
          <a:xfrm>
            <a:off x="3590925" y="2198688"/>
            <a:ext cx="515938" cy="325437"/>
            <a:chOff x="2206" y="1409"/>
            <a:chExt cx="325" cy="205"/>
          </a:xfrm>
        </p:grpSpPr>
        <p:sp>
          <p:nvSpPr>
            <p:cNvPr id="19533" name="Text Box 31"/>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19534" name="Oval 32"/>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3"/>
          <p:cNvGrpSpPr>
            <a:grpSpLocks/>
          </p:cNvGrpSpPr>
          <p:nvPr/>
        </p:nvGrpSpPr>
        <p:grpSpPr bwMode="auto">
          <a:xfrm>
            <a:off x="6088063" y="3994150"/>
            <a:ext cx="712787" cy="336550"/>
            <a:chOff x="3395" y="2140"/>
            <a:chExt cx="449" cy="212"/>
          </a:xfrm>
        </p:grpSpPr>
        <p:sp>
          <p:nvSpPr>
            <p:cNvPr id="19531" name="Text Box 34"/>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19532" name="Oval 35"/>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6"/>
          <p:cNvGrpSpPr>
            <a:grpSpLocks/>
          </p:cNvGrpSpPr>
          <p:nvPr/>
        </p:nvGrpSpPr>
        <p:grpSpPr bwMode="auto">
          <a:xfrm>
            <a:off x="7123113" y="4002088"/>
            <a:ext cx="706437" cy="328612"/>
            <a:chOff x="3647" y="1873"/>
            <a:chExt cx="445" cy="207"/>
          </a:xfrm>
        </p:grpSpPr>
        <p:sp>
          <p:nvSpPr>
            <p:cNvPr id="19529" name="Text Box 37"/>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19530" name="Oval 38"/>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9"/>
          <p:cNvGrpSpPr>
            <a:grpSpLocks/>
          </p:cNvGrpSpPr>
          <p:nvPr/>
        </p:nvGrpSpPr>
        <p:grpSpPr bwMode="auto">
          <a:xfrm>
            <a:off x="8043863" y="3994150"/>
            <a:ext cx="722312" cy="349250"/>
            <a:chOff x="4331" y="1700"/>
            <a:chExt cx="455" cy="220"/>
          </a:xfrm>
        </p:grpSpPr>
        <p:sp>
          <p:nvSpPr>
            <p:cNvPr id="19527" name="Text Box 40"/>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19528" name="Oval 41"/>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2"/>
          <p:cNvGrpSpPr>
            <a:grpSpLocks/>
          </p:cNvGrpSpPr>
          <p:nvPr/>
        </p:nvGrpSpPr>
        <p:grpSpPr bwMode="auto">
          <a:xfrm>
            <a:off x="7453313" y="1876425"/>
            <a:ext cx="525462" cy="295275"/>
            <a:chOff x="3751" y="1606"/>
            <a:chExt cx="331" cy="186"/>
          </a:xfrm>
        </p:grpSpPr>
        <p:sp>
          <p:nvSpPr>
            <p:cNvPr id="19525" name="Text Box 43"/>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19526" name="Oval 44"/>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5"/>
          <p:cNvGrpSpPr>
            <a:grpSpLocks/>
          </p:cNvGrpSpPr>
          <p:nvPr/>
        </p:nvGrpSpPr>
        <p:grpSpPr bwMode="auto">
          <a:xfrm>
            <a:off x="4316413" y="4445000"/>
            <a:ext cx="1193800" cy="377825"/>
            <a:chOff x="2903" y="3024"/>
            <a:chExt cx="752" cy="238"/>
          </a:xfrm>
        </p:grpSpPr>
        <p:sp>
          <p:nvSpPr>
            <p:cNvPr id="19523" name="Text Box 46"/>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19524" name="Oval 47"/>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8"/>
          <p:cNvGrpSpPr>
            <a:grpSpLocks/>
          </p:cNvGrpSpPr>
          <p:nvPr/>
        </p:nvGrpSpPr>
        <p:grpSpPr bwMode="auto">
          <a:xfrm>
            <a:off x="4322763" y="3422650"/>
            <a:ext cx="1073150" cy="371475"/>
            <a:chOff x="2827" y="2524"/>
            <a:chExt cx="676" cy="234"/>
          </a:xfrm>
        </p:grpSpPr>
        <p:sp>
          <p:nvSpPr>
            <p:cNvPr id="19521" name="Text Box 49"/>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19522" name="Oval 50"/>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1"/>
          <p:cNvGrpSpPr>
            <a:grpSpLocks/>
          </p:cNvGrpSpPr>
          <p:nvPr/>
        </p:nvGrpSpPr>
        <p:grpSpPr bwMode="auto">
          <a:xfrm>
            <a:off x="5548313" y="3065463"/>
            <a:ext cx="582612" cy="312737"/>
            <a:chOff x="2903" y="2219"/>
            <a:chExt cx="367" cy="197"/>
          </a:xfrm>
        </p:grpSpPr>
        <p:sp>
          <p:nvSpPr>
            <p:cNvPr id="19519" name="Text Box 52"/>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19520" name="Oval 53"/>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4"/>
          <p:cNvGrpSpPr>
            <a:grpSpLocks/>
          </p:cNvGrpSpPr>
          <p:nvPr/>
        </p:nvGrpSpPr>
        <p:grpSpPr bwMode="auto">
          <a:xfrm>
            <a:off x="5567363" y="2552700"/>
            <a:ext cx="534987" cy="292100"/>
            <a:chOff x="2819" y="1912"/>
            <a:chExt cx="337" cy="184"/>
          </a:xfrm>
        </p:grpSpPr>
        <p:sp>
          <p:nvSpPr>
            <p:cNvPr id="19517" name="Text Box 55"/>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19518" name="Oval 56"/>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7"/>
          <p:cNvGrpSpPr>
            <a:grpSpLocks/>
          </p:cNvGrpSpPr>
          <p:nvPr/>
        </p:nvGrpSpPr>
        <p:grpSpPr bwMode="auto">
          <a:xfrm>
            <a:off x="5430838" y="2049463"/>
            <a:ext cx="506412" cy="296862"/>
            <a:chOff x="2789" y="1637"/>
            <a:chExt cx="319" cy="187"/>
          </a:xfrm>
        </p:grpSpPr>
        <p:sp>
          <p:nvSpPr>
            <p:cNvPr id="19515" name="Text Box 58"/>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19516" name="Oval 59"/>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60"/>
          <p:cNvGrpSpPr>
            <a:grpSpLocks/>
          </p:cNvGrpSpPr>
          <p:nvPr/>
        </p:nvGrpSpPr>
        <p:grpSpPr bwMode="auto">
          <a:xfrm>
            <a:off x="5040313" y="2249488"/>
            <a:ext cx="598487" cy="312737"/>
            <a:chOff x="2783" y="1393"/>
            <a:chExt cx="377" cy="197"/>
          </a:xfrm>
        </p:grpSpPr>
        <p:sp>
          <p:nvSpPr>
            <p:cNvPr id="19513" name="Text Box 61"/>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19514" name="Oval 62"/>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3"/>
          <p:cNvGrpSpPr>
            <a:grpSpLocks/>
          </p:cNvGrpSpPr>
          <p:nvPr/>
        </p:nvGrpSpPr>
        <p:grpSpPr bwMode="auto">
          <a:xfrm>
            <a:off x="5003800" y="1974850"/>
            <a:ext cx="504825" cy="274638"/>
            <a:chOff x="2808" y="1252"/>
            <a:chExt cx="318" cy="173"/>
          </a:xfrm>
        </p:grpSpPr>
        <p:sp>
          <p:nvSpPr>
            <p:cNvPr id="19511" name="Text Box 64"/>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19512" name="Oval 65"/>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19483" name="Line 67"/>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19484" name="Line 68"/>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19485" name="Line 69"/>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19486" name="Line 70"/>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19487" name="Line 71"/>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19488" name="Line 72"/>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19489" name="Line 73"/>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19490" name="Line 74"/>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19491" name="Line 75"/>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19492" name="Line 76"/>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19493" name="Line 77"/>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19494" name="Line 78"/>
          <p:cNvSpPr>
            <a:spLocks noChangeShapeType="1"/>
          </p:cNvSpPr>
          <p:nvPr/>
        </p:nvSpPr>
        <p:spPr bwMode="auto">
          <a:xfrm>
            <a:off x="5024438" y="4891088"/>
            <a:ext cx="811212" cy="1162050"/>
          </a:xfrm>
          <a:prstGeom prst="line">
            <a:avLst/>
          </a:prstGeom>
          <a:noFill/>
          <a:ln w="76200">
            <a:solidFill>
              <a:srgbClr val="CC3300"/>
            </a:solidFill>
            <a:prstDash val="dash"/>
            <a:round/>
            <a:headEnd/>
            <a:tailEnd type="triangle" w="med" len="med"/>
          </a:ln>
        </p:spPr>
        <p:txBody>
          <a:bodyPr/>
          <a:lstStyle/>
          <a:p>
            <a:endParaRPr lang="en-US"/>
          </a:p>
        </p:txBody>
      </p:sp>
      <p:sp>
        <p:nvSpPr>
          <p:cNvPr id="19495" name="Line 79"/>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19496" name="Line 80"/>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19497" name="Line 81"/>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19498" name="Line 82"/>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19499" name="Line 83"/>
          <p:cNvSpPr>
            <a:spLocks noChangeShapeType="1"/>
          </p:cNvSpPr>
          <p:nvPr/>
        </p:nvSpPr>
        <p:spPr bwMode="auto">
          <a:xfrm flipH="1">
            <a:off x="6189663" y="5476875"/>
            <a:ext cx="1349375" cy="574675"/>
          </a:xfrm>
          <a:prstGeom prst="line">
            <a:avLst/>
          </a:prstGeom>
          <a:noFill/>
          <a:ln w="76200">
            <a:solidFill>
              <a:srgbClr val="CC3300"/>
            </a:solidFill>
            <a:prstDash val="dash"/>
            <a:round/>
            <a:headEnd/>
            <a:tailEnd type="triangle" w="med" len="med"/>
          </a:ln>
        </p:spPr>
        <p:txBody>
          <a:bodyPr/>
          <a:lstStyle/>
          <a:p>
            <a:endParaRPr lang="en-US"/>
          </a:p>
        </p:txBody>
      </p:sp>
      <p:sp>
        <p:nvSpPr>
          <p:cNvPr id="19500"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19501" name="Line 85"/>
          <p:cNvSpPr>
            <a:spLocks noChangeShapeType="1"/>
          </p:cNvSpPr>
          <p:nvPr/>
        </p:nvSpPr>
        <p:spPr bwMode="auto">
          <a:xfrm>
            <a:off x="3336925" y="5245100"/>
            <a:ext cx="2033588" cy="768350"/>
          </a:xfrm>
          <a:prstGeom prst="line">
            <a:avLst/>
          </a:prstGeom>
          <a:noFill/>
          <a:ln w="76200">
            <a:solidFill>
              <a:srgbClr val="CC3300"/>
            </a:solidFill>
            <a:prstDash val="dash"/>
            <a:round/>
            <a:headEnd/>
            <a:tailEnd type="triangle" w="med" len="med"/>
          </a:ln>
        </p:spPr>
        <p:txBody>
          <a:bodyPr/>
          <a:lstStyle/>
          <a:p>
            <a:endParaRPr lang="en-US"/>
          </a:p>
        </p:txBody>
      </p:sp>
      <p:sp>
        <p:nvSpPr>
          <p:cNvPr id="19502" name="Line 86"/>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19504" name="Line 88"/>
          <p:cNvSpPr>
            <a:spLocks noChangeShapeType="1"/>
          </p:cNvSpPr>
          <p:nvPr/>
        </p:nvSpPr>
        <p:spPr bwMode="auto">
          <a:xfrm>
            <a:off x="2778125" y="5445125"/>
            <a:ext cx="11113" cy="595313"/>
          </a:xfrm>
          <a:prstGeom prst="line">
            <a:avLst/>
          </a:prstGeom>
          <a:noFill/>
          <a:ln w="76200">
            <a:solidFill>
              <a:srgbClr val="CC3300"/>
            </a:solidFill>
            <a:prstDash val="dash"/>
            <a:round/>
            <a:headEnd/>
            <a:tailEnd type="triangle" w="med" len="med"/>
          </a:ln>
        </p:spPr>
        <p:txBody>
          <a:bodyPr/>
          <a:lstStyle/>
          <a:p>
            <a:endParaRPr lang="en-US"/>
          </a:p>
        </p:txBody>
      </p:sp>
      <p:grpSp>
        <p:nvGrpSpPr>
          <p:cNvPr id="21" name="Group 89"/>
          <p:cNvGrpSpPr>
            <a:grpSpLocks/>
          </p:cNvGrpSpPr>
          <p:nvPr/>
        </p:nvGrpSpPr>
        <p:grpSpPr bwMode="auto">
          <a:xfrm>
            <a:off x="814388" y="3128963"/>
            <a:ext cx="1263650" cy="3111500"/>
            <a:chOff x="729" y="1971"/>
            <a:chExt cx="796" cy="1960"/>
          </a:xfrm>
        </p:grpSpPr>
        <p:sp>
          <p:nvSpPr>
            <p:cNvPr id="19508" name="Line 90"/>
            <p:cNvSpPr>
              <a:spLocks noChangeShapeType="1"/>
            </p:cNvSpPr>
            <p:nvPr/>
          </p:nvSpPr>
          <p:spPr bwMode="auto">
            <a:xfrm flipV="1">
              <a:off x="740" y="3915"/>
              <a:ext cx="785" cy="3"/>
            </a:xfrm>
            <a:prstGeom prst="line">
              <a:avLst/>
            </a:prstGeom>
            <a:noFill/>
            <a:ln w="76200">
              <a:solidFill>
                <a:srgbClr val="CC3300"/>
              </a:solidFill>
              <a:prstDash val="dash"/>
              <a:round/>
              <a:headEnd/>
              <a:tailEnd type="triangle" w="med" len="med"/>
            </a:ln>
          </p:spPr>
          <p:txBody>
            <a:bodyPr/>
            <a:lstStyle/>
            <a:p>
              <a:endParaRPr lang="en-US"/>
            </a:p>
          </p:txBody>
        </p:sp>
        <p:sp>
          <p:nvSpPr>
            <p:cNvPr id="19509" name="Line 91"/>
            <p:cNvSpPr>
              <a:spLocks noChangeShapeType="1"/>
            </p:cNvSpPr>
            <p:nvPr/>
          </p:nvSpPr>
          <p:spPr bwMode="auto">
            <a:xfrm flipH="1">
              <a:off x="729" y="1971"/>
              <a:ext cx="321" cy="1"/>
            </a:xfrm>
            <a:prstGeom prst="line">
              <a:avLst/>
            </a:prstGeom>
            <a:noFill/>
            <a:ln w="76200">
              <a:solidFill>
                <a:srgbClr val="CC3300"/>
              </a:solidFill>
              <a:prstDash val="dash"/>
              <a:round/>
              <a:headEnd/>
              <a:tailEnd/>
            </a:ln>
          </p:spPr>
          <p:txBody>
            <a:bodyPr wrap="none" anchor="ctr"/>
            <a:lstStyle/>
            <a:p>
              <a:endParaRPr lang="en-US"/>
            </a:p>
          </p:txBody>
        </p:sp>
        <p:sp>
          <p:nvSpPr>
            <p:cNvPr id="19510" name="Line 92"/>
            <p:cNvSpPr>
              <a:spLocks noChangeShapeType="1"/>
            </p:cNvSpPr>
            <p:nvPr/>
          </p:nvSpPr>
          <p:spPr bwMode="auto">
            <a:xfrm flipH="1">
              <a:off x="731" y="1985"/>
              <a:ext cx="6" cy="1946"/>
            </a:xfrm>
            <a:prstGeom prst="line">
              <a:avLst/>
            </a:prstGeom>
            <a:noFill/>
            <a:ln w="76200">
              <a:solidFill>
                <a:srgbClr val="CC3300"/>
              </a:solidFill>
              <a:prstDash val="dash"/>
              <a:round/>
              <a:headEnd/>
              <a:tailEnd/>
            </a:ln>
          </p:spPr>
          <p:txBody>
            <a:bodyPr wrap="none" anchor="ctr"/>
            <a:lstStyle/>
            <a:p>
              <a:endParaRPr lang="en-US"/>
            </a:p>
          </p:txBody>
        </p:sp>
      </p:grpSp>
      <p:sp>
        <p:nvSpPr>
          <p:cNvPr id="19506" name="Line 93"/>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4" name="Text Box 92"/>
          <p:cNvSpPr txBox="1">
            <a:spLocks noChangeArrowheads="1"/>
          </p:cNvSpPr>
          <p:nvPr/>
        </p:nvSpPr>
        <p:spPr bwMode="auto">
          <a:xfrm>
            <a:off x="2124648" y="6067426"/>
            <a:ext cx="1734542"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Survival </a:t>
            </a:r>
            <a:r>
              <a:rPr lang="en-US" sz="1400" b="1" dirty="0" err="1" smtClean="0"/>
              <a:t>SIgnals</a:t>
            </a:r>
            <a:r>
              <a:rPr lang="en-US" sz="1400" b="1" dirty="0" smtClean="0"/>
              <a:t> </a:t>
            </a:r>
            <a:r>
              <a:rPr lang="en-US" sz="1400" b="1" dirty="0">
                <a:sym typeface="Symbol" pitchFamily="18" charset="2"/>
              </a:rPr>
              <a:t></a:t>
            </a:r>
          </a:p>
        </p:txBody>
      </p:sp>
      <p:sp>
        <p:nvSpPr>
          <p:cNvPr id="95" name="Text Box 17"/>
          <p:cNvSpPr txBox="1">
            <a:spLocks noChangeArrowheads="1"/>
          </p:cNvSpPr>
          <p:nvPr/>
        </p:nvSpPr>
        <p:spPr bwMode="auto">
          <a:xfrm>
            <a:off x="4902122" y="6091239"/>
            <a:ext cx="1694257"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Growth Signals </a:t>
            </a:r>
            <a:r>
              <a:rPr lang="en-US" sz="1400" b="1" dirty="0" smtClean="0">
                <a:sym typeface="Symbol" pitchFamily="18" charset="2"/>
              </a:rPr>
              <a:t></a:t>
            </a:r>
            <a:endParaRPr lang="en-US" sz="1400" b="1" dirty="0"/>
          </a:p>
        </p:txBody>
      </p:sp>
      <p:sp>
        <p:nvSpPr>
          <p:cNvPr id="98" name="Text Box 68"/>
          <p:cNvSpPr txBox="1">
            <a:spLocks noChangeArrowheads="1"/>
          </p:cNvSpPr>
          <p:nvPr/>
        </p:nvSpPr>
        <p:spPr bwMode="auto">
          <a:xfrm>
            <a:off x="6962775" y="5064125"/>
            <a:ext cx="1215685" cy="307777"/>
          </a:xfrm>
          <a:prstGeom prst="rect">
            <a:avLst/>
          </a:prstGeom>
          <a:noFill/>
          <a:ln w="28575">
            <a:solidFill>
              <a:srgbClr val="FDF992"/>
            </a:solidFill>
            <a:miter lim="800000"/>
            <a:headEnd/>
            <a:tailEnd/>
          </a:ln>
        </p:spPr>
        <p:txBody>
          <a:bodyPr wrap="none">
            <a:spAutoFit/>
          </a:bodyPr>
          <a:lstStyle/>
          <a:p>
            <a:pPr eaLnBrk="1" hangingPunct="1"/>
            <a:r>
              <a:rPr lang="en-US" sz="1400" dirty="0" smtClean="0"/>
              <a:t>Transcription</a:t>
            </a:r>
            <a:endParaRPr lang="en-US" sz="1400" dirty="0"/>
          </a:p>
        </p:txBody>
      </p:sp>
      <p:sp>
        <p:nvSpPr>
          <p:cNvPr id="96" name="AutoShape 96"/>
          <p:cNvSpPr>
            <a:spLocks noChangeArrowheads="1"/>
          </p:cNvSpPr>
          <p:nvPr/>
        </p:nvSpPr>
        <p:spPr bwMode="auto">
          <a:xfrm>
            <a:off x="3517157" y="1663699"/>
            <a:ext cx="2112737" cy="1389049"/>
          </a:xfrm>
          <a:prstGeom prst="irregularSeal1">
            <a:avLst/>
          </a:prstGeom>
          <a:solidFill>
            <a:srgbClr val="3B3073"/>
          </a:solidFill>
          <a:ln w="25400">
            <a:solidFill>
              <a:srgbClr val="E82D5E"/>
            </a:solidFill>
            <a:miter lim="800000"/>
            <a:headEnd/>
            <a:tailEnd/>
          </a:ln>
          <a:effectLst/>
        </p:spPr>
        <p:txBody>
          <a:bodyPr wrap="none" anchor="ctr"/>
          <a:lstStyle/>
          <a:p>
            <a:pPr algn="ctr" eaLnBrk="1" hangingPunct="1">
              <a:defRPr/>
            </a:pPr>
            <a:r>
              <a:rPr lang="en-US" sz="1800" b="1" i="1" dirty="0" smtClean="0">
                <a:solidFill>
                  <a:srgbClr val="E82D5E"/>
                </a:solidFill>
                <a:effectLst>
                  <a:outerShdw blurRad="38100" dist="38100" dir="2700000" algn="tl">
                    <a:srgbClr val="000000"/>
                  </a:outerShdw>
                </a:effectLst>
              </a:rPr>
              <a:t>mutated</a:t>
            </a:r>
          </a:p>
          <a:p>
            <a:pPr algn="ctr" eaLnBrk="1" hangingPunct="1">
              <a:defRPr/>
            </a:pPr>
            <a:r>
              <a:rPr lang="en-US" sz="1800" b="1" i="1" dirty="0" smtClean="0">
                <a:solidFill>
                  <a:srgbClr val="E82D5E"/>
                </a:solidFill>
                <a:effectLst>
                  <a:outerShdw blurRad="38100" dist="38100" dir="2700000" algn="tl">
                    <a:srgbClr val="000000"/>
                  </a:outerShdw>
                </a:effectLst>
              </a:rPr>
              <a:t>KIT</a:t>
            </a:r>
          </a:p>
        </p:txBody>
      </p:sp>
    </p:spTree>
    <p:extLst>
      <p:ext uri="{BB962C8B-B14F-4D97-AF65-F5344CB8AC3E}">
        <p14:creationId xmlns:p14="http://schemas.microsoft.com/office/powerpoint/2010/main" val="2585185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19460" name="Rectangle 4"/>
          <p:cNvSpPr>
            <a:spLocks noGrp="1" noChangeArrowheads="1"/>
          </p:cNvSpPr>
          <p:nvPr>
            <p:ph type="title"/>
          </p:nvPr>
        </p:nvSpPr>
        <p:spPr>
          <a:xfrm>
            <a:off x="700088" y="247650"/>
            <a:ext cx="7772400" cy="606425"/>
          </a:xfrm>
        </p:spPr>
        <p:txBody>
          <a:bodyPr/>
          <a:lstStyle/>
          <a:p>
            <a:r>
              <a:rPr lang="en-US" dirty="0" smtClean="0"/>
              <a:t>Getting rid of KIT...</a:t>
            </a:r>
          </a:p>
        </p:txBody>
      </p:sp>
      <p:grpSp>
        <p:nvGrpSpPr>
          <p:cNvPr id="2" name="Group 5"/>
          <p:cNvGrpSpPr>
            <a:grpSpLocks/>
          </p:cNvGrpSpPr>
          <p:nvPr/>
        </p:nvGrpSpPr>
        <p:grpSpPr bwMode="auto">
          <a:xfrm>
            <a:off x="588963" y="1738313"/>
            <a:ext cx="7942262" cy="74612"/>
            <a:chOff x="816" y="1488"/>
            <a:chExt cx="4272" cy="48"/>
          </a:xfrm>
        </p:grpSpPr>
        <p:sp>
          <p:nvSpPr>
            <p:cNvPr id="19549"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19550"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sp>
        <p:nvSpPr>
          <p:cNvPr id="19465" name="Text Box 17"/>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8"/>
          <p:cNvGrpSpPr>
            <a:grpSpLocks/>
          </p:cNvGrpSpPr>
          <p:nvPr/>
        </p:nvGrpSpPr>
        <p:grpSpPr bwMode="auto">
          <a:xfrm>
            <a:off x="2873375" y="3994150"/>
            <a:ext cx="935038" cy="415925"/>
            <a:chOff x="1906" y="2818"/>
            <a:chExt cx="531" cy="270"/>
          </a:xfrm>
        </p:grpSpPr>
        <p:sp>
          <p:nvSpPr>
            <p:cNvPr id="19541" name="Text Box 19"/>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19542" name="Oval 20"/>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1"/>
          <p:cNvGrpSpPr>
            <a:grpSpLocks/>
          </p:cNvGrpSpPr>
          <p:nvPr/>
        </p:nvGrpSpPr>
        <p:grpSpPr bwMode="auto">
          <a:xfrm>
            <a:off x="1660525" y="4029075"/>
            <a:ext cx="693738" cy="328613"/>
            <a:chOff x="1198" y="2538"/>
            <a:chExt cx="437" cy="207"/>
          </a:xfrm>
        </p:grpSpPr>
        <p:sp>
          <p:nvSpPr>
            <p:cNvPr id="19539" name="Text Box 22"/>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19540" name="Oval 23"/>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4"/>
          <p:cNvGrpSpPr>
            <a:grpSpLocks/>
          </p:cNvGrpSpPr>
          <p:nvPr/>
        </p:nvGrpSpPr>
        <p:grpSpPr bwMode="auto">
          <a:xfrm>
            <a:off x="1533525" y="2979738"/>
            <a:ext cx="900113" cy="339725"/>
            <a:chOff x="1102" y="1877"/>
            <a:chExt cx="567" cy="214"/>
          </a:xfrm>
        </p:grpSpPr>
        <p:sp>
          <p:nvSpPr>
            <p:cNvPr id="19537" name="Text Box 25"/>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19538" name="Oval 26"/>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7"/>
          <p:cNvGrpSpPr>
            <a:grpSpLocks/>
          </p:cNvGrpSpPr>
          <p:nvPr/>
        </p:nvGrpSpPr>
        <p:grpSpPr bwMode="auto">
          <a:xfrm>
            <a:off x="2487613" y="2308225"/>
            <a:ext cx="709612" cy="352425"/>
            <a:chOff x="1668" y="1428"/>
            <a:chExt cx="447" cy="222"/>
          </a:xfrm>
        </p:grpSpPr>
        <p:sp>
          <p:nvSpPr>
            <p:cNvPr id="19535" name="Text Box 28"/>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19536" name="Oval 29"/>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30"/>
          <p:cNvGrpSpPr>
            <a:grpSpLocks/>
          </p:cNvGrpSpPr>
          <p:nvPr/>
        </p:nvGrpSpPr>
        <p:grpSpPr bwMode="auto">
          <a:xfrm>
            <a:off x="3590925" y="2198688"/>
            <a:ext cx="515938" cy="325437"/>
            <a:chOff x="2206" y="1409"/>
            <a:chExt cx="325" cy="205"/>
          </a:xfrm>
        </p:grpSpPr>
        <p:sp>
          <p:nvSpPr>
            <p:cNvPr id="19533" name="Text Box 31"/>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19534" name="Oval 32"/>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3"/>
          <p:cNvGrpSpPr>
            <a:grpSpLocks/>
          </p:cNvGrpSpPr>
          <p:nvPr/>
        </p:nvGrpSpPr>
        <p:grpSpPr bwMode="auto">
          <a:xfrm>
            <a:off x="6088063" y="3994150"/>
            <a:ext cx="712787" cy="336550"/>
            <a:chOff x="3395" y="2140"/>
            <a:chExt cx="449" cy="212"/>
          </a:xfrm>
        </p:grpSpPr>
        <p:sp>
          <p:nvSpPr>
            <p:cNvPr id="19531" name="Text Box 34"/>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19532" name="Oval 35"/>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6"/>
          <p:cNvGrpSpPr>
            <a:grpSpLocks/>
          </p:cNvGrpSpPr>
          <p:nvPr/>
        </p:nvGrpSpPr>
        <p:grpSpPr bwMode="auto">
          <a:xfrm>
            <a:off x="7123113" y="4002088"/>
            <a:ext cx="706437" cy="328612"/>
            <a:chOff x="3647" y="1873"/>
            <a:chExt cx="445" cy="207"/>
          </a:xfrm>
        </p:grpSpPr>
        <p:sp>
          <p:nvSpPr>
            <p:cNvPr id="19529" name="Text Box 37"/>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19530" name="Oval 38"/>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9"/>
          <p:cNvGrpSpPr>
            <a:grpSpLocks/>
          </p:cNvGrpSpPr>
          <p:nvPr/>
        </p:nvGrpSpPr>
        <p:grpSpPr bwMode="auto">
          <a:xfrm>
            <a:off x="8043863" y="3994150"/>
            <a:ext cx="722312" cy="349250"/>
            <a:chOff x="4331" y="1700"/>
            <a:chExt cx="455" cy="220"/>
          </a:xfrm>
        </p:grpSpPr>
        <p:sp>
          <p:nvSpPr>
            <p:cNvPr id="19527" name="Text Box 40"/>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19528" name="Oval 41"/>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2"/>
          <p:cNvGrpSpPr>
            <a:grpSpLocks/>
          </p:cNvGrpSpPr>
          <p:nvPr/>
        </p:nvGrpSpPr>
        <p:grpSpPr bwMode="auto">
          <a:xfrm>
            <a:off x="7453313" y="1876425"/>
            <a:ext cx="525462" cy="295275"/>
            <a:chOff x="3751" y="1606"/>
            <a:chExt cx="331" cy="186"/>
          </a:xfrm>
        </p:grpSpPr>
        <p:sp>
          <p:nvSpPr>
            <p:cNvPr id="19525" name="Text Box 43"/>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19526" name="Oval 44"/>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5"/>
          <p:cNvGrpSpPr>
            <a:grpSpLocks/>
          </p:cNvGrpSpPr>
          <p:nvPr/>
        </p:nvGrpSpPr>
        <p:grpSpPr bwMode="auto">
          <a:xfrm>
            <a:off x="4316413" y="4445000"/>
            <a:ext cx="1193800" cy="377825"/>
            <a:chOff x="2903" y="3024"/>
            <a:chExt cx="752" cy="238"/>
          </a:xfrm>
        </p:grpSpPr>
        <p:sp>
          <p:nvSpPr>
            <p:cNvPr id="19523" name="Text Box 46"/>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19524" name="Oval 47"/>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8"/>
          <p:cNvGrpSpPr>
            <a:grpSpLocks/>
          </p:cNvGrpSpPr>
          <p:nvPr/>
        </p:nvGrpSpPr>
        <p:grpSpPr bwMode="auto">
          <a:xfrm>
            <a:off x="4322763" y="3422650"/>
            <a:ext cx="1073150" cy="371475"/>
            <a:chOff x="2827" y="2524"/>
            <a:chExt cx="676" cy="234"/>
          </a:xfrm>
        </p:grpSpPr>
        <p:sp>
          <p:nvSpPr>
            <p:cNvPr id="19521" name="Text Box 49"/>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19522" name="Oval 50"/>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1"/>
          <p:cNvGrpSpPr>
            <a:grpSpLocks/>
          </p:cNvGrpSpPr>
          <p:nvPr/>
        </p:nvGrpSpPr>
        <p:grpSpPr bwMode="auto">
          <a:xfrm>
            <a:off x="5548313" y="3065463"/>
            <a:ext cx="582612" cy="312737"/>
            <a:chOff x="2903" y="2219"/>
            <a:chExt cx="367" cy="197"/>
          </a:xfrm>
        </p:grpSpPr>
        <p:sp>
          <p:nvSpPr>
            <p:cNvPr id="19519" name="Text Box 52"/>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19520" name="Oval 53"/>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4"/>
          <p:cNvGrpSpPr>
            <a:grpSpLocks/>
          </p:cNvGrpSpPr>
          <p:nvPr/>
        </p:nvGrpSpPr>
        <p:grpSpPr bwMode="auto">
          <a:xfrm>
            <a:off x="5567363" y="2552700"/>
            <a:ext cx="534987" cy="292100"/>
            <a:chOff x="2819" y="1912"/>
            <a:chExt cx="337" cy="184"/>
          </a:xfrm>
        </p:grpSpPr>
        <p:sp>
          <p:nvSpPr>
            <p:cNvPr id="19517" name="Text Box 55"/>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19518" name="Oval 56"/>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7"/>
          <p:cNvGrpSpPr>
            <a:grpSpLocks/>
          </p:cNvGrpSpPr>
          <p:nvPr/>
        </p:nvGrpSpPr>
        <p:grpSpPr bwMode="auto">
          <a:xfrm>
            <a:off x="5430838" y="2049463"/>
            <a:ext cx="506412" cy="296862"/>
            <a:chOff x="2789" y="1637"/>
            <a:chExt cx="319" cy="187"/>
          </a:xfrm>
        </p:grpSpPr>
        <p:sp>
          <p:nvSpPr>
            <p:cNvPr id="19515" name="Text Box 58"/>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19516" name="Oval 59"/>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60"/>
          <p:cNvGrpSpPr>
            <a:grpSpLocks/>
          </p:cNvGrpSpPr>
          <p:nvPr/>
        </p:nvGrpSpPr>
        <p:grpSpPr bwMode="auto">
          <a:xfrm>
            <a:off x="5040313" y="2249488"/>
            <a:ext cx="598487" cy="312737"/>
            <a:chOff x="2783" y="1393"/>
            <a:chExt cx="377" cy="197"/>
          </a:xfrm>
        </p:grpSpPr>
        <p:sp>
          <p:nvSpPr>
            <p:cNvPr id="19513" name="Text Box 61"/>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19514" name="Oval 62"/>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3"/>
          <p:cNvGrpSpPr>
            <a:grpSpLocks/>
          </p:cNvGrpSpPr>
          <p:nvPr/>
        </p:nvGrpSpPr>
        <p:grpSpPr bwMode="auto">
          <a:xfrm>
            <a:off x="5003800" y="1974850"/>
            <a:ext cx="504825" cy="274638"/>
            <a:chOff x="2808" y="1252"/>
            <a:chExt cx="318" cy="173"/>
          </a:xfrm>
        </p:grpSpPr>
        <p:sp>
          <p:nvSpPr>
            <p:cNvPr id="19511" name="Text Box 64"/>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19512" name="Oval 65"/>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19483" name="Line 67"/>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19484" name="Line 68"/>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19485" name="Line 69"/>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19486" name="Line 70"/>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19487" name="Line 71"/>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19488" name="Line 72"/>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19489" name="Line 73"/>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19490" name="Line 74"/>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19491" name="Line 75"/>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19492" name="Line 76"/>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19493" name="Line 77"/>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19494" name="Line 78"/>
          <p:cNvSpPr>
            <a:spLocks noChangeShapeType="1"/>
          </p:cNvSpPr>
          <p:nvPr/>
        </p:nvSpPr>
        <p:spPr bwMode="auto">
          <a:xfrm>
            <a:off x="5024438" y="4891088"/>
            <a:ext cx="811212" cy="1162050"/>
          </a:xfrm>
          <a:prstGeom prst="line">
            <a:avLst/>
          </a:prstGeom>
          <a:noFill/>
          <a:ln w="76200">
            <a:solidFill>
              <a:srgbClr val="CC3300"/>
            </a:solidFill>
            <a:prstDash val="dash"/>
            <a:round/>
            <a:headEnd/>
            <a:tailEnd type="triangle" w="med" len="med"/>
          </a:ln>
        </p:spPr>
        <p:txBody>
          <a:bodyPr/>
          <a:lstStyle/>
          <a:p>
            <a:endParaRPr lang="en-US"/>
          </a:p>
        </p:txBody>
      </p:sp>
      <p:sp>
        <p:nvSpPr>
          <p:cNvPr id="19495" name="Line 79"/>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19496" name="Line 80"/>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19497" name="Line 81"/>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19498" name="Line 82"/>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19499" name="Line 83"/>
          <p:cNvSpPr>
            <a:spLocks noChangeShapeType="1"/>
          </p:cNvSpPr>
          <p:nvPr/>
        </p:nvSpPr>
        <p:spPr bwMode="auto">
          <a:xfrm flipH="1">
            <a:off x="6189663" y="5476875"/>
            <a:ext cx="1349375" cy="574675"/>
          </a:xfrm>
          <a:prstGeom prst="line">
            <a:avLst/>
          </a:prstGeom>
          <a:noFill/>
          <a:ln w="76200">
            <a:solidFill>
              <a:srgbClr val="CC3300"/>
            </a:solidFill>
            <a:prstDash val="dash"/>
            <a:round/>
            <a:headEnd/>
            <a:tailEnd type="triangle" w="med" len="med"/>
          </a:ln>
        </p:spPr>
        <p:txBody>
          <a:bodyPr/>
          <a:lstStyle/>
          <a:p>
            <a:endParaRPr lang="en-US"/>
          </a:p>
        </p:txBody>
      </p:sp>
      <p:sp>
        <p:nvSpPr>
          <p:cNvPr id="19500"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19501" name="Line 85"/>
          <p:cNvSpPr>
            <a:spLocks noChangeShapeType="1"/>
          </p:cNvSpPr>
          <p:nvPr/>
        </p:nvSpPr>
        <p:spPr bwMode="auto">
          <a:xfrm>
            <a:off x="3336925" y="5245100"/>
            <a:ext cx="2033588" cy="768350"/>
          </a:xfrm>
          <a:prstGeom prst="line">
            <a:avLst/>
          </a:prstGeom>
          <a:noFill/>
          <a:ln w="76200">
            <a:solidFill>
              <a:srgbClr val="CC3300"/>
            </a:solidFill>
            <a:prstDash val="dash"/>
            <a:round/>
            <a:headEnd/>
            <a:tailEnd type="triangle" w="med" len="med"/>
          </a:ln>
        </p:spPr>
        <p:txBody>
          <a:bodyPr/>
          <a:lstStyle/>
          <a:p>
            <a:endParaRPr lang="en-US"/>
          </a:p>
        </p:txBody>
      </p:sp>
      <p:sp>
        <p:nvSpPr>
          <p:cNvPr id="19502" name="Line 86"/>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19504" name="Line 88"/>
          <p:cNvSpPr>
            <a:spLocks noChangeShapeType="1"/>
          </p:cNvSpPr>
          <p:nvPr/>
        </p:nvSpPr>
        <p:spPr bwMode="auto">
          <a:xfrm>
            <a:off x="2778125" y="5445125"/>
            <a:ext cx="11113" cy="595313"/>
          </a:xfrm>
          <a:prstGeom prst="line">
            <a:avLst/>
          </a:prstGeom>
          <a:noFill/>
          <a:ln w="76200">
            <a:solidFill>
              <a:srgbClr val="CC3300"/>
            </a:solidFill>
            <a:prstDash val="dash"/>
            <a:round/>
            <a:headEnd/>
            <a:tailEnd type="triangle" w="med" len="med"/>
          </a:ln>
        </p:spPr>
        <p:txBody>
          <a:bodyPr/>
          <a:lstStyle/>
          <a:p>
            <a:endParaRPr lang="en-US"/>
          </a:p>
        </p:txBody>
      </p:sp>
      <p:grpSp>
        <p:nvGrpSpPr>
          <p:cNvPr id="21" name="Group 89"/>
          <p:cNvGrpSpPr>
            <a:grpSpLocks/>
          </p:cNvGrpSpPr>
          <p:nvPr/>
        </p:nvGrpSpPr>
        <p:grpSpPr bwMode="auto">
          <a:xfrm>
            <a:off x="814388" y="3128963"/>
            <a:ext cx="1263650" cy="3111500"/>
            <a:chOff x="729" y="1971"/>
            <a:chExt cx="796" cy="1960"/>
          </a:xfrm>
        </p:grpSpPr>
        <p:sp>
          <p:nvSpPr>
            <p:cNvPr id="19508" name="Line 90"/>
            <p:cNvSpPr>
              <a:spLocks noChangeShapeType="1"/>
            </p:cNvSpPr>
            <p:nvPr/>
          </p:nvSpPr>
          <p:spPr bwMode="auto">
            <a:xfrm flipV="1">
              <a:off x="740" y="3915"/>
              <a:ext cx="785" cy="3"/>
            </a:xfrm>
            <a:prstGeom prst="line">
              <a:avLst/>
            </a:prstGeom>
            <a:noFill/>
            <a:ln w="76200">
              <a:solidFill>
                <a:srgbClr val="CC3300"/>
              </a:solidFill>
              <a:prstDash val="dash"/>
              <a:round/>
              <a:headEnd/>
              <a:tailEnd type="triangle" w="med" len="med"/>
            </a:ln>
          </p:spPr>
          <p:txBody>
            <a:bodyPr/>
            <a:lstStyle/>
            <a:p>
              <a:endParaRPr lang="en-US"/>
            </a:p>
          </p:txBody>
        </p:sp>
        <p:sp>
          <p:nvSpPr>
            <p:cNvPr id="19509" name="Line 91"/>
            <p:cNvSpPr>
              <a:spLocks noChangeShapeType="1"/>
            </p:cNvSpPr>
            <p:nvPr/>
          </p:nvSpPr>
          <p:spPr bwMode="auto">
            <a:xfrm flipH="1">
              <a:off x="729" y="1971"/>
              <a:ext cx="321" cy="1"/>
            </a:xfrm>
            <a:prstGeom prst="line">
              <a:avLst/>
            </a:prstGeom>
            <a:noFill/>
            <a:ln w="76200">
              <a:solidFill>
                <a:srgbClr val="CC3300"/>
              </a:solidFill>
              <a:prstDash val="dash"/>
              <a:round/>
              <a:headEnd/>
              <a:tailEnd/>
            </a:ln>
          </p:spPr>
          <p:txBody>
            <a:bodyPr wrap="none" anchor="ctr"/>
            <a:lstStyle/>
            <a:p>
              <a:endParaRPr lang="en-US"/>
            </a:p>
          </p:txBody>
        </p:sp>
        <p:sp>
          <p:nvSpPr>
            <p:cNvPr id="19510" name="Line 92"/>
            <p:cNvSpPr>
              <a:spLocks noChangeShapeType="1"/>
            </p:cNvSpPr>
            <p:nvPr/>
          </p:nvSpPr>
          <p:spPr bwMode="auto">
            <a:xfrm flipH="1">
              <a:off x="731" y="1985"/>
              <a:ext cx="6" cy="1946"/>
            </a:xfrm>
            <a:prstGeom prst="line">
              <a:avLst/>
            </a:prstGeom>
            <a:noFill/>
            <a:ln w="76200">
              <a:solidFill>
                <a:srgbClr val="CC3300"/>
              </a:solidFill>
              <a:prstDash val="dash"/>
              <a:round/>
              <a:headEnd/>
              <a:tailEnd/>
            </a:ln>
          </p:spPr>
          <p:txBody>
            <a:bodyPr wrap="none" anchor="ctr"/>
            <a:lstStyle/>
            <a:p>
              <a:endParaRPr lang="en-US"/>
            </a:p>
          </p:txBody>
        </p:sp>
      </p:grpSp>
      <p:sp>
        <p:nvSpPr>
          <p:cNvPr id="19506" name="Line 93"/>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4" name="Text Box 92"/>
          <p:cNvSpPr txBox="1">
            <a:spLocks noChangeArrowheads="1"/>
          </p:cNvSpPr>
          <p:nvPr/>
        </p:nvSpPr>
        <p:spPr bwMode="auto">
          <a:xfrm>
            <a:off x="2124648" y="6067426"/>
            <a:ext cx="1734542"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Survival </a:t>
            </a:r>
            <a:r>
              <a:rPr lang="en-US" sz="1400" b="1" dirty="0" err="1" smtClean="0"/>
              <a:t>SIgnals</a:t>
            </a:r>
            <a:r>
              <a:rPr lang="en-US" sz="1400" b="1" dirty="0" smtClean="0"/>
              <a:t> </a:t>
            </a:r>
            <a:r>
              <a:rPr lang="en-US" sz="1400" b="1" dirty="0">
                <a:sym typeface="Symbol" pitchFamily="18" charset="2"/>
              </a:rPr>
              <a:t></a:t>
            </a:r>
          </a:p>
        </p:txBody>
      </p:sp>
      <p:sp>
        <p:nvSpPr>
          <p:cNvPr id="95" name="Text Box 17"/>
          <p:cNvSpPr txBox="1">
            <a:spLocks noChangeArrowheads="1"/>
          </p:cNvSpPr>
          <p:nvPr/>
        </p:nvSpPr>
        <p:spPr bwMode="auto">
          <a:xfrm>
            <a:off x="4902122" y="6091239"/>
            <a:ext cx="1694257" cy="307777"/>
          </a:xfrm>
          <a:prstGeom prst="rect">
            <a:avLst/>
          </a:prstGeom>
          <a:noFill/>
          <a:ln w="76200" cmpd="sng">
            <a:solidFill>
              <a:srgbClr val="66FF33"/>
            </a:solidFill>
            <a:miter lim="800000"/>
            <a:headEnd/>
            <a:tailEnd/>
          </a:ln>
        </p:spPr>
        <p:txBody>
          <a:bodyPr wrap="square">
            <a:spAutoFit/>
          </a:bodyPr>
          <a:lstStyle/>
          <a:p>
            <a:pPr eaLnBrk="1" hangingPunct="1"/>
            <a:r>
              <a:rPr lang="en-US" sz="1400" b="1" dirty="0" smtClean="0"/>
              <a:t>Growth Signals </a:t>
            </a:r>
            <a:r>
              <a:rPr lang="en-US" sz="1400" b="1" dirty="0" smtClean="0">
                <a:sym typeface="Symbol" pitchFamily="18" charset="2"/>
              </a:rPr>
              <a:t></a:t>
            </a:r>
            <a:endParaRPr lang="en-US" sz="1400" b="1" dirty="0"/>
          </a:p>
        </p:txBody>
      </p:sp>
      <p:sp>
        <p:nvSpPr>
          <p:cNvPr id="98" name="Text Box 68"/>
          <p:cNvSpPr txBox="1">
            <a:spLocks noChangeArrowheads="1"/>
          </p:cNvSpPr>
          <p:nvPr/>
        </p:nvSpPr>
        <p:spPr bwMode="auto">
          <a:xfrm>
            <a:off x="6962775" y="5064125"/>
            <a:ext cx="1215685" cy="307777"/>
          </a:xfrm>
          <a:prstGeom prst="rect">
            <a:avLst/>
          </a:prstGeom>
          <a:noFill/>
          <a:ln w="28575">
            <a:solidFill>
              <a:srgbClr val="FDF992"/>
            </a:solidFill>
            <a:miter lim="800000"/>
            <a:headEnd/>
            <a:tailEnd/>
          </a:ln>
        </p:spPr>
        <p:txBody>
          <a:bodyPr wrap="none">
            <a:spAutoFit/>
          </a:bodyPr>
          <a:lstStyle/>
          <a:p>
            <a:pPr eaLnBrk="1" hangingPunct="1"/>
            <a:r>
              <a:rPr lang="en-US" sz="1400" dirty="0" smtClean="0"/>
              <a:t>Transcription</a:t>
            </a:r>
            <a:endParaRPr lang="en-US" sz="1400" dirty="0"/>
          </a:p>
        </p:txBody>
      </p:sp>
      <p:sp>
        <p:nvSpPr>
          <p:cNvPr id="97" name="Text Box 81"/>
          <p:cNvSpPr txBox="1">
            <a:spLocks noChangeArrowheads="1"/>
          </p:cNvSpPr>
          <p:nvPr/>
        </p:nvSpPr>
        <p:spPr bwMode="auto">
          <a:xfrm>
            <a:off x="4356433" y="1184907"/>
            <a:ext cx="552450" cy="366712"/>
          </a:xfrm>
          <a:prstGeom prst="rect">
            <a:avLst/>
          </a:prstGeom>
          <a:noFill/>
          <a:ln w="9525">
            <a:noFill/>
            <a:miter lim="800000"/>
            <a:headEnd/>
            <a:tailEnd/>
          </a:ln>
        </p:spPr>
        <p:txBody>
          <a:bodyPr wrap="none">
            <a:spAutoFit/>
          </a:bodyPr>
          <a:lstStyle/>
          <a:p>
            <a:pPr eaLnBrk="1" hangingPunct="1"/>
            <a:r>
              <a:rPr lang="en-US" sz="1800" b="1"/>
              <a:t>KIT</a:t>
            </a:r>
          </a:p>
        </p:txBody>
      </p:sp>
      <p:sp>
        <p:nvSpPr>
          <p:cNvPr id="99" name="Multiply 98"/>
          <p:cNvSpPr/>
          <p:nvPr/>
        </p:nvSpPr>
        <p:spPr bwMode="auto">
          <a:xfrm>
            <a:off x="4410696" y="1168465"/>
            <a:ext cx="430145" cy="422490"/>
          </a:xfrm>
          <a:prstGeom prst="mathMultiply">
            <a:avLst>
              <a:gd name="adj1" fmla="val 12611"/>
            </a:avLst>
          </a:prstGeom>
          <a:solidFill>
            <a:srgbClr val="FF000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335568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Box 87"/>
          <p:cNvSpPr txBox="1">
            <a:spLocks noChangeArrowheads="1"/>
          </p:cNvSpPr>
          <p:nvPr/>
        </p:nvSpPr>
        <p:spPr bwMode="auto">
          <a:xfrm>
            <a:off x="5275261" y="6091238"/>
            <a:ext cx="1555383" cy="307777"/>
          </a:xfrm>
          <a:prstGeom prst="rect">
            <a:avLst/>
          </a:prstGeom>
          <a:noFill/>
          <a:ln w="28575">
            <a:solidFill>
              <a:srgbClr val="E82D5E"/>
            </a:solidFill>
            <a:miter lim="800000"/>
            <a:headEnd/>
            <a:tailEnd/>
          </a:ln>
        </p:spPr>
        <p:txBody>
          <a:bodyPr wrap="square">
            <a:spAutoFit/>
          </a:bodyPr>
          <a:lstStyle/>
          <a:p>
            <a:pPr eaLnBrk="1" hangingPunct="1"/>
            <a:r>
              <a:rPr lang="en-US" sz="1400" dirty="0" smtClean="0"/>
              <a:t>Growth Signals</a:t>
            </a:r>
            <a:r>
              <a:rPr lang="en-US" sz="1400" dirty="0" smtClean="0">
                <a:sym typeface="Symbol" pitchFamily="18" charset="2"/>
              </a:rPr>
              <a:t></a:t>
            </a:r>
            <a:endParaRPr lang="en-US" sz="1400" dirty="0"/>
          </a:p>
        </p:txBody>
      </p:sp>
      <p:sp>
        <p:nvSpPr>
          <p:cNvPr id="90" name="Text Box 92"/>
          <p:cNvSpPr txBox="1">
            <a:spLocks noChangeArrowheads="1"/>
          </p:cNvSpPr>
          <p:nvPr/>
        </p:nvSpPr>
        <p:spPr bwMode="auto">
          <a:xfrm>
            <a:off x="2271711" y="6067425"/>
            <a:ext cx="1575149" cy="307777"/>
          </a:xfrm>
          <a:prstGeom prst="rect">
            <a:avLst/>
          </a:prstGeom>
          <a:noFill/>
          <a:ln w="28575">
            <a:solidFill>
              <a:srgbClr val="EA0E81"/>
            </a:solidFill>
            <a:miter lim="800000"/>
            <a:headEnd/>
            <a:tailEnd/>
          </a:ln>
        </p:spPr>
        <p:txBody>
          <a:bodyPr wrap="square">
            <a:spAutoFit/>
          </a:bodyPr>
          <a:lstStyle/>
          <a:p>
            <a:pPr eaLnBrk="1" hangingPunct="1"/>
            <a:r>
              <a:rPr lang="en-US" sz="1400" dirty="0" smtClean="0"/>
              <a:t>Survival Signals</a:t>
            </a:r>
            <a:r>
              <a:rPr lang="en-US" sz="1400" dirty="0" smtClean="0">
                <a:sym typeface="Symbol" pitchFamily="18" charset="2"/>
              </a:rPr>
              <a:t></a:t>
            </a:r>
            <a:endParaRPr lang="en-US" sz="1400" dirty="0">
              <a:sym typeface="Symbol" pitchFamily="18" charset="2"/>
            </a:endParaRPr>
          </a:p>
        </p:txBody>
      </p:sp>
      <p:sp>
        <p:nvSpPr>
          <p:cNvPr id="20483" name="Line 3"/>
          <p:cNvSpPr>
            <a:spLocks noChangeShapeType="1"/>
          </p:cNvSpPr>
          <p:nvPr/>
        </p:nvSpPr>
        <p:spPr bwMode="auto">
          <a:xfrm>
            <a:off x="5059363" y="1911350"/>
            <a:ext cx="2397125" cy="3175"/>
          </a:xfrm>
          <a:prstGeom prst="line">
            <a:avLst/>
          </a:prstGeom>
          <a:noFill/>
          <a:ln w="9525">
            <a:solidFill>
              <a:schemeClr val="tx1"/>
            </a:solidFill>
            <a:round/>
            <a:headEnd/>
            <a:tailEnd type="triangle" w="med" len="med"/>
          </a:ln>
        </p:spPr>
        <p:txBody>
          <a:bodyPr/>
          <a:lstStyle/>
          <a:p>
            <a:endParaRPr lang="en-US"/>
          </a:p>
        </p:txBody>
      </p:sp>
      <p:sp>
        <p:nvSpPr>
          <p:cNvPr id="20484" name="Rectangle 4"/>
          <p:cNvSpPr>
            <a:spLocks noGrp="1" noChangeArrowheads="1"/>
          </p:cNvSpPr>
          <p:nvPr>
            <p:ph type="title"/>
          </p:nvPr>
        </p:nvSpPr>
        <p:spPr>
          <a:xfrm>
            <a:off x="700088" y="247650"/>
            <a:ext cx="7772400" cy="606425"/>
          </a:xfrm>
        </p:spPr>
        <p:txBody>
          <a:bodyPr/>
          <a:lstStyle/>
          <a:p>
            <a:r>
              <a:rPr lang="en-US" dirty="0" smtClean="0"/>
              <a:t>Stops KIT signaling in GIST!</a:t>
            </a:r>
          </a:p>
        </p:txBody>
      </p:sp>
      <p:grpSp>
        <p:nvGrpSpPr>
          <p:cNvPr id="2" name="Group 5"/>
          <p:cNvGrpSpPr>
            <a:grpSpLocks/>
          </p:cNvGrpSpPr>
          <p:nvPr/>
        </p:nvGrpSpPr>
        <p:grpSpPr bwMode="auto">
          <a:xfrm>
            <a:off x="588963" y="1738313"/>
            <a:ext cx="7942262" cy="74612"/>
            <a:chOff x="816" y="1488"/>
            <a:chExt cx="4272" cy="48"/>
          </a:xfrm>
        </p:grpSpPr>
        <p:sp>
          <p:nvSpPr>
            <p:cNvPr id="20567" name="Line 6"/>
            <p:cNvSpPr>
              <a:spLocks noChangeShapeType="1"/>
            </p:cNvSpPr>
            <p:nvPr/>
          </p:nvSpPr>
          <p:spPr bwMode="auto">
            <a:xfrm>
              <a:off x="816" y="1488"/>
              <a:ext cx="4272" cy="0"/>
            </a:xfrm>
            <a:prstGeom prst="line">
              <a:avLst/>
            </a:prstGeom>
            <a:noFill/>
            <a:ln w="9525">
              <a:solidFill>
                <a:schemeClr val="tx1"/>
              </a:solidFill>
              <a:round/>
              <a:headEnd/>
              <a:tailEnd/>
            </a:ln>
          </p:spPr>
          <p:txBody>
            <a:bodyPr/>
            <a:lstStyle/>
            <a:p>
              <a:endParaRPr lang="en-US"/>
            </a:p>
          </p:txBody>
        </p:sp>
        <p:sp>
          <p:nvSpPr>
            <p:cNvPr id="20568" name="Line 7"/>
            <p:cNvSpPr>
              <a:spLocks noChangeShapeType="1"/>
            </p:cNvSpPr>
            <p:nvPr/>
          </p:nvSpPr>
          <p:spPr bwMode="auto">
            <a:xfrm>
              <a:off x="816" y="1536"/>
              <a:ext cx="4272" cy="0"/>
            </a:xfrm>
            <a:prstGeom prst="line">
              <a:avLst/>
            </a:prstGeom>
            <a:noFill/>
            <a:ln w="9525">
              <a:solidFill>
                <a:schemeClr val="tx1"/>
              </a:solidFill>
              <a:round/>
              <a:headEnd/>
              <a:tailEnd/>
            </a:ln>
          </p:spPr>
          <p:txBody>
            <a:bodyPr/>
            <a:lstStyle/>
            <a:p>
              <a:endParaRPr lang="en-US"/>
            </a:p>
          </p:txBody>
        </p:sp>
      </p:grpSp>
      <p:sp>
        <p:nvSpPr>
          <p:cNvPr id="20488" name="Text Box 16"/>
          <p:cNvSpPr txBox="1">
            <a:spLocks noChangeArrowheads="1"/>
          </p:cNvSpPr>
          <p:nvPr/>
        </p:nvSpPr>
        <p:spPr bwMode="auto">
          <a:xfrm>
            <a:off x="2263775" y="5084763"/>
            <a:ext cx="1089025" cy="333375"/>
          </a:xfrm>
          <a:prstGeom prst="rect">
            <a:avLst/>
          </a:prstGeom>
          <a:noFill/>
          <a:ln w="28575">
            <a:solidFill>
              <a:srgbClr val="FDF992"/>
            </a:solidFill>
            <a:miter lim="800000"/>
            <a:headEnd/>
            <a:tailEnd/>
          </a:ln>
        </p:spPr>
        <p:txBody>
          <a:bodyPr wrap="none">
            <a:spAutoFit/>
          </a:bodyPr>
          <a:lstStyle/>
          <a:p>
            <a:pPr eaLnBrk="1" hangingPunct="1"/>
            <a:r>
              <a:rPr lang="en-US" sz="1400"/>
              <a:t>Translation</a:t>
            </a:r>
            <a:endParaRPr lang="en-US" sz="1200"/>
          </a:p>
        </p:txBody>
      </p:sp>
      <p:grpSp>
        <p:nvGrpSpPr>
          <p:cNvPr id="5" name="Group 17"/>
          <p:cNvGrpSpPr>
            <a:grpSpLocks/>
          </p:cNvGrpSpPr>
          <p:nvPr/>
        </p:nvGrpSpPr>
        <p:grpSpPr bwMode="auto">
          <a:xfrm>
            <a:off x="2873375" y="3994150"/>
            <a:ext cx="935038" cy="415925"/>
            <a:chOff x="1906" y="2818"/>
            <a:chExt cx="531" cy="270"/>
          </a:xfrm>
        </p:grpSpPr>
        <p:sp>
          <p:nvSpPr>
            <p:cNvPr id="20559" name="Text Box 18"/>
            <p:cNvSpPr txBox="1">
              <a:spLocks noChangeArrowheads="1"/>
            </p:cNvSpPr>
            <p:nvPr/>
          </p:nvSpPr>
          <p:spPr bwMode="auto">
            <a:xfrm>
              <a:off x="1906" y="2864"/>
              <a:ext cx="531" cy="179"/>
            </a:xfrm>
            <a:prstGeom prst="rect">
              <a:avLst/>
            </a:prstGeom>
            <a:noFill/>
            <a:ln w="9525">
              <a:noFill/>
              <a:miter lim="800000"/>
              <a:headEnd/>
              <a:tailEnd/>
            </a:ln>
          </p:spPr>
          <p:txBody>
            <a:bodyPr wrap="none">
              <a:spAutoFit/>
            </a:bodyPr>
            <a:lstStyle/>
            <a:p>
              <a:pPr eaLnBrk="1" hangingPunct="1"/>
              <a:r>
                <a:rPr lang="en-US" sz="1200"/>
                <a:t>p70/85S6K</a:t>
              </a:r>
            </a:p>
          </p:txBody>
        </p:sp>
        <p:sp>
          <p:nvSpPr>
            <p:cNvPr id="20560" name="Oval 19"/>
            <p:cNvSpPr>
              <a:spLocks noChangeArrowheads="1"/>
            </p:cNvSpPr>
            <p:nvPr/>
          </p:nvSpPr>
          <p:spPr bwMode="auto">
            <a:xfrm>
              <a:off x="1914" y="2818"/>
              <a:ext cx="512" cy="270"/>
            </a:xfrm>
            <a:prstGeom prst="ellipse">
              <a:avLst/>
            </a:prstGeom>
            <a:noFill/>
            <a:ln w="9525">
              <a:solidFill>
                <a:schemeClr val="tx1"/>
              </a:solidFill>
              <a:round/>
              <a:headEnd/>
              <a:tailEnd/>
            </a:ln>
          </p:spPr>
          <p:txBody>
            <a:bodyPr wrap="none" anchor="ctr"/>
            <a:lstStyle/>
            <a:p>
              <a:endParaRPr lang="en-US"/>
            </a:p>
          </p:txBody>
        </p:sp>
      </p:grpSp>
      <p:grpSp>
        <p:nvGrpSpPr>
          <p:cNvPr id="6" name="Group 20"/>
          <p:cNvGrpSpPr>
            <a:grpSpLocks/>
          </p:cNvGrpSpPr>
          <p:nvPr/>
        </p:nvGrpSpPr>
        <p:grpSpPr bwMode="auto">
          <a:xfrm>
            <a:off x="1660525" y="4029075"/>
            <a:ext cx="693738" cy="328613"/>
            <a:chOff x="1198" y="2538"/>
            <a:chExt cx="437" cy="207"/>
          </a:xfrm>
        </p:grpSpPr>
        <p:sp>
          <p:nvSpPr>
            <p:cNvPr id="20557" name="Text Box 21"/>
            <p:cNvSpPr txBox="1">
              <a:spLocks noChangeArrowheads="1"/>
            </p:cNvSpPr>
            <p:nvPr/>
          </p:nvSpPr>
          <p:spPr bwMode="auto">
            <a:xfrm>
              <a:off x="1210" y="2557"/>
              <a:ext cx="399" cy="173"/>
            </a:xfrm>
            <a:prstGeom prst="rect">
              <a:avLst/>
            </a:prstGeom>
            <a:noFill/>
            <a:ln w="9525">
              <a:noFill/>
              <a:miter lim="800000"/>
              <a:headEnd/>
              <a:tailEnd/>
            </a:ln>
          </p:spPr>
          <p:txBody>
            <a:bodyPr wrap="none">
              <a:spAutoFit/>
            </a:bodyPr>
            <a:lstStyle/>
            <a:p>
              <a:pPr eaLnBrk="1" hangingPunct="1"/>
              <a:r>
                <a:rPr lang="en-US" sz="1200"/>
                <a:t>mTOR</a:t>
              </a:r>
            </a:p>
          </p:txBody>
        </p:sp>
        <p:sp>
          <p:nvSpPr>
            <p:cNvPr id="20558" name="Oval 22"/>
            <p:cNvSpPr>
              <a:spLocks noChangeArrowheads="1"/>
            </p:cNvSpPr>
            <p:nvPr/>
          </p:nvSpPr>
          <p:spPr bwMode="auto">
            <a:xfrm>
              <a:off x="1198" y="2538"/>
              <a:ext cx="437" cy="207"/>
            </a:xfrm>
            <a:prstGeom prst="ellipse">
              <a:avLst/>
            </a:prstGeom>
            <a:noFill/>
            <a:ln w="9525">
              <a:solidFill>
                <a:schemeClr val="tx1"/>
              </a:solidFill>
              <a:round/>
              <a:headEnd/>
              <a:tailEnd/>
            </a:ln>
          </p:spPr>
          <p:txBody>
            <a:bodyPr wrap="none" anchor="ctr"/>
            <a:lstStyle/>
            <a:p>
              <a:endParaRPr lang="en-US"/>
            </a:p>
          </p:txBody>
        </p:sp>
      </p:grpSp>
      <p:grpSp>
        <p:nvGrpSpPr>
          <p:cNvPr id="7" name="Group 23"/>
          <p:cNvGrpSpPr>
            <a:grpSpLocks/>
          </p:cNvGrpSpPr>
          <p:nvPr/>
        </p:nvGrpSpPr>
        <p:grpSpPr bwMode="auto">
          <a:xfrm>
            <a:off x="1533525" y="2979738"/>
            <a:ext cx="900113" cy="339725"/>
            <a:chOff x="1102" y="1877"/>
            <a:chExt cx="567" cy="214"/>
          </a:xfrm>
        </p:grpSpPr>
        <p:sp>
          <p:nvSpPr>
            <p:cNvPr id="20555" name="Text Box 24"/>
            <p:cNvSpPr txBox="1">
              <a:spLocks noChangeArrowheads="1"/>
            </p:cNvSpPr>
            <p:nvPr/>
          </p:nvSpPr>
          <p:spPr bwMode="auto">
            <a:xfrm>
              <a:off x="1145" y="1894"/>
              <a:ext cx="522" cy="173"/>
            </a:xfrm>
            <a:prstGeom prst="rect">
              <a:avLst/>
            </a:prstGeom>
            <a:noFill/>
            <a:ln w="9525">
              <a:noFill/>
              <a:miter lim="800000"/>
              <a:headEnd/>
              <a:tailEnd/>
            </a:ln>
          </p:spPr>
          <p:txBody>
            <a:bodyPr wrap="none">
              <a:spAutoFit/>
            </a:bodyPr>
            <a:lstStyle/>
            <a:p>
              <a:pPr eaLnBrk="1" hangingPunct="1"/>
              <a:r>
                <a:rPr lang="en-US" sz="1200"/>
                <a:t>AKT/PKB</a:t>
              </a:r>
            </a:p>
          </p:txBody>
        </p:sp>
        <p:sp>
          <p:nvSpPr>
            <p:cNvPr id="20556" name="Oval 25"/>
            <p:cNvSpPr>
              <a:spLocks noChangeArrowheads="1"/>
            </p:cNvSpPr>
            <p:nvPr/>
          </p:nvSpPr>
          <p:spPr bwMode="auto">
            <a:xfrm>
              <a:off x="1102" y="1877"/>
              <a:ext cx="567" cy="214"/>
            </a:xfrm>
            <a:prstGeom prst="ellipse">
              <a:avLst/>
            </a:prstGeom>
            <a:noFill/>
            <a:ln w="9525">
              <a:solidFill>
                <a:schemeClr val="tx1"/>
              </a:solidFill>
              <a:round/>
              <a:headEnd/>
              <a:tailEnd/>
            </a:ln>
          </p:spPr>
          <p:txBody>
            <a:bodyPr wrap="none" anchor="ctr"/>
            <a:lstStyle/>
            <a:p>
              <a:endParaRPr lang="en-US"/>
            </a:p>
          </p:txBody>
        </p:sp>
      </p:grpSp>
      <p:grpSp>
        <p:nvGrpSpPr>
          <p:cNvPr id="8" name="Group 26"/>
          <p:cNvGrpSpPr>
            <a:grpSpLocks/>
          </p:cNvGrpSpPr>
          <p:nvPr/>
        </p:nvGrpSpPr>
        <p:grpSpPr bwMode="auto">
          <a:xfrm>
            <a:off x="2487613" y="2308225"/>
            <a:ext cx="709612" cy="352425"/>
            <a:chOff x="1668" y="1428"/>
            <a:chExt cx="447" cy="222"/>
          </a:xfrm>
        </p:grpSpPr>
        <p:sp>
          <p:nvSpPr>
            <p:cNvPr id="20553" name="Text Box 27"/>
            <p:cNvSpPr txBox="1">
              <a:spLocks noChangeArrowheads="1"/>
            </p:cNvSpPr>
            <p:nvPr/>
          </p:nvSpPr>
          <p:spPr bwMode="auto">
            <a:xfrm>
              <a:off x="1669" y="1456"/>
              <a:ext cx="446" cy="173"/>
            </a:xfrm>
            <a:prstGeom prst="rect">
              <a:avLst/>
            </a:prstGeom>
            <a:noFill/>
            <a:ln w="9525">
              <a:noFill/>
              <a:miter lim="800000"/>
              <a:headEnd/>
              <a:tailEnd/>
            </a:ln>
          </p:spPr>
          <p:txBody>
            <a:bodyPr wrap="none">
              <a:spAutoFit/>
            </a:bodyPr>
            <a:lstStyle/>
            <a:p>
              <a:pPr eaLnBrk="1" hangingPunct="1"/>
              <a:r>
                <a:rPr lang="en-US" sz="1200"/>
                <a:t>PDK1/2</a:t>
              </a:r>
            </a:p>
          </p:txBody>
        </p:sp>
        <p:sp>
          <p:nvSpPr>
            <p:cNvPr id="20554" name="Oval 28"/>
            <p:cNvSpPr>
              <a:spLocks noChangeArrowheads="1"/>
            </p:cNvSpPr>
            <p:nvPr/>
          </p:nvSpPr>
          <p:spPr bwMode="auto">
            <a:xfrm>
              <a:off x="1668" y="1428"/>
              <a:ext cx="431" cy="222"/>
            </a:xfrm>
            <a:prstGeom prst="ellipse">
              <a:avLst/>
            </a:prstGeom>
            <a:noFill/>
            <a:ln w="9525">
              <a:solidFill>
                <a:schemeClr val="tx1"/>
              </a:solidFill>
              <a:round/>
              <a:headEnd/>
              <a:tailEnd/>
            </a:ln>
          </p:spPr>
          <p:txBody>
            <a:bodyPr wrap="none" anchor="ctr"/>
            <a:lstStyle/>
            <a:p>
              <a:endParaRPr lang="en-US"/>
            </a:p>
          </p:txBody>
        </p:sp>
      </p:grpSp>
      <p:grpSp>
        <p:nvGrpSpPr>
          <p:cNvPr id="9" name="Group 29"/>
          <p:cNvGrpSpPr>
            <a:grpSpLocks/>
          </p:cNvGrpSpPr>
          <p:nvPr/>
        </p:nvGrpSpPr>
        <p:grpSpPr bwMode="auto">
          <a:xfrm>
            <a:off x="3590925" y="2198688"/>
            <a:ext cx="515938" cy="325437"/>
            <a:chOff x="2206" y="1409"/>
            <a:chExt cx="325" cy="205"/>
          </a:xfrm>
        </p:grpSpPr>
        <p:sp>
          <p:nvSpPr>
            <p:cNvPr id="20551" name="Text Box 30"/>
            <p:cNvSpPr txBox="1">
              <a:spLocks noChangeArrowheads="1"/>
            </p:cNvSpPr>
            <p:nvPr/>
          </p:nvSpPr>
          <p:spPr bwMode="auto">
            <a:xfrm>
              <a:off x="2207" y="1424"/>
              <a:ext cx="324" cy="173"/>
            </a:xfrm>
            <a:prstGeom prst="rect">
              <a:avLst/>
            </a:prstGeom>
            <a:noFill/>
            <a:ln w="9525">
              <a:noFill/>
              <a:miter lim="800000"/>
              <a:headEnd/>
              <a:tailEnd/>
            </a:ln>
          </p:spPr>
          <p:txBody>
            <a:bodyPr wrap="none">
              <a:spAutoFit/>
            </a:bodyPr>
            <a:lstStyle/>
            <a:p>
              <a:pPr eaLnBrk="1" hangingPunct="1"/>
              <a:r>
                <a:rPr lang="en-US" sz="1200"/>
                <a:t>PI3K</a:t>
              </a:r>
            </a:p>
          </p:txBody>
        </p:sp>
        <p:sp>
          <p:nvSpPr>
            <p:cNvPr id="20552" name="Oval 31"/>
            <p:cNvSpPr>
              <a:spLocks noChangeArrowheads="1"/>
            </p:cNvSpPr>
            <p:nvPr/>
          </p:nvSpPr>
          <p:spPr bwMode="auto">
            <a:xfrm>
              <a:off x="2206" y="1409"/>
              <a:ext cx="308" cy="205"/>
            </a:xfrm>
            <a:prstGeom prst="ellipse">
              <a:avLst/>
            </a:prstGeom>
            <a:noFill/>
            <a:ln w="9525">
              <a:solidFill>
                <a:schemeClr val="tx1"/>
              </a:solidFill>
              <a:round/>
              <a:headEnd/>
              <a:tailEnd/>
            </a:ln>
          </p:spPr>
          <p:txBody>
            <a:bodyPr wrap="none" anchor="ctr"/>
            <a:lstStyle/>
            <a:p>
              <a:endParaRPr lang="en-US"/>
            </a:p>
          </p:txBody>
        </p:sp>
      </p:grpSp>
      <p:grpSp>
        <p:nvGrpSpPr>
          <p:cNvPr id="10" name="Group 32"/>
          <p:cNvGrpSpPr>
            <a:grpSpLocks/>
          </p:cNvGrpSpPr>
          <p:nvPr/>
        </p:nvGrpSpPr>
        <p:grpSpPr bwMode="auto">
          <a:xfrm>
            <a:off x="6088063" y="3994150"/>
            <a:ext cx="712787" cy="336550"/>
            <a:chOff x="3395" y="2140"/>
            <a:chExt cx="449" cy="212"/>
          </a:xfrm>
        </p:grpSpPr>
        <p:sp>
          <p:nvSpPr>
            <p:cNvPr id="20549" name="Text Box 33"/>
            <p:cNvSpPr txBox="1">
              <a:spLocks noChangeArrowheads="1"/>
            </p:cNvSpPr>
            <p:nvPr/>
          </p:nvSpPr>
          <p:spPr bwMode="auto">
            <a:xfrm>
              <a:off x="3411" y="2163"/>
              <a:ext cx="415" cy="173"/>
            </a:xfrm>
            <a:prstGeom prst="rect">
              <a:avLst/>
            </a:prstGeom>
            <a:noFill/>
            <a:ln w="9525">
              <a:noFill/>
              <a:miter lim="800000"/>
              <a:headEnd/>
              <a:tailEnd/>
            </a:ln>
          </p:spPr>
          <p:txBody>
            <a:bodyPr wrap="none">
              <a:spAutoFit/>
            </a:bodyPr>
            <a:lstStyle/>
            <a:p>
              <a:pPr eaLnBrk="1" hangingPunct="1"/>
              <a:r>
                <a:rPr lang="en-US" sz="1200"/>
                <a:t>STAT1</a:t>
              </a:r>
            </a:p>
          </p:txBody>
        </p:sp>
        <p:sp>
          <p:nvSpPr>
            <p:cNvPr id="20550" name="Oval 34"/>
            <p:cNvSpPr>
              <a:spLocks noChangeArrowheads="1"/>
            </p:cNvSpPr>
            <p:nvPr/>
          </p:nvSpPr>
          <p:spPr bwMode="auto">
            <a:xfrm>
              <a:off x="3395" y="2140"/>
              <a:ext cx="449" cy="212"/>
            </a:xfrm>
            <a:prstGeom prst="ellipse">
              <a:avLst/>
            </a:prstGeom>
            <a:noFill/>
            <a:ln w="9525">
              <a:solidFill>
                <a:schemeClr val="tx1"/>
              </a:solidFill>
              <a:round/>
              <a:headEnd/>
              <a:tailEnd/>
            </a:ln>
          </p:spPr>
          <p:txBody>
            <a:bodyPr wrap="none" anchor="ctr"/>
            <a:lstStyle/>
            <a:p>
              <a:endParaRPr lang="en-US"/>
            </a:p>
          </p:txBody>
        </p:sp>
      </p:grpSp>
      <p:grpSp>
        <p:nvGrpSpPr>
          <p:cNvPr id="11" name="Group 35"/>
          <p:cNvGrpSpPr>
            <a:grpSpLocks/>
          </p:cNvGrpSpPr>
          <p:nvPr/>
        </p:nvGrpSpPr>
        <p:grpSpPr bwMode="auto">
          <a:xfrm>
            <a:off x="7123113" y="4002088"/>
            <a:ext cx="706437" cy="328612"/>
            <a:chOff x="3647" y="1873"/>
            <a:chExt cx="445" cy="207"/>
          </a:xfrm>
        </p:grpSpPr>
        <p:sp>
          <p:nvSpPr>
            <p:cNvPr id="20547" name="Text Box 36"/>
            <p:cNvSpPr txBox="1">
              <a:spLocks noChangeArrowheads="1"/>
            </p:cNvSpPr>
            <p:nvPr/>
          </p:nvSpPr>
          <p:spPr bwMode="auto">
            <a:xfrm>
              <a:off x="3663" y="1888"/>
              <a:ext cx="415" cy="173"/>
            </a:xfrm>
            <a:prstGeom prst="rect">
              <a:avLst/>
            </a:prstGeom>
            <a:noFill/>
            <a:ln w="9525">
              <a:noFill/>
              <a:miter lim="800000"/>
              <a:headEnd/>
              <a:tailEnd/>
            </a:ln>
          </p:spPr>
          <p:txBody>
            <a:bodyPr wrap="none">
              <a:spAutoFit/>
            </a:bodyPr>
            <a:lstStyle/>
            <a:p>
              <a:pPr eaLnBrk="1" hangingPunct="1"/>
              <a:r>
                <a:rPr lang="en-US" sz="1200"/>
                <a:t>STAT3</a:t>
              </a:r>
            </a:p>
          </p:txBody>
        </p:sp>
        <p:sp>
          <p:nvSpPr>
            <p:cNvPr id="20548" name="Oval 37"/>
            <p:cNvSpPr>
              <a:spLocks noChangeArrowheads="1"/>
            </p:cNvSpPr>
            <p:nvPr/>
          </p:nvSpPr>
          <p:spPr bwMode="auto">
            <a:xfrm>
              <a:off x="3647" y="1873"/>
              <a:ext cx="445" cy="207"/>
            </a:xfrm>
            <a:prstGeom prst="ellipse">
              <a:avLst/>
            </a:prstGeom>
            <a:noFill/>
            <a:ln w="9525">
              <a:solidFill>
                <a:schemeClr val="tx1"/>
              </a:solidFill>
              <a:round/>
              <a:headEnd/>
              <a:tailEnd/>
            </a:ln>
          </p:spPr>
          <p:txBody>
            <a:bodyPr wrap="none" anchor="ctr"/>
            <a:lstStyle/>
            <a:p>
              <a:endParaRPr lang="en-US"/>
            </a:p>
          </p:txBody>
        </p:sp>
      </p:grpSp>
      <p:grpSp>
        <p:nvGrpSpPr>
          <p:cNvPr id="12" name="Group 38"/>
          <p:cNvGrpSpPr>
            <a:grpSpLocks/>
          </p:cNvGrpSpPr>
          <p:nvPr/>
        </p:nvGrpSpPr>
        <p:grpSpPr bwMode="auto">
          <a:xfrm>
            <a:off x="8043863" y="3994150"/>
            <a:ext cx="722312" cy="349250"/>
            <a:chOff x="4331" y="1700"/>
            <a:chExt cx="455" cy="220"/>
          </a:xfrm>
        </p:grpSpPr>
        <p:sp>
          <p:nvSpPr>
            <p:cNvPr id="20545" name="Text Box 39"/>
            <p:cNvSpPr txBox="1">
              <a:spLocks noChangeArrowheads="1"/>
            </p:cNvSpPr>
            <p:nvPr/>
          </p:nvSpPr>
          <p:spPr bwMode="auto">
            <a:xfrm>
              <a:off x="4347" y="1729"/>
              <a:ext cx="415" cy="173"/>
            </a:xfrm>
            <a:prstGeom prst="rect">
              <a:avLst/>
            </a:prstGeom>
            <a:noFill/>
            <a:ln w="9525">
              <a:noFill/>
              <a:miter lim="800000"/>
              <a:headEnd/>
              <a:tailEnd/>
            </a:ln>
          </p:spPr>
          <p:txBody>
            <a:bodyPr wrap="none">
              <a:spAutoFit/>
            </a:bodyPr>
            <a:lstStyle/>
            <a:p>
              <a:pPr eaLnBrk="1" hangingPunct="1"/>
              <a:r>
                <a:rPr lang="en-US" sz="1200"/>
                <a:t>STAT5</a:t>
              </a:r>
            </a:p>
          </p:txBody>
        </p:sp>
        <p:sp>
          <p:nvSpPr>
            <p:cNvPr id="20546" name="Oval 40"/>
            <p:cNvSpPr>
              <a:spLocks noChangeArrowheads="1"/>
            </p:cNvSpPr>
            <p:nvPr/>
          </p:nvSpPr>
          <p:spPr bwMode="auto">
            <a:xfrm>
              <a:off x="4331" y="1700"/>
              <a:ext cx="455" cy="220"/>
            </a:xfrm>
            <a:prstGeom prst="ellipse">
              <a:avLst/>
            </a:prstGeom>
            <a:noFill/>
            <a:ln w="9525">
              <a:solidFill>
                <a:schemeClr val="tx1"/>
              </a:solidFill>
              <a:round/>
              <a:headEnd/>
              <a:tailEnd/>
            </a:ln>
          </p:spPr>
          <p:txBody>
            <a:bodyPr wrap="none" anchor="ctr"/>
            <a:lstStyle/>
            <a:p>
              <a:endParaRPr lang="en-US"/>
            </a:p>
          </p:txBody>
        </p:sp>
      </p:grpSp>
      <p:grpSp>
        <p:nvGrpSpPr>
          <p:cNvPr id="13" name="Group 41"/>
          <p:cNvGrpSpPr>
            <a:grpSpLocks/>
          </p:cNvGrpSpPr>
          <p:nvPr/>
        </p:nvGrpSpPr>
        <p:grpSpPr bwMode="auto">
          <a:xfrm>
            <a:off x="7453313" y="1876425"/>
            <a:ext cx="525462" cy="295275"/>
            <a:chOff x="3751" y="1606"/>
            <a:chExt cx="331" cy="186"/>
          </a:xfrm>
        </p:grpSpPr>
        <p:sp>
          <p:nvSpPr>
            <p:cNvPr id="20543" name="Text Box 42"/>
            <p:cNvSpPr txBox="1">
              <a:spLocks noChangeArrowheads="1"/>
            </p:cNvSpPr>
            <p:nvPr/>
          </p:nvSpPr>
          <p:spPr bwMode="auto">
            <a:xfrm>
              <a:off x="3774" y="1612"/>
              <a:ext cx="292" cy="173"/>
            </a:xfrm>
            <a:prstGeom prst="rect">
              <a:avLst/>
            </a:prstGeom>
            <a:noFill/>
            <a:ln w="9525">
              <a:noFill/>
              <a:miter lim="800000"/>
              <a:headEnd/>
              <a:tailEnd/>
            </a:ln>
          </p:spPr>
          <p:txBody>
            <a:bodyPr wrap="none">
              <a:spAutoFit/>
            </a:bodyPr>
            <a:lstStyle/>
            <a:p>
              <a:pPr eaLnBrk="1" hangingPunct="1"/>
              <a:r>
                <a:rPr lang="en-US" sz="1200"/>
                <a:t>JAK</a:t>
              </a:r>
            </a:p>
          </p:txBody>
        </p:sp>
        <p:sp>
          <p:nvSpPr>
            <p:cNvPr id="20544" name="Oval 43"/>
            <p:cNvSpPr>
              <a:spLocks noChangeArrowheads="1"/>
            </p:cNvSpPr>
            <p:nvPr/>
          </p:nvSpPr>
          <p:spPr bwMode="auto">
            <a:xfrm>
              <a:off x="3751" y="1606"/>
              <a:ext cx="331" cy="186"/>
            </a:xfrm>
            <a:prstGeom prst="ellipse">
              <a:avLst/>
            </a:prstGeom>
            <a:noFill/>
            <a:ln w="9525">
              <a:solidFill>
                <a:schemeClr val="tx1"/>
              </a:solidFill>
              <a:round/>
              <a:headEnd/>
              <a:tailEnd/>
            </a:ln>
          </p:spPr>
          <p:txBody>
            <a:bodyPr wrap="none" anchor="ctr"/>
            <a:lstStyle/>
            <a:p>
              <a:endParaRPr lang="en-US"/>
            </a:p>
          </p:txBody>
        </p:sp>
      </p:grpSp>
      <p:grpSp>
        <p:nvGrpSpPr>
          <p:cNvPr id="14" name="Group 44"/>
          <p:cNvGrpSpPr>
            <a:grpSpLocks/>
          </p:cNvGrpSpPr>
          <p:nvPr/>
        </p:nvGrpSpPr>
        <p:grpSpPr bwMode="auto">
          <a:xfrm>
            <a:off x="4316413" y="4445000"/>
            <a:ext cx="1193800" cy="377825"/>
            <a:chOff x="2903" y="3024"/>
            <a:chExt cx="752" cy="238"/>
          </a:xfrm>
        </p:grpSpPr>
        <p:sp>
          <p:nvSpPr>
            <p:cNvPr id="20541" name="Text Box 45"/>
            <p:cNvSpPr txBox="1">
              <a:spLocks noChangeArrowheads="1"/>
            </p:cNvSpPr>
            <p:nvPr/>
          </p:nvSpPr>
          <p:spPr bwMode="auto">
            <a:xfrm>
              <a:off x="2914" y="3061"/>
              <a:ext cx="707" cy="173"/>
            </a:xfrm>
            <a:prstGeom prst="rect">
              <a:avLst/>
            </a:prstGeom>
            <a:noFill/>
            <a:ln w="9525">
              <a:noFill/>
              <a:miter lim="800000"/>
              <a:headEnd/>
              <a:tailEnd/>
            </a:ln>
          </p:spPr>
          <p:txBody>
            <a:bodyPr wrap="none">
              <a:spAutoFit/>
            </a:bodyPr>
            <a:lstStyle/>
            <a:p>
              <a:pPr eaLnBrk="1" hangingPunct="1"/>
              <a:r>
                <a:rPr lang="en-US" sz="1200"/>
                <a:t>MAPK p44/42</a:t>
              </a:r>
            </a:p>
          </p:txBody>
        </p:sp>
        <p:sp>
          <p:nvSpPr>
            <p:cNvPr id="20542" name="Oval 46"/>
            <p:cNvSpPr>
              <a:spLocks noChangeArrowheads="1"/>
            </p:cNvSpPr>
            <p:nvPr/>
          </p:nvSpPr>
          <p:spPr bwMode="auto">
            <a:xfrm>
              <a:off x="2903" y="3024"/>
              <a:ext cx="752" cy="238"/>
            </a:xfrm>
            <a:prstGeom prst="ellipse">
              <a:avLst/>
            </a:prstGeom>
            <a:noFill/>
            <a:ln w="9525">
              <a:solidFill>
                <a:schemeClr val="tx1"/>
              </a:solidFill>
              <a:round/>
              <a:headEnd/>
              <a:tailEnd/>
            </a:ln>
          </p:spPr>
          <p:txBody>
            <a:bodyPr wrap="none" anchor="ctr"/>
            <a:lstStyle/>
            <a:p>
              <a:endParaRPr lang="en-US"/>
            </a:p>
          </p:txBody>
        </p:sp>
      </p:grpSp>
      <p:grpSp>
        <p:nvGrpSpPr>
          <p:cNvPr id="15" name="Group 47"/>
          <p:cNvGrpSpPr>
            <a:grpSpLocks/>
          </p:cNvGrpSpPr>
          <p:nvPr/>
        </p:nvGrpSpPr>
        <p:grpSpPr bwMode="auto">
          <a:xfrm>
            <a:off x="4322763" y="3422650"/>
            <a:ext cx="1073150" cy="371475"/>
            <a:chOff x="2827" y="2524"/>
            <a:chExt cx="676" cy="234"/>
          </a:xfrm>
        </p:grpSpPr>
        <p:sp>
          <p:nvSpPr>
            <p:cNvPr id="20539" name="Text Box 48"/>
            <p:cNvSpPr txBox="1">
              <a:spLocks noChangeArrowheads="1"/>
            </p:cNvSpPr>
            <p:nvPr/>
          </p:nvSpPr>
          <p:spPr bwMode="auto">
            <a:xfrm>
              <a:off x="2834" y="2550"/>
              <a:ext cx="665" cy="173"/>
            </a:xfrm>
            <a:prstGeom prst="rect">
              <a:avLst/>
            </a:prstGeom>
            <a:noFill/>
            <a:ln w="9525">
              <a:noFill/>
              <a:miter lim="800000"/>
              <a:headEnd/>
              <a:tailEnd/>
            </a:ln>
          </p:spPr>
          <p:txBody>
            <a:bodyPr wrap="none">
              <a:spAutoFit/>
            </a:bodyPr>
            <a:lstStyle/>
            <a:p>
              <a:pPr eaLnBrk="1" hangingPunct="1"/>
              <a:r>
                <a:rPr lang="en-US" sz="1200"/>
                <a:t>MEK1/MEK2</a:t>
              </a:r>
            </a:p>
          </p:txBody>
        </p:sp>
        <p:sp>
          <p:nvSpPr>
            <p:cNvPr id="20540" name="Oval 49"/>
            <p:cNvSpPr>
              <a:spLocks noChangeArrowheads="1"/>
            </p:cNvSpPr>
            <p:nvPr/>
          </p:nvSpPr>
          <p:spPr bwMode="auto">
            <a:xfrm>
              <a:off x="2827" y="2524"/>
              <a:ext cx="676" cy="234"/>
            </a:xfrm>
            <a:prstGeom prst="ellipse">
              <a:avLst/>
            </a:prstGeom>
            <a:noFill/>
            <a:ln w="9525">
              <a:solidFill>
                <a:schemeClr val="tx1"/>
              </a:solidFill>
              <a:round/>
              <a:headEnd/>
              <a:tailEnd/>
            </a:ln>
          </p:spPr>
          <p:txBody>
            <a:bodyPr wrap="none" anchor="ctr"/>
            <a:lstStyle/>
            <a:p>
              <a:endParaRPr lang="en-US"/>
            </a:p>
          </p:txBody>
        </p:sp>
      </p:grpSp>
      <p:grpSp>
        <p:nvGrpSpPr>
          <p:cNvPr id="16" name="Group 50"/>
          <p:cNvGrpSpPr>
            <a:grpSpLocks/>
          </p:cNvGrpSpPr>
          <p:nvPr/>
        </p:nvGrpSpPr>
        <p:grpSpPr bwMode="auto">
          <a:xfrm>
            <a:off x="5548313" y="3065463"/>
            <a:ext cx="582612" cy="312737"/>
            <a:chOff x="2903" y="2219"/>
            <a:chExt cx="367" cy="197"/>
          </a:xfrm>
        </p:grpSpPr>
        <p:sp>
          <p:nvSpPr>
            <p:cNvPr id="20537" name="Text Box 51"/>
            <p:cNvSpPr txBox="1">
              <a:spLocks noChangeArrowheads="1"/>
            </p:cNvSpPr>
            <p:nvPr/>
          </p:nvSpPr>
          <p:spPr bwMode="auto">
            <a:xfrm>
              <a:off x="2909" y="2235"/>
              <a:ext cx="361" cy="173"/>
            </a:xfrm>
            <a:prstGeom prst="rect">
              <a:avLst/>
            </a:prstGeom>
            <a:noFill/>
            <a:ln w="9525">
              <a:noFill/>
              <a:miter lim="800000"/>
              <a:headEnd/>
              <a:tailEnd/>
            </a:ln>
          </p:spPr>
          <p:txBody>
            <a:bodyPr wrap="none">
              <a:spAutoFit/>
            </a:bodyPr>
            <a:lstStyle/>
            <a:p>
              <a:pPr eaLnBrk="1" hangingPunct="1"/>
              <a:r>
                <a:rPr lang="en-US" sz="1200"/>
                <a:t>RAF1</a:t>
              </a:r>
            </a:p>
          </p:txBody>
        </p:sp>
        <p:sp>
          <p:nvSpPr>
            <p:cNvPr id="20538" name="Oval 52"/>
            <p:cNvSpPr>
              <a:spLocks noChangeArrowheads="1"/>
            </p:cNvSpPr>
            <p:nvPr/>
          </p:nvSpPr>
          <p:spPr bwMode="auto">
            <a:xfrm>
              <a:off x="2903" y="2219"/>
              <a:ext cx="347" cy="197"/>
            </a:xfrm>
            <a:prstGeom prst="ellipse">
              <a:avLst/>
            </a:prstGeom>
            <a:noFill/>
            <a:ln w="9525">
              <a:solidFill>
                <a:schemeClr val="tx1"/>
              </a:solidFill>
              <a:round/>
              <a:headEnd/>
              <a:tailEnd/>
            </a:ln>
          </p:spPr>
          <p:txBody>
            <a:bodyPr wrap="none" anchor="ctr"/>
            <a:lstStyle/>
            <a:p>
              <a:endParaRPr lang="en-US"/>
            </a:p>
          </p:txBody>
        </p:sp>
      </p:grpSp>
      <p:grpSp>
        <p:nvGrpSpPr>
          <p:cNvPr id="17" name="Group 53"/>
          <p:cNvGrpSpPr>
            <a:grpSpLocks/>
          </p:cNvGrpSpPr>
          <p:nvPr/>
        </p:nvGrpSpPr>
        <p:grpSpPr bwMode="auto">
          <a:xfrm>
            <a:off x="5567363" y="2552700"/>
            <a:ext cx="534987" cy="292100"/>
            <a:chOff x="2819" y="1912"/>
            <a:chExt cx="337" cy="184"/>
          </a:xfrm>
        </p:grpSpPr>
        <p:sp>
          <p:nvSpPr>
            <p:cNvPr id="20535" name="Text Box 54"/>
            <p:cNvSpPr txBox="1">
              <a:spLocks noChangeArrowheads="1"/>
            </p:cNvSpPr>
            <p:nvPr/>
          </p:nvSpPr>
          <p:spPr bwMode="auto">
            <a:xfrm>
              <a:off x="2828" y="1920"/>
              <a:ext cx="313" cy="173"/>
            </a:xfrm>
            <a:prstGeom prst="rect">
              <a:avLst/>
            </a:prstGeom>
            <a:noFill/>
            <a:ln w="9525">
              <a:noFill/>
              <a:miter lim="800000"/>
              <a:headEnd/>
              <a:tailEnd/>
            </a:ln>
          </p:spPr>
          <p:txBody>
            <a:bodyPr wrap="none">
              <a:spAutoFit/>
            </a:bodyPr>
            <a:lstStyle/>
            <a:p>
              <a:pPr eaLnBrk="1" hangingPunct="1"/>
              <a:r>
                <a:rPr lang="en-US" sz="1200"/>
                <a:t>RAS</a:t>
              </a:r>
            </a:p>
          </p:txBody>
        </p:sp>
        <p:sp>
          <p:nvSpPr>
            <p:cNvPr id="20536" name="Oval 55"/>
            <p:cNvSpPr>
              <a:spLocks noChangeArrowheads="1"/>
            </p:cNvSpPr>
            <p:nvPr/>
          </p:nvSpPr>
          <p:spPr bwMode="auto">
            <a:xfrm>
              <a:off x="2819" y="1912"/>
              <a:ext cx="337" cy="184"/>
            </a:xfrm>
            <a:prstGeom prst="ellipse">
              <a:avLst/>
            </a:prstGeom>
            <a:noFill/>
            <a:ln w="9525">
              <a:solidFill>
                <a:schemeClr val="tx1"/>
              </a:solidFill>
              <a:round/>
              <a:headEnd/>
              <a:tailEnd/>
            </a:ln>
          </p:spPr>
          <p:txBody>
            <a:bodyPr wrap="none" anchor="ctr"/>
            <a:lstStyle/>
            <a:p>
              <a:endParaRPr lang="en-US"/>
            </a:p>
          </p:txBody>
        </p:sp>
      </p:grpSp>
      <p:grpSp>
        <p:nvGrpSpPr>
          <p:cNvPr id="18" name="Group 56"/>
          <p:cNvGrpSpPr>
            <a:grpSpLocks/>
          </p:cNvGrpSpPr>
          <p:nvPr/>
        </p:nvGrpSpPr>
        <p:grpSpPr bwMode="auto">
          <a:xfrm>
            <a:off x="5430838" y="2049463"/>
            <a:ext cx="506412" cy="296862"/>
            <a:chOff x="2789" y="1637"/>
            <a:chExt cx="319" cy="187"/>
          </a:xfrm>
        </p:grpSpPr>
        <p:sp>
          <p:nvSpPr>
            <p:cNvPr id="20533" name="Text Box 57"/>
            <p:cNvSpPr txBox="1">
              <a:spLocks noChangeArrowheads="1"/>
            </p:cNvSpPr>
            <p:nvPr/>
          </p:nvSpPr>
          <p:spPr bwMode="auto">
            <a:xfrm>
              <a:off x="2789" y="1645"/>
              <a:ext cx="319" cy="173"/>
            </a:xfrm>
            <a:prstGeom prst="rect">
              <a:avLst/>
            </a:prstGeom>
            <a:noFill/>
            <a:ln w="9525">
              <a:noFill/>
              <a:miter lim="800000"/>
              <a:headEnd/>
              <a:tailEnd/>
            </a:ln>
          </p:spPr>
          <p:txBody>
            <a:bodyPr wrap="none">
              <a:spAutoFit/>
            </a:bodyPr>
            <a:lstStyle/>
            <a:p>
              <a:pPr eaLnBrk="1" hangingPunct="1"/>
              <a:r>
                <a:rPr lang="en-US" sz="1200"/>
                <a:t>SOS</a:t>
              </a:r>
            </a:p>
          </p:txBody>
        </p:sp>
        <p:sp>
          <p:nvSpPr>
            <p:cNvPr id="20534" name="Oval 58"/>
            <p:cNvSpPr>
              <a:spLocks noChangeArrowheads="1"/>
            </p:cNvSpPr>
            <p:nvPr/>
          </p:nvSpPr>
          <p:spPr bwMode="auto">
            <a:xfrm>
              <a:off x="2795" y="1637"/>
              <a:ext cx="303" cy="187"/>
            </a:xfrm>
            <a:prstGeom prst="ellipse">
              <a:avLst/>
            </a:prstGeom>
            <a:noFill/>
            <a:ln w="9525">
              <a:solidFill>
                <a:schemeClr val="tx1"/>
              </a:solidFill>
              <a:round/>
              <a:headEnd/>
              <a:tailEnd/>
            </a:ln>
          </p:spPr>
          <p:txBody>
            <a:bodyPr wrap="none" anchor="ctr"/>
            <a:lstStyle/>
            <a:p>
              <a:endParaRPr lang="en-US"/>
            </a:p>
          </p:txBody>
        </p:sp>
      </p:grpSp>
      <p:grpSp>
        <p:nvGrpSpPr>
          <p:cNvPr id="19" name="Group 59"/>
          <p:cNvGrpSpPr>
            <a:grpSpLocks/>
          </p:cNvGrpSpPr>
          <p:nvPr/>
        </p:nvGrpSpPr>
        <p:grpSpPr bwMode="auto">
          <a:xfrm>
            <a:off x="5040313" y="2249488"/>
            <a:ext cx="598487" cy="312737"/>
            <a:chOff x="2783" y="1393"/>
            <a:chExt cx="377" cy="197"/>
          </a:xfrm>
        </p:grpSpPr>
        <p:sp>
          <p:nvSpPr>
            <p:cNvPr id="20531" name="Text Box 60"/>
            <p:cNvSpPr txBox="1">
              <a:spLocks noChangeArrowheads="1"/>
            </p:cNvSpPr>
            <p:nvPr/>
          </p:nvSpPr>
          <p:spPr bwMode="auto">
            <a:xfrm>
              <a:off x="2783" y="1408"/>
              <a:ext cx="377" cy="173"/>
            </a:xfrm>
            <a:prstGeom prst="rect">
              <a:avLst/>
            </a:prstGeom>
            <a:noFill/>
            <a:ln w="9525">
              <a:noFill/>
              <a:miter lim="800000"/>
              <a:headEnd/>
              <a:tailEnd/>
            </a:ln>
          </p:spPr>
          <p:txBody>
            <a:bodyPr wrap="none">
              <a:spAutoFit/>
            </a:bodyPr>
            <a:lstStyle/>
            <a:p>
              <a:pPr eaLnBrk="1" hangingPunct="1"/>
              <a:r>
                <a:rPr lang="en-US" sz="1200"/>
                <a:t>GRB2</a:t>
              </a:r>
            </a:p>
          </p:txBody>
        </p:sp>
        <p:sp>
          <p:nvSpPr>
            <p:cNvPr id="20532" name="Oval 61"/>
            <p:cNvSpPr>
              <a:spLocks noChangeArrowheads="1"/>
            </p:cNvSpPr>
            <p:nvPr/>
          </p:nvSpPr>
          <p:spPr bwMode="auto">
            <a:xfrm>
              <a:off x="2797" y="1393"/>
              <a:ext cx="330" cy="197"/>
            </a:xfrm>
            <a:prstGeom prst="ellipse">
              <a:avLst/>
            </a:prstGeom>
            <a:noFill/>
            <a:ln w="9525">
              <a:solidFill>
                <a:schemeClr val="tx1"/>
              </a:solidFill>
              <a:round/>
              <a:headEnd/>
              <a:tailEnd/>
            </a:ln>
          </p:spPr>
          <p:txBody>
            <a:bodyPr wrap="none" anchor="ctr"/>
            <a:lstStyle/>
            <a:p>
              <a:endParaRPr lang="en-US"/>
            </a:p>
          </p:txBody>
        </p:sp>
      </p:grpSp>
      <p:grpSp>
        <p:nvGrpSpPr>
          <p:cNvPr id="20" name="Group 62"/>
          <p:cNvGrpSpPr>
            <a:grpSpLocks/>
          </p:cNvGrpSpPr>
          <p:nvPr/>
        </p:nvGrpSpPr>
        <p:grpSpPr bwMode="auto">
          <a:xfrm>
            <a:off x="5003800" y="1974850"/>
            <a:ext cx="504825" cy="274638"/>
            <a:chOff x="2808" y="1252"/>
            <a:chExt cx="318" cy="173"/>
          </a:xfrm>
        </p:grpSpPr>
        <p:sp>
          <p:nvSpPr>
            <p:cNvPr id="20529" name="Text Box 63"/>
            <p:cNvSpPr txBox="1">
              <a:spLocks noChangeArrowheads="1"/>
            </p:cNvSpPr>
            <p:nvPr/>
          </p:nvSpPr>
          <p:spPr bwMode="auto">
            <a:xfrm>
              <a:off x="2808" y="1252"/>
              <a:ext cx="318" cy="173"/>
            </a:xfrm>
            <a:prstGeom prst="rect">
              <a:avLst/>
            </a:prstGeom>
            <a:noFill/>
            <a:ln w="9525">
              <a:noFill/>
              <a:miter lim="800000"/>
              <a:headEnd/>
              <a:tailEnd/>
            </a:ln>
          </p:spPr>
          <p:txBody>
            <a:bodyPr wrap="none">
              <a:spAutoFit/>
            </a:bodyPr>
            <a:lstStyle/>
            <a:p>
              <a:pPr eaLnBrk="1" hangingPunct="1"/>
              <a:r>
                <a:rPr lang="en-US" sz="1200"/>
                <a:t>SHC</a:t>
              </a:r>
            </a:p>
          </p:txBody>
        </p:sp>
        <p:sp>
          <p:nvSpPr>
            <p:cNvPr id="20530" name="Oval 64"/>
            <p:cNvSpPr>
              <a:spLocks noChangeArrowheads="1"/>
            </p:cNvSpPr>
            <p:nvPr/>
          </p:nvSpPr>
          <p:spPr bwMode="auto">
            <a:xfrm>
              <a:off x="2815" y="1252"/>
              <a:ext cx="284" cy="165"/>
            </a:xfrm>
            <a:prstGeom prst="ellipse">
              <a:avLst/>
            </a:prstGeom>
            <a:noFill/>
            <a:ln w="9525">
              <a:solidFill>
                <a:schemeClr val="tx1"/>
              </a:solidFill>
              <a:round/>
              <a:headEnd/>
              <a:tailEnd/>
            </a:ln>
          </p:spPr>
          <p:txBody>
            <a:bodyPr wrap="none" anchor="ctr"/>
            <a:lstStyle/>
            <a:p>
              <a:endParaRPr lang="en-US"/>
            </a:p>
          </p:txBody>
        </p:sp>
      </p:grpSp>
      <p:sp>
        <p:nvSpPr>
          <p:cNvPr id="20505" name="Text Box 65"/>
          <p:cNvSpPr txBox="1">
            <a:spLocks noChangeArrowheads="1"/>
          </p:cNvSpPr>
          <p:nvPr/>
        </p:nvSpPr>
        <p:spPr bwMode="auto">
          <a:xfrm>
            <a:off x="6962775" y="5064125"/>
            <a:ext cx="1236663" cy="333375"/>
          </a:xfrm>
          <a:prstGeom prst="rect">
            <a:avLst/>
          </a:prstGeom>
          <a:noFill/>
          <a:ln w="28575">
            <a:solidFill>
              <a:srgbClr val="FDF992"/>
            </a:solidFill>
            <a:miter lim="800000"/>
            <a:headEnd/>
            <a:tailEnd/>
          </a:ln>
        </p:spPr>
        <p:txBody>
          <a:bodyPr wrap="none">
            <a:spAutoFit/>
          </a:bodyPr>
          <a:lstStyle/>
          <a:p>
            <a:pPr eaLnBrk="1" hangingPunct="1"/>
            <a:r>
              <a:rPr lang="en-US" sz="1400"/>
              <a:t>Transcription</a:t>
            </a:r>
          </a:p>
        </p:txBody>
      </p:sp>
      <p:sp>
        <p:nvSpPr>
          <p:cNvPr id="20506" name="Line 66"/>
          <p:cNvSpPr>
            <a:spLocks noChangeShapeType="1"/>
          </p:cNvSpPr>
          <p:nvPr/>
        </p:nvSpPr>
        <p:spPr bwMode="auto">
          <a:xfrm flipH="1">
            <a:off x="3181350" y="2332038"/>
            <a:ext cx="385763" cy="101600"/>
          </a:xfrm>
          <a:prstGeom prst="line">
            <a:avLst/>
          </a:prstGeom>
          <a:noFill/>
          <a:ln w="9525">
            <a:solidFill>
              <a:schemeClr val="tx1"/>
            </a:solidFill>
            <a:round/>
            <a:headEnd/>
            <a:tailEnd type="triangle" w="med" len="med"/>
          </a:ln>
        </p:spPr>
        <p:txBody>
          <a:bodyPr/>
          <a:lstStyle/>
          <a:p>
            <a:endParaRPr lang="en-US"/>
          </a:p>
        </p:txBody>
      </p:sp>
      <p:sp>
        <p:nvSpPr>
          <p:cNvPr id="20507" name="Line 67"/>
          <p:cNvSpPr>
            <a:spLocks noChangeShapeType="1"/>
          </p:cNvSpPr>
          <p:nvPr/>
        </p:nvSpPr>
        <p:spPr bwMode="auto">
          <a:xfrm flipH="1">
            <a:off x="2257425" y="2678113"/>
            <a:ext cx="431800" cy="293687"/>
          </a:xfrm>
          <a:prstGeom prst="line">
            <a:avLst/>
          </a:prstGeom>
          <a:noFill/>
          <a:ln w="9525">
            <a:solidFill>
              <a:schemeClr val="tx1"/>
            </a:solidFill>
            <a:round/>
            <a:headEnd/>
            <a:tailEnd type="triangle" w="med" len="med"/>
          </a:ln>
        </p:spPr>
        <p:txBody>
          <a:bodyPr/>
          <a:lstStyle/>
          <a:p>
            <a:endParaRPr lang="en-US"/>
          </a:p>
        </p:txBody>
      </p:sp>
      <p:sp>
        <p:nvSpPr>
          <p:cNvPr id="20508" name="Line 68"/>
          <p:cNvSpPr>
            <a:spLocks noChangeShapeType="1"/>
          </p:cNvSpPr>
          <p:nvPr/>
        </p:nvSpPr>
        <p:spPr bwMode="auto">
          <a:xfrm>
            <a:off x="2414588" y="3255963"/>
            <a:ext cx="865187" cy="669925"/>
          </a:xfrm>
          <a:prstGeom prst="line">
            <a:avLst/>
          </a:prstGeom>
          <a:noFill/>
          <a:ln w="9525">
            <a:solidFill>
              <a:schemeClr val="tx1"/>
            </a:solidFill>
            <a:round/>
            <a:headEnd/>
            <a:tailEnd type="triangle" w="med" len="med"/>
          </a:ln>
        </p:spPr>
        <p:txBody>
          <a:bodyPr/>
          <a:lstStyle/>
          <a:p>
            <a:endParaRPr lang="en-US"/>
          </a:p>
        </p:txBody>
      </p:sp>
      <p:sp>
        <p:nvSpPr>
          <p:cNvPr id="20509" name="Line 69"/>
          <p:cNvSpPr>
            <a:spLocks noChangeShapeType="1"/>
          </p:cNvSpPr>
          <p:nvPr/>
        </p:nvSpPr>
        <p:spPr bwMode="auto">
          <a:xfrm flipV="1">
            <a:off x="2457450" y="4191000"/>
            <a:ext cx="369888" cy="7938"/>
          </a:xfrm>
          <a:prstGeom prst="line">
            <a:avLst/>
          </a:prstGeom>
          <a:noFill/>
          <a:ln w="9525">
            <a:solidFill>
              <a:schemeClr val="tx1"/>
            </a:solidFill>
            <a:round/>
            <a:headEnd/>
            <a:tailEnd type="triangle" w="med" len="med"/>
          </a:ln>
        </p:spPr>
        <p:txBody>
          <a:bodyPr/>
          <a:lstStyle/>
          <a:p>
            <a:endParaRPr lang="en-US"/>
          </a:p>
        </p:txBody>
      </p:sp>
      <p:sp>
        <p:nvSpPr>
          <p:cNvPr id="20510" name="Line 70"/>
          <p:cNvSpPr>
            <a:spLocks noChangeShapeType="1"/>
          </p:cNvSpPr>
          <p:nvPr/>
        </p:nvSpPr>
        <p:spPr bwMode="auto">
          <a:xfrm flipH="1">
            <a:off x="1984375" y="3397250"/>
            <a:ext cx="1588" cy="590550"/>
          </a:xfrm>
          <a:prstGeom prst="line">
            <a:avLst/>
          </a:prstGeom>
          <a:noFill/>
          <a:ln w="9525">
            <a:solidFill>
              <a:schemeClr val="tx1"/>
            </a:solidFill>
            <a:round/>
            <a:headEnd/>
            <a:tailEnd type="triangle" w="med" len="med"/>
          </a:ln>
        </p:spPr>
        <p:txBody>
          <a:bodyPr/>
          <a:lstStyle/>
          <a:p>
            <a:endParaRPr lang="en-US"/>
          </a:p>
        </p:txBody>
      </p:sp>
      <p:sp>
        <p:nvSpPr>
          <p:cNvPr id="20511" name="Line 71"/>
          <p:cNvSpPr>
            <a:spLocks noChangeShapeType="1"/>
          </p:cNvSpPr>
          <p:nvPr/>
        </p:nvSpPr>
        <p:spPr bwMode="auto">
          <a:xfrm>
            <a:off x="2201863" y="4389438"/>
            <a:ext cx="425450" cy="636587"/>
          </a:xfrm>
          <a:prstGeom prst="line">
            <a:avLst/>
          </a:prstGeom>
          <a:noFill/>
          <a:ln w="9525">
            <a:solidFill>
              <a:schemeClr val="tx1"/>
            </a:solidFill>
            <a:round/>
            <a:headEnd/>
            <a:tailEnd type="triangle" w="med" len="med"/>
          </a:ln>
        </p:spPr>
        <p:txBody>
          <a:bodyPr/>
          <a:lstStyle/>
          <a:p>
            <a:endParaRPr lang="en-US"/>
          </a:p>
        </p:txBody>
      </p:sp>
      <p:sp>
        <p:nvSpPr>
          <p:cNvPr id="20512" name="Line 72"/>
          <p:cNvSpPr>
            <a:spLocks noChangeShapeType="1"/>
          </p:cNvSpPr>
          <p:nvPr/>
        </p:nvSpPr>
        <p:spPr bwMode="auto">
          <a:xfrm>
            <a:off x="7878763" y="2279650"/>
            <a:ext cx="534987" cy="1597025"/>
          </a:xfrm>
          <a:prstGeom prst="line">
            <a:avLst/>
          </a:prstGeom>
          <a:noFill/>
          <a:ln w="9525">
            <a:solidFill>
              <a:schemeClr val="tx1"/>
            </a:solidFill>
            <a:round/>
            <a:headEnd/>
            <a:tailEnd type="triangle" w="med" len="med"/>
          </a:ln>
        </p:spPr>
        <p:txBody>
          <a:bodyPr/>
          <a:lstStyle/>
          <a:p>
            <a:endParaRPr lang="en-US"/>
          </a:p>
        </p:txBody>
      </p:sp>
      <p:sp>
        <p:nvSpPr>
          <p:cNvPr id="20513" name="Line 73"/>
          <p:cNvSpPr>
            <a:spLocks noChangeShapeType="1"/>
          </p:cNvSpPr>
          <p:nvPr/>
        </p:nvSpPr>
        <p:spPr bwMode="auto">
          <a:xfrm>
            <a:off x="7165975" y="1935163"/>
            <a:ext cx="246063" cy="1954212"/>
          </a:xfrm>
          <a:prstGeom prst="line">
            <a:avLst/>
          </a:prstGeom>
          <a:noFill/>
          <a:ln w="9525">
            <a:solidFill>
              <a:schemeClr val="tx1"/>
            </a:solidFill>
            <a:round/>
            <a:headEnd/>
            <a:tailEnd type="triangle" w="med" len="med"/>
          </a:ln>
        </p:spPr>
        <p:txBody>
          <a:bodyPr/>
          <a:lstStyle/>
          <a:p>
            <a:endParaRPr lang="en-US"/>
          </a:p>
        </p:txBody>
      </p:sp>
      <p:sp>
        <p:nvSpPr>
          <p:cNvPr id="20514" name="Line 74"/>
          <p:cNvSpPr>
            <a:spLocks noChangeShapeType="1"/>
          </p:cNvSpPr>
          <p:nvPr/>
        </p:nvSpPr>
        <p:spPr bwMode="auto">
          <a:xfrm flipH="1">
            <a:off x="7697788" y="4457700"/>
            <a:ext cx="633412" cy="561975"/>
          </a:xfrm>
          <a:prstGeom prst="line">
            <a:avLst/>
          </a:prstGeom>
          <a:noFill/>
          <a:ln w="9525">
            <a:solidFill>
              <a:schemeClr val="tx1"/>
            </a:solidFill>
            <a:round/>
            <a:headEnd/>
            <a:tailEnd type="triangle" w="med" len="med"/>
          </a:ln>
        </p:spPr>
        <p:txBody>
          <a:bodyPr/>
          <a:lstStyle/>
          <a:p>
            <a:endParaRPr lang="en-US"/>
          </a:p>
        </p:txBody>
      </p:sp>
      <p:sp>
        <p:nvSpPr>
          <p:cNvPr id="20515" name="Line 75"/>
          <p:cNvSpPr>
            <a:spLocks noChangeShapeType="1"/>
          </p:cNvSpPr>
          <p:nvPr/>
        </p:nvSpPr>
        <p:spPr bwMode="auto">
          <a:xfrm flipH="1">
            <a:off x="7502525" y="4403725"/>
            <a:ext cx="1588" cy="615950"/>
          </a:xfrm>
          <a:prstGeom prst="line">
            <a:avLst/>
          </a:prstGeom>
          <a:noFill/>
          <a:ln w="9525">
            <a:solidFill>
              <a:schemeClr val="tx1"/>
            </a:solidFill>
            <a:round/>
            <a:headEnd/>
            <a:tailEnd type="triangle" w="med" len="med"/>
          </a:ln>
        </p:spPr>
        <p:txBody>
          <a:bodyPr/>
          <a:lstStyle/>
          <a:p>
            <a:endParaRPr lang="en-US"/>
          </a:p>
        </p:txBody>
      </p:sp>
      <p:sp>
        <p:nvSpPr>
          <p:cNvPr id="20516" name="Line 76"/>
          <p:cNvSpPr>
            <a:spLocks noChangeShapeType="1"/>
          </p:cNvSpPr>
          <p:nvPr/>
        </p:nvSpPr>
        <p:spPr bwMode="auto">
          <a:xfrm>
            <a:off x="6605588" y="4398963"/>
            <a:ext cx="642937" cy="604837"/>
          </a:xfrm>
          <a:prstGeom prst="line">
            <a:avLst/>
          </a:prstGeom>
          <a:noFill/>
          <a:ln w="9525">
            <a:solidFill>
              <a:schemeClr val="tx1"/>
            </a:solidFill>
            <a:round/>
            <a:headEnd/>
            <a:tailEnd type="triangle" w="med" len="med"/>
          </a:ln>
        </p:spPr>
        <p:txBody>
          <a:bodyPr/>
          <a:lstStyle/>
          <a:p>
            <a:endParaRPr lang="en-US"/>
          </a:p>
        </p:txBody>
      </p:sp>
      <p:sp>
        <p:nvSpPr>
          <p:cNvPr id="20517" name="Line 77"/>
          <p:cNvSpPr>
            <a:spLocks noChangeShapeType="1"/>
          </p:cNvSpPr>
          <p:nvPr/>
        </p:nvSpPr>
        <p:spPr bwMode="auto">
          <a:xfrm>
            <a:off x="4932363" y="3851275"/>
            <a:ext cx="11112" cy="525463"/>
          </a:xfrm>
          <a:prstGeom prst="line">
            <a:avLst/>
          </a:prstGeom>
          <a:noFill/>
          <a:ln w="9525">
            <a:solidFill>
              <a:schemeClr val="tx1"/>
            </a:solidFill>
            <a:round/>
            <a:headEnd/>
            <a:tailEnd type="triangle" w="med" len="med"/>
          </a:ln>
        </p:spPr>
        <p:txBody>
          <a:bodyPr/>
          <a:lstStyle/>
          <a:p>
            <a:endParaRPr lang="en-US"/>
          </a:p>
        </p:txBody>
      </p:sp>
      <p:sp>
        <p:nvSpPr>
          <p:cNvPr id="20518" name="Line 78"/>
          <p:cNvSpPr>
            <a:spLocks noChangeShapeType="1"/>
          </p:cNvSpPr>
          <p:nvPr/>
        </p:nvSpPr>
        <p:spPr bwMode="auto">
          <a:xfrm flipH="1">
            <a:off x="5291138" y="3327400"/>
            <a:ext cx="231775" cy="149225"/>
          </a:xfrm>
          <a:prstGeom prst="line">
            <a:avLst/>
          </a:prstGeom>
          <a:noFill/>
          <a:ln w="9525">
            <a:solidFill>
              <a:schemeClr val="tx1"/>
            </a:solidFill>
            <a:round/>
            <a:headEnd/>
            <a:tailEnd type="triangle" w="med" len="med"/>
          </a:ln>
        </p:spPr>
        <p:txBody>
          <a:bodyPr/>
          <a:lstStyle/>
          <a:p>
            <a:endParaRPr lang="en-US"/>
          </a:p>
        </p:txBody>
      </p:sp>
      <p:sp>
        <p:nvSpPr>
          <p:cNvPr id="20519" name="Line 79"/>
          <p:cNvSpPr>
            <a:spLocks noChangeShapeType="1"/>
          </p:cNvSpPr>
          <p:nvPr/>
        </p:nvSpPr>
        <p:spPr bwMode="auto">
          <a:xfrm>
            <a:off x="5694363" y="2409825"/>
            <a:ext cx="100012" cy="123825"/>
          </a:xfrm>
          <a:prstGeom prst="line">
            <a:avLst/>
          </a:prstGeom>
          <a:noFill/>
          <a:ln w="9525">
            <a:solidFill>
              <a:schemeClr val="tx1"/>
            </a:solidFill>
            <a:round/>
            <a:headEnd/>
            <a:tailEnd type="triangle" w="med" len="med"/>
          </a:ln>
        </p:spPr>
        <p:txBody>
          <a:bodyPr/>
          <a:lstStyle/>
          <a:p>
            <a:endParaRPr lang="en-US"/>
          </a:p>
        </p:txBody>
      </p:sp>
      <p:sp>
        <p:nvSpPr>
          <p:cNvPr id="20520" name="Line 80"/>
          <p:cNvSpPr>
            <a:spLocks noChangeShapeType="1"/>
          </p:cNvSpPr>
          <p:nvPr/>
        </p:nvSpPr>
        <p:spPr bwMode="auto">
          <a:xfrm>
            <a:off x="5834063" y="2886075"/>
            <a:ext cx="1587" cy="149225"/>
          </a:xfrm>
          <a:prstGeom prst="line">
            <a:avLst/>
          </a:prstGeom>
          <a:noFill/>
          <a:ln w="9525">
            <a:solidFill>
              <a:schemeClr val="tx1"/>
            </a:solidFill>
            <a:round/>
            <a:headEnd/>
            <a:tailEnd type="triangle" w="med" len="med"/>
          </a:ln>
        </p:spPr>
        <p:txBody>
          <a:bodyPr/>
          <a:lstStyle/>
          <a:p>
            <a:endParaRPr lang="en-US"/>
          </a:p>
        </p:txBody>
      </p:sp>
      <p:sp>
        <p:nvSpPr>
          <p:cNvPr id="20523" name="Line 83"/>
          <p:cNvSpPr>
            <a:spLocks noChangeShapeType="1"/>
          </p:cNvSpPr>
          <p:nvPr/>
        </p:nvSpPr>
        <p:spPr bwMode="auto">
          <a:xfrm flipH="1">
            <a:off x="2878138" y="4498975"/>
            <a:ext cx="441325" cy="533400"/>
          </a:xfrm>
          <a:prstGeom prst="line">
            <a:avLst/>
          </a:prstGeom>
          <a:noFill/>
          <a:ln w="9525">
            <a:solidFill>
              <a:schemeClr val="tx1"/>
            </a:solidFill>
            <a:round/>
            <a:headEnd/>
            <a:tailEnd type="triangle" w="med" len="med"/>
          </a:ln>
        </p:spPr>
        <p:txBody>
          <a:bodyPr/>
          <a:lstStyle/>
          <a:p>
            <a:endParaRPr lang="en-US"/>
          </a:p>
        </p:txBody>
      </p:sp>
      <p:sp>
        <p:nvSpPr>
          <p:cNvPr id="20524" name="Line 84"/>
          <p:cNvSpPr>
            <a:spLocks noChangeShapeType="1"/>
          </p:cNvSpPr>
          <p:nvPr/>
        </p:nvSpPr>
        <p:spPr bwMode="auto">
          <a:xfrm flipH="1">
            <a:off x="6497638" y="1935163"/>
            <a:ext cx="147637" cy="2030412"/>
          </a:xfrm>
          <a:prstGeom prst="line">
            <a:avLst/>
          </a:prstGeom>
          <a:noFill/>
          <a:ln w="9525">
            <a:solidFill>
              <a:schemeClr val="tx1"/>
            </a:solidFill>
            <a:round/>
            <a:headEnd/>
            <a:tailEnd type="triangle" w="med" len="med"/>
          </a:ln>
        </p:spPr>
        <p:txBody>
          <a:bodyPr/>
          <a:lstStyle/>
          <a:p>
            <a:endParaRPr lang="en-US"/>
          </a:p>
        </p:txBody>
      </p:sp>
      <p:sp>
        <p:nvSpPr>
          <p:cNvPr id="91" name="Rectangle 85"/>
          <p:cNvSpPr>
            <a:spLocks noChangeArrowheads="1"/>
          </p:cNvSpPr>
          <p:nvPr/>
        </p:nvSpPr>
        <p:spPr bwMode="auto">
          <a:xfrm>
            <a:off x="532191" y="1854200"/>
            <a:ext cx="8243510" cy="4704822"/>
          </a:xfrm>
          <a:prstGeom prst="rect">
            <a:avLst/>
          </a:prstGeom>
          <a:solidFill>
            <a:srgbClr val="B2B2B2">
              <a:alpha val="76077"/>
            </a:srgbClr>
          </a:solidFill>
          <a:ln w="25400">
            <a:noFill/>
            <a:miter lim="800000"/>
            <a:headEnd/>
            <a:tailEnd/>
          </a:ln>
        </p:spPr>
        <p:txBody>
          <a:bodyPr wrap="none" anchor="ctr"/>
          <a:lstStyle/>
          <a:p>
            <a:pPr algn="ctr"/>
            <a:endParaRPr lang="en-US"/>
          </a:p>
        </p:txBody>
      </p:sp>
      <p:sp>
        <p:nvSpPr>
          <p:cNvPr id="92" name="Text Box 84"/>
          <p:cNvSpPr txBox="1">
            <a:spLocks noChangeArrowheads="1"/>
          </p:cNvSpPr>
          <p:nvPr/>
        </p:nvSpPr>
        <p:spPr bwMode="auto">
          <a:xfrm>
            <a:off x="2076450" y="1536700"/>
            <a:ext cx="1054170" cy="246221"/>
          </a:xfrm>
          <a:prstGeom prst="rect">
            <a:avLst/>
          </a:prstGeom>
          <a:noFill/>
          <a:ln w="9525">
            <a:noFill/>
            <a:miter lim="800000"/>
            <a:headEnd/>
            <a:tailEnd/>
          </a:ln>
        </p:spPr>
        <p:txBody>
          <a:bodyPr wrap="none">
            <a:spAutoFit/>
          </a:bodyPr>
          <a:lstStyle/>
          <a:p>
            <a:pPr eaLnBrk="1" hangingPunct="1"/>
            <a:r>
              <a:rPr lang="en-US" sz="1000" dirty="0" smtClean="0"/>
              <a:t>Cell membrane</a:t>
            </a:r>
            <a:endParaRPr lang="en-US" sz="1000" dirty="0"/>
          </a:p>
        </p:txBody>
      </p:sp>
      <p:sp>
        <p:nvSpPr>
          <p:cNvPr id="78" name="Text Box 81"/>
          <p:cNvSpPr txBox="1">
            <a:spLocks noChangeArrowheads="1"/>
          </p:cNvSpPr>
          <p:nvPr/>
        </p:nvSpPr>
        <p:spPr bwMode="auto">
          <a:xfrm>
            <a:off x="4356433" y="1184907"/>
            <a:ext cx="552450" cy="366712"/>
          </a:xfrm>
          <a:prstGeom prst="rect">
            <a:avLst/>
          </a:prstGeom>
          <a:noFill/>
          <a:ln w="9525">
            <a:noFill/>
            <a:miter lim="800000"/>
            <a:headEnd/>
            <a:tailEnd/>
          </a:ln>
        </p:spPr>
        <p:txBody>
          <a:bodyPr wrap="none">
            <a:spAutoFit/>
          </a:bodyPr>
          <a:lstStyle/>
          <a:p>
            <a:pPr eaLnBrk="1" hangingPunct="1"/>
            <a:r>
              <a:rPr lang="en-US" sz="1800" b="1"/>
              <a:t>KIT</a:t>
            </a:r>
          </a:p>
        </p:txBody>
      </p:sp>
      <p:sp>
        <p:nvSpPr>
          <p:cNvPr id="79" name="Multiply 78"/>
          <p:cNvSpPr/>
          <p:nvPr/>
        </p:nvSpPr>
        <p:spPr bwMode="auto">
          <a:xfrm>
            <a:off x="4410696" y="1168465"/>
            <a:ext cx="430145" cy="422490"/>
          </a:xfrm>
          <a:prstGeom prst="mathMultiply">
            <a:avLst>
              <a:gd name="adj1" fmla="val 12611"/>
            </a:avLst>
          </a:prstGeom>
          <a:solidFill>
            <a:srgbClr val="FF000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921554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685800" y="115888"/>
            <a:ext cx="7772400" cy="1143000"/>
          </a:xfrm>
        </p:spPr>
        <p:txBody>
          <a:bodyPr/>
          <a:lstStyle/>
          <a:p>
            <a:r>
              <a:rPr lang="en-US" dirty="0">
                <a:latin typeface="Helvetica" charset="0"/>
                <a:ea typeface="ＭＳ Ｐゴシック" charset="0"/>
                <a:cs typeface="ＭＳ Ｐゴシック" charset="0"/>
              </a:rPr>
              <a:t>How </a:t>
            </a:r>
            <a:r>
              <a:rPr lang="en-US" dirty="0" smtClean="0">
                <a:latin typeface="Helvetica" charset="0"/>
                <a:ea typeface="ＭＳ Ｐゴシック" charset="0"/>
                <a:cs typeface="ＭＳ Ｐゴシック" charset="0"/>
              </a:rPr>
              <a:t>is KIT made?</a:t>
            </a:r>
            <a:r>
              <a:rPr lang="en-US" dirty="0">
                <a:latin typeface="Helvetica" charset="0"/>
                <a:ea typeface="ＭＳ Ｐゴシック" charset="0"/>
                <a:cs typeface="ＭＳ Ｐゴシック" charset="0"/>
              </a:rPr>
              <a:t/>
            </a:r>
            <a:br>
              <a:rPr lang="en-US" dirty="0">
                <a:latin typeface="Helvetica" charset="0"/>
                <a:ea typeface="ＭＳ Ｐゴシック" charset="0"/>
                <a:cs typeface="ＭＳ Ｐゴシック" charset="0"/>
              </a:rPr>
            </a:br>
            <a:r>
              <a:rPr lang="en-US" b="0" dirty="0">
                <a:latin typeface="Helvetica" charset="0"/>
                <a:ea typeface="ＭＳ Ｐゴシック" charset="0"/>
                <a:cs typeface="ＭＳ Ｐゴシック" charset="0"/>
              </a:rPr>
              <a:t>(from  DNA to protein)</a:t>
            </a:r>
          </a:p>
        </p:txBody>
      </p:sp>
      <p:sp>
        <p:nvSpPr>
          <p:cNvPr id="6" name="Rectangle 5"/>
          <p:cNvSpPr/>
          <p:nvPr/>
        </p:nvSpPr>
        <p:spPr>
          <a:xfrm>
            <a:off x="7385220" y="6553220"/>
            <a:ext cx="1647412" cy="215444"/>
          </a:xfrm>
          <a:prstGeom prst="rect">
            <a:avLst/>
          </a:prstGeom>
        </p:spPr>
        <p:txBody>
          <a:bodyPr wrap="square">
            <a:spAutoFit/>
          </a:bodyPr>
          <a:lstStyle/>
          <a:p>
            <a:pPr algn="r"/>
            <a:r>
              <a:rPr lang="en-US" sz="800" i="1" dirty="0" smtClean="0"/>
              <a:t>Das </a:t>
            </a:r>
            <a:r>
              <a:rPr lang="en-US" sz="800" i="1" dirty="0" err="1" smtClean="0"/>
              <a:t>Lebenshaus</a:t>
            </a:r>
            <a:endParaRPr lang="en-US" sz="800" i="1" dirty="0"/>
          </a:p>
        </p:txBody>
      </p:sp>
      <p:pic>
        <p:nvPicPr>
          <p:cNvPr id="22" name="Picture 13"/>
          <p:cNvPicPr>
            <a:picLocks noChangeAspect="1"/>
          </p:cNvPicPr>
          <p:nvPr/>
        </p:nvPicPr>
        <p:blipFill>
          <a:blip r:embed="rId3" cstate="print">
            <a:extLst>
              <a:ext uri="{28A0092B-C50C-407E-A947-70E740481C1C}">
                <a14:useLocalDpi xmlns:a14="http://schemas.microsoft.com/office/drawing/2010/main"/>
              </a:ext>
            </a:extLst>
          </a:blip>
          <a:srcRect l="-2" r="31454"/>
          <a:stretch>
            <a:fillRect/>
          </a:stretch>
        </p:blipFill>
        <p:spPr bwMode="auto">
          <a:xfrm>
            <a:off x="2081921" y="1080166"/>
            <a:ext cx="5303837"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p:cNvSpPr txBox="1">
            <a:spLocks/>
          </p:cNvSpPr>
          <p:nvPr/>
        </p:nvSpPr>
        <p:spPr bwMode="auto">
          <a:xfrm>
            <a:off x="3878321" y="5767910"/>
            <a:ext cx="1408113" cy="509587"/>
          </a:xfrm>
          <a:prstGeom prst="rect">
            <a:avLst/>
          </a:prstGeom>
          <a:solidFill>
            <a:srgbClr val="91E787"/>
          </a:solidFill>
          <a:ln w="9525">
            <a:solidFill>
              <a:srgbClr val="000000"/>
            </a:solidFill>
            <a:miter lim="800000"/>
            <a:headEnd/>
            <a:tailEnd/>
          </a:ln>
          <a:extLst>
            <a:ext uri="{FAA26D3D-D897-4be2-8F04-BA451C77F1D7}">
              <ma14:placeholderFlag xmlns:ma14="http://schemas.microsoft.com/office/mac/drawingml/2011/main" val="1"/>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de-DE" dirty="0">
                <a:latin typeface="Helvetica" charset="0"/>
              </a:rPr>
              <a:t>2. </a:t>
            </a:r>
            <a:r>
              <a:rPr lang="de-DE" dirty="0" err="1">
                <a:latin typeface="Helvetica" charset="0"/>
              </a:rPr>
              <a:t>mRNA</a:t>
            </a:r>
            <a:endParaRPr lang="de-DE" dirty="0">
              <a:latin typeface="Helvetica" charset="0"/>
            </a:endParaRPr>
          </a:p>
        </p:txBody>
      </p:sp>
      <p:sp>
        <p:nvSpPr>
          <p:cNvPr id="25" name="Content Placeholder 2"/>
          <p:cNvSpPr txBox="1">
            <a:spLocks/>
          </p:cNvSpPr>
          <p:nvPr/>
        </p:nvSpPr>
        <p:spPr bwMode="auto">
          <a:xfrm>
            <a:off x="5614108" y="4575841"/>
            <a:ext cx="1274763" cy="606425"/>
          </a:xfrm>
          <a:prstGeom prst="rect">
            <a:avLst/>
          </a:prstGeom>
          <a:solidFill>
            <a:srgbClr val="91E787"/>
          </a:solidFill>
          <a:ln w="9525">
            <a:solidFill>
              <a:srgbClr val="000000"/>
            </a:solidFill>
            <a:miter lim="800000"/>
            <a:headEnd/>
            <a:tailEnd/>
          </a:ln>
          <a:extLst>
            <a:ext uri="{FAA26D3D-D897-4be2-8F04-BA451C77F1D7}">
              <ma14:placeholderFlag xmlns:ma14="http://schemas.microsoft.com/office/mac/drawingml/2011/main" val="1"/>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de-DE">
                <a:latin typeface="Helvetica" charset="0"/>
              </a:rPr>
              <a:t>3. rER</a:t>
            </a:r>
          </a:p>
          <a:p>
            <a:pPr algn="ctr">
              <a:spcBef>
                <a:spcPct val="20000"/>
              </a:spcBef>
            </a:pPr>
            <a:r>
              <a:rPr lang="de-DE" sz="1000">
                <a:latin typeface="Helvetica" charset="0"/>
              </a:rPr>
              <a:t>protein assembly</a:t>
            </a:r>
          </a:p>
        </p:txBody>
      </p:sp>
      <p:sp>
        <p:nvSpPr>
          <p:cNvPr id="26" name="Content Placeholder 2"/>
          <p:cNvSpPr txBox="1">
            <a:spLocks/>
          </p:cNvSpPr>
          <p:nvPr/>
        </p:nvSpPr>
        <p:spPr bwMode="auto">
          <a:xfrm>
            <a:off x="3821821" y="3018504"/>
            <a:ext cx="1385887" cy="636587"/>
          </a:xfrm>
          <a:prstGeom prst="rect">
            <a:avLst/>
          </a:prstGeom>
          <a:solidFill>
            <a:srgbClr val="91E787"/>
          </a:solidFill>
          <a:ln w="9525">
            <a:solidFill>
              <a:srgbClr val="000000"/>
            </a:solidFill>
            <a:miter lim="800000"/>
            <a:headEnd/>
            <a:tailEnd/>
          </a:ln>
          <a:extLst>
            <a:ext uri="{FAA26D3D-D897-4be2-8F04-BA451C77F1D7}">
              <ma14:placeholderFlag xmlns:ma14="http://schemas.microsoft.com/office/mac/drawingml/2011/main" val="1"/>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de-DE">
                <a:latin typeface="Helvetica" charset="0"/>
              </a:rPr>
              <a:t>4. Golgi</a:t>
            </a:r>
          </a:p>
          <a:p>
            <a:pPr algn="ctr">
              <a:spcBef>
                <a:spcPct val="20000"/>
              </a:spcBef>
            </a:pPr>
            <a:r>
              <a:rPr lang="de-DE" sz="1000">
                <a:latin typeface="Helvetica" charset="0"/>
              </a:rPr>
              <a:t>protein conformation</a:t>
            </a:r>
          </a:p>
        </p:txBody>
      </p:sp>
      <p:sp>
        <p:nvSpPr>
          <p:cNvPr id="27" name="Content Placeholder 2"/>
          <p:cNvSpPr txBox="1">
            <a:spLocks/>
          </p:cNvSpPr>
          <p:nvPr/>
        </p:nvSpPr>
        <p:spPr bwMode="auto">
          <a:xfrm>
            <a:off x="1799346" y="1543716"/>
            <a:ext cx="1152525" cy="509588"/>
          </a:xfrm>
          <a:prstGeom prst="rect">
            <a:avLst/>
          </a:prstGeom>
          <a:solidFill>
            <a:srgbClr val="91E787"/>
          </a:solidFill>
          <a:ln w="9525">
            <a:solidFill>
              <a:srgbClr val="000000"/>
            </a:solidFill>
            <a:miter lim="800000"/>
            <a:headEnd/>
            <a:tailEnd/>
          </a:ln>
          <a:extLst>
            <a:ext uri="{FAA26D3D-D897-4be2-8F04-BA451C77F1D7}">
              <ma14:placeholderFlag xmlns:ma14="http://schemas.microsoft.com/office/mac/drawingml/2011/main" val="1"/>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de-DE" dirty="0">
                <a:latin typeface="Helvetica" charset="0"/>
              </a:rPr>
              <a:t>5. </a:t>
            </a:r>
            <a:r>
              <a:rPr lang="de-DE" dirty="0" err="1">
                <a:latin typeface="Helvetica" charset="0"/>
              </a:rPr>
              <a:t>done</a:t>
            </a:r>
            <a:r>
              <a:rPr lang="de-DE" dirty="0">
                <a:latin typeface="Helvetica" charset="0"/>
              </a:rPr>
              <a:t>!</a:t>
            </a:r>
          </a:p>
        </p:txBody>
      </p:sp>
      <p:cxnSp>
        <p:nvCxnSpPr>
          <p:cNvPr id="28" name="Curved Connector 27"/>
          <p:cNvCxnSpPr>
            <a:stCxn id="25" idx="1"/>
            <a:endCxn id="26" idx="2"/>
          </p:cNvCxnSpPr>
          <p:nvPr/>
        </p:nvCxnSpPr>
        <p:spPr bwMode="auto">
          <a:xfrm rot="10800000">
            <a:off x="4513971" y="3655091"/>
            <a:ext cx="1100137" cy="1223963"/>
          </a:xfrm>
          <a:prstGeom prst="curvedConnector2">
            <a:avLst/>
          </a:prstGeom>
          <a:solidFill>
            <a:schemeClr val="accent1"/>
          </a:solidFill>
          <a:ln w="57150" cap="flat" cmpd="sng" algn="ctr">
            <a:solidFill>
              <a:srgbClr val="91E787"/>
            </a:solidFill>
            <a:prstDash val="sysDash"/>
            <a:round/>
            <a:headEnd type="none" w="med" len="med"/>
            <a:tailEnd type="arrow"/>
          </a:ln>
          <a:effectLst/>
        </p:spPr>
      </p:cxnSp>
      <p:cxnSp>
        <p:nvCxnSpPr>
          <p:cNvPr id="29" name="Curved Connector 28"/>
          <p:cNvCxnSpPr>
            <a:endCxn id="23" idx="1"/>
          </p:cNvCxnSpPr>
          <p:nvPr/>
        </p:nvCxnSpPr>
        <p:spPr bwMode="auto">
          <a:xfrm rot="16200000" flipH="1">
            <a:off x="2950207" y="5094590"/>
            <a:ext cx="767534" cy="1088693"/>
          </a:xfrm>
          <a:prstGeom prst="curvedConnector2">
            <a:avLst/>
          </a:prstGeom>
          <a:solidFill>
            <a:schemeClr val="accent1"/>
          </a:solidFill>
          <a:ln w="57150" cap="flat" cmpd="sng" algn="ctr">
            <a:solidFill>
              <a:srgbClr val="91E787"/>
            </a:solidFill>
            <a:prstDash val="sysDash"/>
            <a:round/>
            <a:headEnd type="none" w="med" len="med"/>
            <a:tailEnd type="arrow"/>
          </a:ln>
          <a:effectLst/>
        </p:spPr>
      </p:cxnSp>
      <p:cxnSp>
        <p:nvCxnSpPr>
          <p:cNvPr id="30" name="Curved Connector 29"/>
          <p:cNvCxnSpPr>
            <a:stCxn id="26" idx="1"/>
            <a:endCxn id="27" idx="2"/>
          </p:cNvCxnSpPr>
          <p:nvPr/>
        </p:nvCxnSpPr>
        <p:spPr bwMode="auto">
          <a:xfrm rot="10800000">
            <a:off x="2375609" y="2053304"/>
            <a:ext cx="1446212" cy="1283494"/>
          </a:xfrm>
          <a:prstGeom prst="curvedConnector2">
            <a:avLst/>
          </a:prstGeom>
          <a:solidFill>
            <a:schemeClr val="accent1"/>
          </a:solidFill>
          <a:ln w="57150" cap="flat" cmpd="sng" algn="ctr">
            <a:solidFill>
              <a:srgbClr val="91E787"/>
            </a:solidFill>
            <a:prstDash val="sysDash"/>
            <a:round/>
            <a:headEnd type="none" w="med" len="med"/>
            <a:tailEnd type="arrow"/>
          </a:ln>
          <a:effectLst/>
        </p:spPr>
      </p:cxnSp>
      <p:cxnSp>
        <p:nvCxnSpPr>
          <p:cNvPr id="31" name="Curved Connector 19467"/>
          <p:cNvCxnSpPr>
            <a:cxnSpLocks noChangeShapeType="1"/>
          </p:cNvCxnSpPr>
          <p:nvPr/>
        </p:nvCxnSpPr>
        <p:spPr bwMode="auto">
          <a:xfrm flipV="1">
            <a:off x="4058319" y="5311725"/>
            <a:ext cx="796925" cy="196850"/>
          </a:xfrm>
          <a:prstGeom prst="curvedConnector3">
            <a:avLst>
              <a:gd name="adj1" fmla="val 50000"/>
            </a:avLst>
          </a:prstGeom>
          <a:noFill/>
          <a:ln w="38100">
            <a:solidFill>
              <a:srgbClr val="FFFF00"/>
            </a:solidFill>
            <a:round/>
            <a:headEnd/>
            <a:tailEnd/>
          </a:ln>
          <a:effectLst>
            <a:outerShdw blurRad="50800" dist="38100" dir="2700000" algn="tl" rotWithShape="0">
              <a:srgbClr val="000000">
                <a:alpha val="70000"/>
              </a:srgbClr>
            </a:outerShdw>
          </a:effectLst>
          <a:extLst>
            <a:ext uri="{909E8E84-426E-40dd-AFC4-6F175D3DCCD1}">
              <a14:hiddenFill xmlns:a14="http://schemas.microsoft.com/office/drawing/2010/main">
                <a:noFill/>
              </a14:hiddenFill>
            </a:ext>
          </a:extLst>
        </p:spPr>
      </p:cxnSp>
      <p:cxnSp>
        <p:nvCxnSpPr>
          <p:cNvPr id="32" name="Curved Connector 45"/>
          <p:cNvCxnSpPr>
            <a:cxnSpLocks noChangeShapeType="1"/>
          </p:cNvCxnSpPr>
          <p:nvPr/>
        </p:nvCxnSpPr>
        <p:spPr bwMode="auto">
          <a:xfrm flipV="1">
            <a:off x="4210719" y="5389513"/>
            <a:ext cx="796925" cy="196850"/>
          </a:xfrm>
          <a:prstGeom prst="curvedConnector3">
            <a:avLst>
              <a:gd name="adj1" fmla="val 50000"/>
            </a:avLst>
          </a:prstGeom>
          <a:noFill/>
          <a:ln w="38100">
            <a:solidFill>
              <a:srgbClr val="FFFF00"/>
            </a:solidFill>
            <a:round/>
            <a:headEnd/>
            <a:tailEnd/>
          </a:ln>
          <a:effectLst>
            <a:outerShdw blurRad="50800" dist="38100" dir="2700000" algn="tl" rotWithShape="0">
              <a:srgbClr val="000000">
                <a:alpha val="70000"/>
              </a:srgbClr>
            </a:outerShdw>
          </a:effectLst>
          <a:extLst>
            <a:ext uri="{909E8E84-426E-40dd-AFC4-6F175D3DCCD1}">
              <a14:hiddenFill xmlns:a14="http://schemas.microsoft.com/office/drawing/2010/main">
                <a:noFill/>
              </a14:hiddenFill>
            </a:ext>
          </a:extLst>
        </p:spPr>
      </p:cxnSp>
      <p:cxnSp>
        <p:nvCxnSpPr>
          <p:cNvPr id="33" name="Curved Connector 46"/>
          <p:cNvCxnSpPr>
            <a:cxnSpLocks noChangeShapeType="1"/>
          </p:cNvCxnSpPr>
          <p:nvPr/>
        </p:nvCxnSpPr>
        <p:spPr bwMode="auto">
          <a:xfrm flipV="1">
            <a:off x="4363119" y="5467300"/>
            <a:ext cx="796925" cy="198438"/>
          </a:xfrm>
          <a:prstGeom prst="curvedConnector3">
            <a:avLst>
              <a:gd name="adj1" fmla="val 50000"/>
            </a:avLst>
          </a:prstGeom>
          <a:noFill/>
          <a:ln w="38100">
            <a:solidFill>
              <a:srgbClr val="FFFF00"/>
            </a:solidFill>
            <a:round/>
            <a:headEnd/>
            <a:tailEnd/>
          </a:ln>
          <a:effectLst>
            <a:outerShdw blurRad="50800" dist="38100" dir="2700000" algn="tl" rotWithShape="0">
              <a:srgbClr val="000000">
                <a:alpha val="70000"/>
              </a:srgbClr>
            </a:outerShdw>
          </a:effectLst>
          <a:extLst>
            <a:ext uri="{909E8E84-426E-40dd-AFC4-6F175D3DCCD1}">
              <a14:hiddenFill xmlns:a14="http://schemas.microsoft.com/office/drawing/2010/main">
                <a:noFill/>
              </a14:hiddenFill>
            </a:ext>
          </a:extLst>
        </p:spPr>
      </p:cxnSp>
      <p:sp>
        <p:nvSpPr>
          <p:cNvPr id="34" name="Cloud 33"/>
          <p:cNvSpPr/>
          <p:nvPr/>
        </p:nvSpPr>
        <p:spPr bwMode="auto">
          <a:xfrm>
            <a:off x="4611598" y="4005725"/>
            <a:ext cx="530225" cy="519113"/>
          </a:xfrm>
          <a:prstGeom prst="cloud">
            <a:avLst/>
          </a:prstGeom>
          <a:solidFill>
            <a:srgbClr val="CC782F"/>
          </a:solidFill>
          <a:ln w="25400" cap="flat" cmpd="sng" algn="ctr">
            <a:solidFill>
              <a:srgbClr val="FFFF00"/>
            </a:solidFill>
            <a:prstDash val="solid"/>
            <a:round/>
            <a:headEnd type="none" w="med" len="med"/>
            <a:tailEnd type="triangle" w="med" len="med"/>
          </a:ln>
          <a:effectLst>
            <a:outerShdw blurRad="50800" dist="38100" dir="2700000" algn="tl" rotWithShape="0">
              <a:srgbClr val="000000">
                <a:alpha val="70000"/>
              </a:srgbClr>
            </a:outerShdw>
          </a:effectLst>
        </p:spPr>
        <p:txBody>
          <a:bodyPr/>
          <a:lstStyle/>
          <a:p>
            <a:pPr>
              <a:defRPr/>
            </a:pPr>
            <a:endParaRPr lang="en-US"/>
          </a:p>
        </p:txBody>
      </p:sp>
      <p:cxnSp>
        <p:nvCxnSpPr>
          <p:cNvPr id="35" name="Curved Connector 34"/>
          <p:cNvCxnSpPr>
            <a:stCxn id="23" idx="3"/>
            <a:endCxn id="25" idx="2"/>
          </p:cNvCxnSpPr>
          <p:nvPr/>
        </p:nvCxnSpPr>
        <p:spPr bwMode="auto">
          <a:xfrm flipV="1">
            <a:off x="5286434" y="5182266"/>
            <a:ext cx="965056" cy="840438"/>
          </a:xfrm>
          <a:prstGeom prst="curvedConnector2">
            <a:avLst/>
          </a:prstGeom>
          <a:solidFill>
            <a:schemeClr val="accent1"/>
          </a:solidFill>
          <a:ln w="57150" cap="flat" cmpd="sng" algn="ctr">
            <a:solidFill>
              <a:srgbClr val="91E787"/>
            </a:solidFill>
            <a:prstDash val="sysDash"/>
            <a:round/>
            <a:headEnd type="none" w="med" len="med"/>
            <a:tailEnd type="arrow"/>
          </a:ln>
          <a:effectLst/>
        </p:spPr>
      </p:cxnSp>
      <p:sp>
        <p:nvSpPr>
          <p:cNvPr id="2" name="TextBox 1"/>
          <p:cNvSpPr txBox="1"/>
          <p:nvPr/>
        </p:nvSpPr>
        <p:spPr>
          <a:xfrm>
            <a:off x="526255" y="5913566"/>
            <a:ext cx="2365000" cy="707886"/>
          </a:xfrm>
          <a:prstGeom prst="rect">
            <a:avLst/>
          </a:prstGeom>
          <a:solidFill>
            <a:schemeClr val="bg1"/>
          </a:solidFill>
          <a:ln>
            <a:solidFill>
              <a:srgbClr val="000000"/>
            </a:solidFill>
          </a:ln>
        </p:spPr>
        <p:txBody>
          <a:bodyPr wrap="none" rtlCol="0">
            <a:spAutoFit/>
          </a:bodyPr>
          <a:lstStyle/>
          <a:p>
            <a:pPr algn="ctr"/>
            <a:r>
              <a:rPr lang="en-US" dirty="0" smtClean="0"/>
              <a:t>transcription</a:t>
            </a:r>
          </a:p>
          <a:p>
            <a:pPr algn="ctr"/>
            <a:r>
              <a:rPr lang="en-US" dirty="0" smtClean="0"/>
              <a:t>(from DNA to RNA)</a:t>
            </a:r>
            <a:endParaRPr lang="en-US" dirty="0"/>
          </a:p>
        </p:txBody>
      </p:sp>
      <p:sp>
        <p:nvSpPr>
          <p:cNvPr id="17" name="TextBox 16"/>
          <p:cNvSpPr txBox="1"/>
          <p:nvPr/>
        </p:nvSpPr>
        <p:spPr>
          <a:xfrm>
            <a:off x="5993370" y="3711795"/>
            <a:ext cx="2607705" cy="707886"/>
          </a:xfrm>
          <a:prstGeom prst="rect">
            <a:avLst/>
          </a:prstGeom>
          <a:solidFill>
            <a:schemeClr val="bg1"/>
          </a:solidFill>
          <a:ln>
            <a:solidFill>
              <a:schemeClr val="tx1"/>
            </a:solidFill>
          </a:ln>
        </p:spPr>
        <p:txBody>
          <a:bodyPr wrap="none" rtlCol="0">
            <a:spAutoFit/>
          </a:bodyPr>
          <a:lstStyle/>
          <a:p>
            <a:pPr algn="ctr"/>
            <a:r>
              <a:rPr lang="en-US" dirty="0" smtClean="0"/>
              <a:t>translation</a:t>
            </a:r>
          </a:p>
          <a:p>
            <a:pPr algn="ctr"/>
            <a:r>
              <a:rPr lang="en-US" dirty="0" smtClean="0"/>
              <a:t>(from RNA to protein)</a:t>
            </a:r>
            <a:endParaRPr lang="en-US" dirty="0"/>
          </a:p>
        </p:txBody>
      </p:sp>
      <p:sp>
        <p:nvSpPr>
          <p:cNvPr id="38" name="Content Placeholder 2"/>
          <p:cNvSpPr>
            <a:spLocks noGrp="1"/>
          </p:cNvSpPr>
          <p:nvPr>
            <p:ph idx="1"/>
          </p:nvPr>
        </p:nvSpPr>
        <p:spPr>
          <a:xfrm>
            <a:off x="2298296" y="4747170"/>
            <a:ext cx="982663" cy="508000"/>
          </a:xfrm>
          <a:solidFill>
            <a:srgbClr val="91E787"/>
          </a:solidFill>
          <a:ln>
            <a:solidFill>
              <a:srgbClr val="000000"/>
            </a:solidFill>
            <a:miter lim="800000"/>
            <a:headEnd/>
            <a:tailEnd/>
          </a:ln>
        </p:spPr>
        <p:txBody>
          <a:bodyPr/>
          <a:lstStyle/>
          <a:p>
            <a:pPr marL="0" indent="0" algn="ctr">
              <a:buFontTx/>
              <a:buNone/>
            </a:pPr>
            <a:r>
              <a:rPr lang="de-DE" dirty="0">
                <a:solidFill>
                  <a:schemeClr val="tx1"/>
                </a:solidFill>
                <a:latin typeface="Helvetica" charset="0"/>
                <a:ea typeface="ＭＳ Ｐゴシック" charset="0"/>
                <a:cs typeface="ＭＳ Ｐゴシック" charset="0"/>
              </a:rPr>
              <a:t>1.DNA</a:t>
            </a:r>
          </a:p>
        </p:txBody>
      </p:sp>
    </p:spTree>
    <p:extLst>
      <p:ext uri="{BB962C8B-B14F-4D97-AF65-F5344CB8AC3E}">
        <p14:creationId xmlns:p14="http://schemas.microsoft.com/office/powerpoint/2010/main" val="3379808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 grpId="0" animBg="1"/>
      <p:bldP spid="17" grpId="0" animBg="1"/>
      <p:bldP spid="3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0663" y="1103313"/>
            <a:ext cx="8740775" cy="5489575"/>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grpSp>
        <p:nvGrpSpPr>
          <p:cNvPr id="26626" name="Group 6"/>
          <p:cNvGrpSpPr>
            <a:grpSpLocks/>
          </p:cNvGrpSpPr>
          <p:nvPr/>
        </p:nvGrpSpPr>
        <p:grpSpPr bwMode="auto">
          <a:xfrm>
            <a:off x="406400" y="1169988"/>
            <a:ext cx="8437563" cy="4486275"/>
            <a:chOff x="406399" y="1169682"/>
            <a:chExt cx="8436990" cy="4486582"/>
          </a:xfrm>
        </p:grpSpPr>
        <p:pic>
          <p:nvPicPr>
            <p:cNvPr id="26646" name="Picture 2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2591118" y="-1015037"/>
              <a:ext cx="3081804" cy="745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2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3442220" y="1217107"/>
              <a:ext cx="1403337" cy="747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2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8043256" y="4083924"/>
              <a:ext cx="650122" cy="9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1"/>
          <p:cNvSpPr txBox="1">
            <a:spLocks/>
          </p:cNvSpPr>
          <p:nvPr/>
        </p:nvSpPr>
        <p:spPr>
          <a:xfrm>
            <a:off x="0" y="14288"/>
            <a:ext cx="9144000" cy="1143000"/>
          </a:xfrm>
          <a:prstGeom prst="rect">
            <a:avLst/>
          </a:prstGeom>
        </p:spPr>
        <p:txBody>
          <a:bodyPr/>
          <a:lstStyle/>
          <a:p>
            <a:pPr algn="ctr">
              <a:defRPr/>
            </a:pPr>
            <a:r>
              <a:rPr lang="en-US" sz="2800" b="1" kern="0" dirty="0">
                <a:solidFill>
                  <a:srgbClr val="000000"/>
                </a:solidFill>
                <a:latin typeface="+mj-lt"/>
                <a:ea typeface="ＭＳ Ｐゴシック" pitchFamily="34" charset="-128"/>
                <a:cs typeface="ＭＳ Ｐゴシック" charset="-128"/>
              </a:rPr>
              <a:t>GISTs are sensitive</a:t>
            </a:r>
          </a:p>
          <a:p>
            <a:pPr algn="ctr">
              <a:defRPr/>
            </a:pPr>
            <a:r>
              <a:rPr lang="en-US" sz="2800" b="1" kern="0" dirty="0">
                <a:solidFill>
                  <a:srgbClr val="000000"/>
                </a:solidFill>
                <a:latin typeface="+mj-lt"/>
                <a:ea typeface="ＭＳ Ｐゴシック" pitchFamily="34" charset="-128"/>
                <a:cs typeface="ＭＳ Ｐゴシック" charset="-128"/>
              </a:rPr>
              <a:t>to </a:t>
            </a:r>
            <a:r>
              <a:rPr lang="en-US" sz="2800" b="1" kern="0" dirty="0" smtClean="0">
                <a:solidFill>
                  <a:srgbClr val="000000"/>
                </a:solidFill>
                <a:latin typeface="+mj-lt"/>
                <a:ea typeface="ＭＳ Ｐゴシック" pitchFamily="34" charset="-128"/>
                <a:cs typeface="ＭＳ Ｐゴシック" charset="-128"/>
              </a:rPr>
              <a:t>transcriptional inhibitors</a:t>
            </a:r>
            <a:endParaRPr lang="en-US" sz="2800" b="1" kern="0" dirty="0">
              <a:solidFill>
                <a:srgbClr val="000000"/>
              </a:solidFill>
              <a:latin typeface="+mj-lt"/>
              <a:ea typeface="ＭＳ Ｐゴシック" pitchFamily="34" charset="-128"/>
              <a:cs typeface="ＭＳ Ｐゴシック" charset="-128"/>
            </a:endParaRPr>
          </a:p>
        </p:txBody>
      </p:sp>
      <p:cxnSp>
        <p:nvCxnSpPr>
          <p:cNvPr id="6" name="Straight Connector 5"/>
          <p:cNvCxnSpPr>
            <a:cxnSpLocks noChangeShapeType="1"/>
          </p:cNvCxnSpPr>
          <p:nvPr/>
        </p:nvCxnSpPr>
        <p:spPr bwMode="auto">
          <a:xfrm>
            <a:off x="2757488" y="1154113"/>
            <a:ext cx="0" cy="5291137"/>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920750" y="4254500"/>
            <a:ext cx="0" cy="20129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346075" y="4681538"/>
            <a:ext cx="854710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1235075" y="4254500"/>
            <a:ext cx="0" cy="20129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1639888" y="4241800"/>
            <a:ext cx="0" cy="20256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2276475" y="4246563"/>
            <a:ext cx="0" cy="2020887"/>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a:off x="2593975" y="4241800"/>
            <a:ext cx="0" cy="20256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sp>
        <p:nvSpPr>
          <p:cNvPr id="55" name="TextBox 54"/>
          <p:cNvSpPr txBox="1">
            <a:spLocks noChangeArrowheads="1"/>
          </p:cNvSpPr>
          <p:nvPr/>
        </p:nvSpPr>
        <p:spPr bwMode="auto">
          <a:xfrm>
            <a:off x="1009650" y="5807075"/>
            <a:ext cx="113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dirty="0"/>
              <a:t>effective</a:t>
            </a:r>
          </a:p>
        </p:txBody>
      </p:sp>
      <p:sp>
        <p:nvSpPr>
          <p:cNvPr id="56" name="TextBox 55"/>
          <p:cNvSpPr txBox="1">
            <a:spLocks noChangeArrowheads="1"/>
          </p:cNvSpPr>
          <p:nvPr/>
        </p:nvSpPr>
        <p:spPr bwMode="auto">
          <a:xfrm>
            <a:off x="4605338" y="5807075"/>
            <a:ext cx="1335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ineffective</a:t>
            </a:r>
          </a:p>
        </p:txBody>
      </p:sp>
      <p:sp>
        <p:nvSpPr>
          <p:cNvPr id="57" name="TextBox 56"/>
          <p:cNvSpPr txBox="1">
            <a:spLocks noChangeArrowheads="1"/>
          </p:cNvSpPr>
          <p:nvPr/>
        </p:nvSpPr>
        <p:spPr bwMode="auto">
          <a:xfrm>
            <a:off x="8051800" y="3319463"/>
            <a:ext cx="78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GIST</a:t>
            </a:r>
          </a:p>
        </p:txBody>
      </p:sp>
      <p:sp>
        <p:nvSpPr>
          <p:cNvPr id="58" name="TextBox 57"/>
          <p:cNvSpPr txBox="1">
            <a:spLocks noChangeArrowheads="1"/>
          </p:cNvSpPr>
          <p:nvPr/>
        </p:nvSpPr>
        <p:spPr bwMode="auto">
          <a:xfrm>
            <a:off x="8051800" y="5275263"/>
            <a:ext cx="71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LMS</a:t>
            </a:r>
          </a:p>
        </p:txBody>
      </p:sp>
      <p:sp>
        <p:nvSpPr>
          <p:cNvPr id="60" name="TextBox 59"/>
          <p:cNvSpPr txBox="1"/>
          <p:nvPr/>
        </p:nvSpPr>
        <p:spPr>
          <a:xfrm rot="5400000">
            <a:off x="574675" y="5618163"/>
            <a:ext cx="1025525" cy="415925"/>
          </a:xfrm>
          <a:prstGeom prst="rect">
            <a:avLst/>
          </a:prstGeom>
          <a:noFill/>
        </p:spPr>
        <p:txBody>
          <a:bodyPr wrap="none">
            <a:spAutoFit/>
          </a:bodyPr>
          <a:lstStyle/>
          <a:p>
            <a:pPr>
              <a:defRPr/>
            </a:pPr>
            <a:r>
              <a:rPr lang="en-US" sz="1050" dirty="0">
                <a:latin typeface="Arial" pitchFamily="34" charset="0"/>
                <a:ea typeface="ＭＳ Ｐゴシック" pitchFamily="34" charset="-128"/>
                <a:cs typeface="+mn-cs"/>
              </a:rPr>
              <a:t>transcriptional</a:t>
            </a:r>
          </a:p>
          <a:p>
            <a:pPr>
              <a:defRPr/>
            </a:pPr>
            <a:r>
              <a:rPr lang="en-US" sz="1050" dirty="0">
                <a:latin typeface="Arial" pitchFamily="34" charset="0"/>
                <a:ea typeface="ＭＳ Ｐゴシック" pitchFamily="34" charset="-128"/>
                <a:cs typeface="+mn-cs"/>
              </a:rPr>
              <a:t>inhibitors</a:t>
            </a:r>
          </a:p>
        </p:txBody>
      </p:sp>
      <p:pic>
        <p:nvPicPr>
          <p:cNvPr id="26641"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56563" y="6218238"/>
            <a:ext cx="7858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a:spLocks noChangeArrowheads="1"/>
          </p:cNvSpPr>
          <p:nvPr/>
        </p:nvSpPr>
        <p:spPr bwMode="auto">
          <a:xfrm>
            <a:off x="1006475" y="4873625"/>
            <a:ext cx="73025" cy="458788"/>
          </a:xfrm>
          <a:prstGeom prst="rect">
            <a:avLst/>
          </a:prstGeom>
          <a:noFill/>
          <a:ln w="19050">
            <a:solidFill>
              <a:srgbClr val="FF2246"/>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7" name="Straight Arrow Connector 46"/>
          <p:cNvCxnSpPr>
            <a:cxnSpLocks noChangeShapeType="1"/>
          </p:cNvCxnSpPr>
          <p:nvPr/>
        </p:nvCxnSpPr>
        <p:spPr bwMode="auto">
          <a:xfrm flipV="1">
            <a:off x="619125" y="5373688"/>
            <a:ext cx="344488" cy="296862"/>
          </a:xfrm>
          <a:prstGeom prst="straightConnector1">
            <a:avLst/>
          </a:prstGeom>
          <a:noFill/>
          <a:ln w="19050">
            <a:solidFill>
              <a:srgbClr val="FF2246"/>
            </a:solidFill>
            <a:round/>
            <a:headEnd/>
            <a:tailEnd type="arrow" w="med" len="med"/>
          </a:ln>
          <a:extLst>
            <a:ext uri="{909E8E84-426E-40dd-AFC4-6F175D3DCCD1}">
              <a14:hiddenFill xmlns:a14="http://schemas.microsoft.com/office/drawing/2010/main">
                <a:noFill/>
              </a14:hiddenFill>
            </a:ext>
          </a:extLst>
        </p:spPr>
      </p:cxnSp>
      <p:sp>
        <p:nvSpPr>
          <p:cNvPr id="26" name="Text Box 41"/>
          <p:cNvSpPr txBox="1">
            <a:spLocks noChangeArrowheads="1"/>
          </p:cNvSpPr>
          <p:nvPr/>
        </p:nvSpPr>
        <p:spPr bwMode="auto">
          <a:xfrm>
            <a:off x="5689467" y="6593829"/>
            <a:ext cx="3317875" cy="246221"/>
          </a:xfrm>
          <a:prstGeom prst="rect">
            <a:avLst/>
          </a:prstGeom>
          <a:noFill/>
          <a:ln w="25400">
            <a:noFill/>
            <a:miter lim="800000"/>
            <a:headEnd/>
            <a:tailEnd/>
          </a:ln>
        </p:spPr>
        <p:txBody>
          <a:bodyPr>
            <a:spAutoFit/>
          </a:bodyPr>
          <a:lstStyle/>
          <a:p>
            <a:pPr algn="r" eaLnBrk="0" hangingPunct="0">
              <a:spcBef>
                <a:spcPct val="50000"/>
              </a:spcBef>
            </a:pPr>
            <a:r>
              <a:rPr lang="en-US" sz="1000" i="1" dirty="0" err="1" smtClean="0"/>
              <a:t>Boichuk</a:t>
            </a:r>
            <a:r>
              <a:rPr lang="en-US" sz="1000" i="1" dirty="0" smtClean="0"/>
              <a:t> S et </a:t>
            </a:r>
            <a:r>
              <a:rPr lang="en-US" sz="1000" i="1" dirty="0"/>
              <a:t>al., </a:t>
            </a:r>
            <a:r>
              <a:rPr lang="en-US" sz="1000" i="1" dirty="0" smtClean="0"/>
              <a:t>Cancer Research 2014</a:t>
            </a:r>
            <a:endParaRPr lang="en-US" sz="1000" i="1" dirty="0"/>
          </a:p>
        </p:txBody>
      </p:sp>
      <p:sp>
        <p:nvSpPr>
          <p:cNvPr id="27" name="Rectangle 26"/>
          <p:cNvSpPr>
            <a:spLocks noChangeArrowheads="1"/>
          </p:cNvSpPr>
          <p:nvPr/>
        </p:nvSpPr>
        <p:spPr bwMode="auto">
          <a:xfrm>
            <a:off x="920026" y="4874564"/>
            <a:ext cx="73025" cy="458788"/>
          </a:xfrm>
          <a:prstGeom prst="rect">
            <a:avLst/>
          </a:prstGeom>
          <a:noFill/>
          <a:ln w="19050">
            <a:solidFill>
              <a:srgbClr val="FF2246"/>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8" name="Straight Arrow Connector 27"/>
          <p:cNvCxnSpPr>
            <a:cxnSpLocks noChangeShapeType="1"/>
          </p:cNvCxnSpPr>
          <p:nvPr/>
        </p:nvCxnSpPr>
        <p:spPr bwMode="auto">
          <a:xfrm flipV="1">
            <a:off x="515199" y="5374627"/>
            <a:ext cx="344488" cy="296862"/>
          </a:xfrm>
          <a:prstGeom prst="straightConnector1">
            <a:avLst/>
          </a:prstGeom>
          <a:noFill/>
          <a:ln w="19050">
            <a:solidFill>
              <a:srgbClr val="FF2246"/>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11024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56" grpId="0"/>
      <p:bldP spid="57" grpId="0"/>
      <p:bldP spid="58" grpId="0"/>
      <p:bldP spid="60" grpId="0"/>
      <p:bldP spid="45"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4875907" y="1388916"/>
            <a:ext cx="4166696" cy="5097160"/>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14" name="Rectangle 2"/>
          <p:cNvSpPr>
            <a:spLocks noChangeArrowheads="1"/>
          </p:cNvSpPr>
          <p:nvPr/>
        </p:nvSpPr>
        <p:spPr bwMode="auto">
          <a:xfrm>
            <a:off x="554136" y="1386919"/>
            <a:ext cx="4166696" cy="5097160"/>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8675" name="Title 1"/>
          <p:cNvSpPr txBox="1">
            <a:spLocks/>
          </p:cNvSpPr>
          <p:nvPr/>
        </p:nvSpPr>
        <p:spPr bwMode="auto">
          <a:xfrm>
            <a:off x="0" y="1238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800" b="1" dirty="0" err="1">
                <a:solidFill>
                  <a:srgbClr val="000000"/>
                </a:solidFill>
                <a:latin typeface="Helvetica" charset="0"/>
              </a:rPr>
              <a:t>Mithramycin</a:t>
            </a:r>
            <a:r>
              <a:rPr lang="en-US" sz="2800" b="1" dirty="0">
                <a:solidFill>
                  <a:srgbClr val="000000"/>
                </a:solidFill>
                <a:latin typeface="Helvetica" charset="0"/>
              </a:rPr>
              <a:t> A: </a:t>
            </a:r>
          </a:p>
          <a:p>
            <a:pPr algn="ctr"/>
            <a:r>
              <a:rPr lang="en-US" sz="2800" b="1" dirty="0" smtClean="0">
                <a:solidFill>
                  <a:srgbClr val="000000"/>
                </a:solidFill>
                <a:latin typeface="Helvetica" charset="0"/>
              </a:rPr>
              <a:t>killing GIST cells by inhibiting KIT transcription</a:t>
            </a:r>
            <a:endParaRPr lang="en-US" sz="2800" b="1" dirty="0">
              <a:solidFill>
                <a:srgbClr val="000000"/>
              </a:solidFill>
              <a:latin typeface="Helvetica" charset="0"/>
            </a:endParaRPr>
          </a:p>
        </p:txBody>
      </p:sp>
      <p:grpSp>
        <p:nvGrpSpPr>
          <p:cNvPr id="2" name="Group 1"/>
          <p:cNvGrpSpPr>
            <a:grpSpLocks/>
          </p:cNvGrpSpPr>
          <p:nvPr/>
        </p:nvGrpSpPr>
        <p:grpSpPr bwMode="auto">
          <a:xfrm>
            <a:off x="626658" y="4356308"/>
            <a:ext cx="3998049" cy="1822793"/>
            <a:chOff x="5284788" y="2057400"/>
            <a:chExt cx="3298825" cy="1503363"/>
          </a:xfrm>
        </p:grpSpPr>
        <p:pic>
          <p:nvPicPr>
            <p:cNvPr id="28685"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84788" y="2057400"/>
              <a:ext cx="32988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Rectangle 1"/>
            <p:cNvSpPr>
              <a:spLocks noChangeArrowheads="1"/>
            </p:cNvSpPr>
            <p:nvPr/>
          </p:nvSpPr>
          <p:spPr bwMode="auto">
            <a:xfrm>
              <a:off x="5309971" y="2135188"/>
              <a:ext cx="379413" cy="365125"/>
            </a:xfrm>
            <a:prstGeom prst="rect">
              <a:avLst/>
            </a:prstGeom>
            <a:solidFill>
              <a:srgbClr val="FFFFFF"/>
            </a:solidFill>
            <a:ln w="25400">
              <a:solidFill>
                <a:srgbClr val="FFFFFF"/>
              </a:solidFill>
              <a:round/>
              <a:headEnd/>
              <a:tailEnd type="triangle" w="med" len="med"/>
            </a:ln>
          </p:spPr>
          <p:txBody>
            <a:bodyPr/>
            <a:lstStyle/>
            <a:p>
              <a:endParaRPr lang="en-US"/>
            </a:p>
          </p:txBody>
        </p:sp>
      </p:grpSp>
      <p:sp>
        <p:nvSpPr>
          <p:cNvPr id="19" name="Text Box 41"/>
          <p:cNvSpPr txBox="1">
            <a:spLocks noChangeArrowheads="1"/>
          </p:cNvSpPr>
          <p:nvPr/>
        </p:nvSpPr>
        <p:spPr bwMode="auto">
          <a:xfrm>
            <a:off x="5724405" y="6539810"/>
            <a:ext cx="3317875" cy="246221"/>
          </a:xfrm>
          <a:prstGeom prst="rect">
            <a:avLst/>
          </a:prstGeom>
          <a:noFill/>
          <a:ln w="25400">
            <a:noFill/>
            <a:miter lim="800000"/>
            <a:headEnd/>
            <a:tailEnd/>
          </a:ln>
        </p:spPr>
        <p:txBody>
          <a:bodyPr>
            <a:spAutoFit/>
          </a:bodyPr>
          <a:lstStyle/>
          <a:p>
            <a:pPr algn="r" eaLnBrk="0" hangingPunct="0">
              <a:spcBef>
                <a:spcPct val="50000"/>
              </a:spcBef>
            </a:pPr>
            <a:r>
              <a:rPr lang="en-US" sz="1000" i="1" dirty="0" err="1" smtClean="0"/>
              <a:t>Boichuk</a:t>
            </a:r>
            <a:r>
              <a:rPr lang="en-US" sz="1000" i="1" dirty="0" smtClean="0"/>
              <a:t> S et </a:t>
            </a:r>
            <a:r>
              <a:rPr lang="en-US" sz="1000" i="1" dirty="0"/>
              <a:t>al., </a:t>
            </a:r>
            <a:r>
              <a:rPr lang="en-US" sz="1000" i="1" dirty="0" smtClean="0"/>
              <a:t>Cancer Research 2014</a:t>
            </a:r>
            <a:endParaRPr lang="en-US" sz="1000" i="1" dirty="0"/>
          </a:p>
        </p:txBody>
      </p:sp>
      <p:pic>
        <p:nvPicPr>
          <p:cNvPr id="3" name="Picture 2"/>
          <p:cNvPicPr>
            <a:picLocks noChangeAspect="1"/>
          </p:cNvPicPr>
          <p:nvPr/>
        </p:nvPicPr>
        <p:blipFill>
          <a:blip r:embed="rId4"/>
          <a:stretch>
            <a:fillRect/>
          </a:stretch>
        </p:blipFill>
        <p:spPr>
          <a:xfrm>
            <a:off x="5231940" y="1492847"/>
            <a:ext cx="3436212" cy="2409298"/>
          </a:xfrm>
          <a:prstGeom prst="rect">
            <a:avLst/>
          </a:prstGeom>
        </p:spPr>
      </p:pic>
      <p:grpSp>
        <p:nvGrpSpPr>
          <p:cNvPr id="7" name="Group 6"/>
          <p:cNvGrpSpPr/>
          <p:nvPr/>
        </p:nvGrpSpPr>
        <p:grpSpPr>
          <a:xfrm>
            <a:off x="1480089" y="1843752"/>
            <a:ext cx="1853746" cy="1917501"/>
            <a:chOff x="1429947" y="4017039"/>
            <a:chExt cx="1853746" cy="1917501"/>
          </a:xfrm>
        </p:grpSpPr>
        <p:pic>
          <p:nvPicPr>
            <p:cNvPr id="27" name="Picture 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29947" y="4017039"/>
              <a:ext cx="1853746" cy="136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
            <p:cNvSpPr txBox="1">
              <a:spLocks noChangeArrowheads="1"/>
            </p:cNvSpPr>
            <p:nvPr/>
          </p:nvSpPr>
          <p:spPr bwMode="auto">
            <a:xfrm>
              <a:off x="2451063" y="565831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200" dirty="0"/>
                <a:t>RT-PCR</a:t>
              </a:r>
            </a:p>
          </p:txBody>
        </p:sp>
        <p:sp>
          <p:nvSpPr>
            <p:cNvPr id="40" name="TextBox 1"/>
            <p:cNvSpPr txBox="1">
              <a:spLocks noChangeArrowheads="1"/>
            </p:cNvSpPr>
            <p:nvPr/>
          </p:nvSpPr>
          <p:spPr bwMode="auto">
            <a:xfrm>
              <a:off x="2534446" y="5347871"/>
              <a:ext cx="595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800" b="1" dirty="0"/>
                <a:t>GIST882</a:t>
              </a:r>
            </a:p>
          </p:txBody>
        </p:sp>
      </p:grpSp>
      <p:grpSp>
        <p:nvGrpSpPr>
          <p:cNvPr id="5" name="Group 4"/>
          <p:cNvGrpSpPr/>
          <p:nvPr/>
        </p:nvGrpSpPr>
        <p:grpSpPr>
          <a:xfrm>
            <a:off x="5844931" y="4152425"/>
            <a:ext cx="2251504" cy="2039048"/>
            <a:chOff x="6129016" y="4344608"/>
            <a:chExt cx="2058511" cy="1864266"/>
          </a:xfrm>
        </p:grpSpPr>
        <p:pic>
          <p:nvPicPr>
            <p:cNvPr id="42"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29016" y="4344608"/>
              <a:ext cx="2058511" cy="161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8"/>
            <p:cNvSpPr>
              <a:spLocks/>
            </p:cNvSpPr>
            <p:nvPr/>
          </p:nvSpPr>
          <p:spPr bwMode="auto">
            <a:xfrm>
              <a:off x="7438123" y="4689636"/>
              <a:ext cx="176213" cy="346075"/>
            </a:xfrm>
            <a:custGeom>
              <a:avLst/>
              <a:gdLst>
                <a:gd name="T0" fmla="*/ 0 w 175191"/>
                <a:gd name="T1" fmla="*/ 0 h 344874"/>
                <a:gd name="T2" fmla="*/ 188930 w 175191"/>
                <a:gd name="T3" fmla="*/ 274899 h 344874"/>
                <a:gd name="T4" fmla="*/ 0 60000 65536"/>
                <a:gd name="T5" fmla="*/ 0 60000 65536"/>
              </a:gdLst>
              <a:ahLst/>
              <a:cxnLst>
                <a:cxn ang="T4">
                  <a:pos x="T0" y="T1"/>
                </a:cxn>
                <a:cxn ang="T5">
                  <a:pos x="T2" y="T3"/>
                </a:cxn>
              </a:cxnLst>
              <a:rect l="0" t="0" r="r" b="b"/>
              <a:pathLst>
                <a:path w="175191" h="344874">
                  <a:moveTo>
                    <a:pt x="0" y="0"/>
                  </a:moveTo>
                  <a:cubicBezTo>
                    <a:pt x="88197" y="237206"/>
                    <a:pt x="176395" y="474413"/>
                    <a:pt x="175179" y="26275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16"/>
            <p:cNvSpPr>
              <a:spLocks/>
            </p:cNvSpPr>
            <p:nvPr/>
          </p:nvSpPr>
          <p:spPr bwMode="auto">
            <a:xfrm>
              <a:off x="6155419" y="4566000"/>
              <a:ext cx="604455" cy="1318705"/>
            </a:xfrm>
            <a:custGeom>
              <a:avLst/>
              <a:gdLst>
                <a:gd name="T0" fmla="*/ 0 w 467145"/>
                <a:gd name="T1" fmla="*/ 0 h 1043708"/>
                <a:gd name="T2" fmla="*/ 120639 w 467145"/>
                <a:gd name="T3" fmla="*/ 144671 h 1043708"/>
                <a:gd name="T4" fmla="*/ 248816 w 467145"/>
                <a:gd name="T5" fmla="*/ 289340 h 1043708"/>
                <a:gd name="T6" fmla="*/ 369455 w 467145"/>
                <a:gd name="T7" fmla="*/ 484643 h 1043708"/>
                <a:gd name="T8" fmla="*/ 407156 w 467145"/>
                <a:gd name="T9" fmla="*/ 694414 h 1043708"/>
                <a:gd name="T10" fmla="*/ 444856 w 467145"/>
                <a:gd name="T11" fmla="*/ 853551 h 1043708"/>
                <a:gd name="T12" fmla="*/ 482559 w 467145"/>
                <a:gd name="T13" fmla="*/ 1034384 h 1043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7145" h="1043708">
                  <a:moveTo>
                    <a:pt x="0" y="0"/>
                  </a:moveTo>
                  <a:lnTo>
                    <a:pt x="116787" y="145974"/>
                  </a:lnTo>
                  <a:lnTo>
                    <a:pt x="240872" y="291947"/>
                  </a:lnTo>
                  <a:lnTo>
                    <a:pt x="357658" y="489010"/>
                  </a:lnTo>
                  <a:lnTo>
                    <a:pt x="394154" y="700671"/>
                  </a:lnTo>
                  <a:lnTo>
                    <a:pt x="430650" y="861242"/>
                  </a:lnTo>
                  <a:lnTo>
                    <a:pt x="467145" y="1043708"/>
                  </a:lnTo>
                </a:path>
              </a:pathLst>
            </a:custGeom>
            <a:noFill/>
            <a:ln w="19050" cmpd="sng">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24"/>
            <p:cNvSpPr>
              <a:spLocks/>
            </p:cNvSpPr>
            <p:nvPr/>
          </p:nvSpPr>
          <p:spPr bwMode="auto">
            <a:xfrm>
              <a:off x="7006998" y="4413407"/>
              <a:ext cx="547280" cy="1476379"/>
            </a:xfrm>
            <a:custGeom>
              <a:avLst/>
              <a:gdLst>
                <a:gd name="T0" fmla="*/ 30680 w 435955"/>
                <a:gd name="T1" fmla="*/ 0 h 1200526"/>
                <a:gd name="T2" fmla="*/ 0 w 435955"/>
                <a:gd name="T3" fmla="*/ 62926 h 1200526"/>
                <a:gd name="T4" fmla="*/ 61361 w 435955"/>
                <a:gd name="T5" fmla="*/ 144740 h 1200526"/>
                <a:gd name="T6" fmla="*/ 122721 w 435955"/>
                <a:gd name="T7" fmla="*/ 201375 h 1200526"/>
                <a:gd name="T8" fmla="*/ 165673 w 435955"/>
                <a:gd name="T9" fmla="*/ 258008 h 1200526"/>
                <a:gd name="T10" fmla="*/ 208626 w 435955"/>
                <a:gd name="T11" fmla="*/ 320934 h 1200526"/>
                <a:gd name="T12" fmla="*/ 245442 w 435955"/>
                <a:gd name="T13" fmla="*/ 377573 h 1200526"/>
                <a:gd name="T14" fmla="*/ 251577 w 435955"/>
                <a:gd name="T15" fmla="*/ 446797 h 1200526"/>
                <a:gd name="T16" fmla="*/ 269985 w 435955"/>
                <a:gd name="T17" fmla="*/ 547479 h 1200526"/>
                <a:gd name="T18" fmla="*/ 306802 w 435955"/>
                <a:gd name="T19" fmla="*/ 610409 h 1200526"/>
                <a:gd name="T20" fmla="*/ 319073 w 435955"/>
                <a:gd name="T21" fmla="*/ 667045 h 1200526"/>
                <a:gd name="T22" fmla="*/ 319073 w 435955"/>
                <a:gd name="T23" fmla="*/ 729975 h 1200526"/>
                <a:gd name="T24" fmla="*/ 343618 w 435955"/>
                <a:gd name="T25" fmla="*/ 830660 h 1200526"/>
                <a:gd name="T26" fmla="*/ 368163 w 435955"/>
                <a:gd name="T27" fmla="*/ 893589 h 1200526"/>
                <a:gd name="T28" fmla="*/ 380431 w 435955"/>
                <a:gd name="T29" fmla="*/ 994274 h 1200526"/>
                <a:gd name="T30" fmla="*/ 392703 w 435955"/>
                <a:gd name="T31" fmla="*/ 1050912 h 1200526"/>
                <a:gd name="T32" fmla="*/ 392703 w 435955"/>
                <a:gd name="T33" fmla="*/ 1050912 h 1200526"/>
                <a:gd name="T34" fmla="*/ 404978 w 435955"/>
                <a:gd name="T35" fmla="*/ 1145304 h 1200526"/>
                <a:gd name="T36" fmla="*/ 423385 w 435955"/>
                <a:gd name="T37" fmla="*/ 1195646 h 1200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5955" h="1200526">
                  <a:moveTo>
                    <a:pt x="31591" y="0"/>
                  </a:moveTo>
                  <a:lnTo>
                    <a:pt x="0" y="63186"/>
                  </a:lnTo>
                  <a:lnTo>
                    <a:pt x="63182" y="145327"/>
                  </a:lnTo>
                  <a:lnTo>
                    <a:pt x="126364" y="202194"/>
                  </a:lnTo>
                  <a:lnTo>
                    <a:pt x="170591" y="259061"/>
                  </a:lnTo>
                  <a:lnTo>
                    <a:pt x="214819" y="322247"/>
                  </a:lnTo>
                  <a:lnTo>
                    <a:pt x="252728" y="379114"/>
                  </a:lnTo>
                  <a:lnTo>
                    <a:pt x="259046" y="448618"/>
                  </a:lnTo>
                  <a:lnTo>
                    <a:pt x="278001" y="549715"/>
                  </a:lnTo>
                  <a:lnTo>
                    <a:pt x="315910" y="612900"/>
                  </a:lnTo>
                  <a:lnTo>
                    <a:pt x="328546" y="669767"/>
                  </a:lnTo>
                  <a:lnTo>
                    <a:pt x="328546" y="732953"/>
                  </a:lnTo>
                  <a:lnTo>
                    <a:pt x="353819" y="834049"/>
                  </a:lnTo>
                  <a:lnTo>
                    <a:pt x="379092" y="897235"/>
                  </a:lnTo>
                  <a:lnTo>
                    <a:pt x="391728" y="998332"/>
                  </a:lnTo>
                  <a:lnTo>
                    <a:pt x="404364" y="1055199"/>
                  </a:lnTo>
                  <a:lnTo>
                    <a:pt x="417001" y="1149977"/>
                  </a:lnTo>
                  <a:lnTo>
                    <a:pt x="435955" y="1200526"/>
                  </a:lnTo>
                </a:path>
              </a:pathLst>
            </a:custGeom>
            <a:noFill/>
            <a:ln w="9525">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TextBox 21"/>
            <p:cNvSpPr txBox="1">
              <a:spLocks noChangeArrowheads="1"/>
            </p:cNvSpPr>
            <p:nvPr/>
          </p:nvSpPr>
          <p:spPr bwMode="auto">
            <a:xfrm>
              <a:off x="6261821" y="5537094"/>
              <a:ext cx="314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100" dirty="0" err="1"/>
                <a:t>tu</a:t>
              </a:r>
              <a:endParaRPr lang="en-US" sz="1100" dirty="0"/>
            </a:p>
          </p:txBody>
        </p:sp>
        <p:sp>
          <p:nvSpPr>
            <p:cNvPr id="47" name="TextBox 21"/>
            <p:cNvSpPr txBox="1">
              <a:spLocks noChangeArrowheads="1"/>
            </p:cNvSpPr>
            <p:nvPr/>
          </p:nvSpPr>
          <p:spPr bwMode="auto">
            <a:xfrm>
              <a:off x="6882237" y="5537094"/>
              <a:ext cx="4429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100" dirty="0" err="1"/>
                <a:t>myx</a:t>
              </a:r>
              <a:endParaRPr lang="en-US" sz="1100" dirty="0"/>
            </a:p>
          </p:txBody>
        </p:sp>
        <p:sp>
          <p:nvSpPr>
            <p:cNvPr id="48" name="TextBox 21"/>
            <p:cNvSpPr txBox="1">
              <a:spLocks noChangeArrowheads="1"/>
            </p:cNvSpPr>
            <p:nvPr/>
          </p:nvSpPr>
          <p:spPr bwMode="auto">
            <a:xfrm>
              <a:off x="7614887" y="5537094"/>
              <a:ext cx="411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100" dirty="0" err="1"/>
                <a:t>nec</a:t>
              </a:r>
              <a:endParaRPr lang="en-US" sz="1100" dirty="0"/>
            </a:p>
          </p:txBody>
        </p:sp>
        <p:pic>
          <p:nvPicPr>
            <p:cNvPr id="49" name="Picture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44752" y="6018374"/>
              <a:ext cx="4270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50563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54134" y="1470616"/>
            <a:ext cx="7826385" cy="485470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8675" name="Title 1"/>
          <p:cNvSpPr txBox="1">
            <a:spLocks/>
          </p:cNvSpPr>
          <p:nvPr/>
        </p:nvSpPr>
        <p:spPr bwMode="auto">
          <a:xfrm>
            <a:off x="0" y="1238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800" b="1" dirty="0">
                <a:solidFill>
                  <a:srgbClr val="000000"/>
                </a:solidFill>
                <a:latin typeface="Helvetica" charset="0"/>
              </a:rPr>
              <a:t>Mithramycin A analogs: </a:t>
            </a:r>
          </a:p>
          <a:p>
            <a:pPr algn="ctr"/>
            <a:r>
              <a:rPr lang="en-US" sz="2800" b="1" dirty="0">
                <a:solidFill>
                  <a:srgbClr val="000000"/>
                </a:solidFill>
                <a:latin typeface="Helvetica" charset="0"/>
              </a:rPr>
              <a:t>same activity, but better toxicity profile</a:t>
            </a:r>
          </a:p>
        </p:txBody>
      </p:sp>
      <p:sp>
        <p:nvSpPr>
          <p:cNvPr id="19" name="Text Box 41"/>
          <p:cNvSpPr txBox="1">
            <a:spLocks noChangeArrowheads="1"/>
          </p:cNvSpPr>
          <p:nvPr/>
        </p:nvSpPr>
        <p:spPr bwMode="auto">
          <a:xfrm>
            <a:off x="5156230" y="6372695"/>
            <a:ext cx="3317875" cy="246221"/>
          </a:xfrm>
          <a:prstGeom prst="rect">
            <a:avLst/>
          </a:prstGeom>
          <a:noFill/>
          <a:ln w="25400">
            <a:noFill/>
            <a:miter lim="800000"/>
            <a:headEnd/>
            <a:tailEnd/>
          </a:ln>
        </p:spPr>
        <p:txBody>
          <a:bodyPr>
            <a:spAutoFit/>
          </a:bodyPr>
          <a:lstStyle/>
          <a:p>
            <a:pPr algn="r" eaLnBrk="0" hangingPunct="0">
              <a:spcBef>
                <a:spcPct val="50000"/>
              </a:spcBef>
            </a:pPr>
            <a:r>
              <a:rPr lang="en-US" sz="1000" i="1" dirty="0" smtClean="0"/>
              <a:t>Jessica Rausch - unpublished</a:t>
            </a:r>
            <a:endParaRPr lang="en-US" sz="1000" i="1" dirty="0"/>
          </a:p>
        </p:txBody>
      </p:sp>
      <p:grpSp>
        <p:nvGrpSpPr>
          <p:cNvPr id="11" name="Group 10"/>
          <p:cNvGrpSpPr/>
          <p:nvPr/>
        </p:nvGrpSpPr>
        <p:grpSpPr>
          <a:xfrm>
            <a:off x="1020931" y="2640425"/>
            <a:ext cx="6602289" cy="3225328"/>
            <a:chOff x="1020931" y="2088943"/>
            <a:chExt cx="6602289" cy="3225328"/>
          </a:xfrm>
        </p:grpSpPr>
        <p:pic>
          <p:nvPicPr>
            <p:cNvPr id="7" name="Picture 6" descr="GIST 882 430 Mithralogs for Francisco greyscal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0931" y="2088943"/>
              <a:ext cx="6602289" cy="3225328"/>
            </a:xfrm>
            <a:prstGeom prst="rect">
              <a:avLst/>
            </a:prstGeom>
          </p:spPr>
        </p:pic>
        <p:sp>
          <p:nvSpPr>
            <p:cNvPr id="9" name="Rectangle 8"/>
            <p:cNvSpPr/>
            <p:nvPr/>
          </p:nvSpPr>
          <p:spPr bwMode="auto">
            <a:xfrm>
              <a:off x="6132904" y="2590290"/>
              <a:ext cx="1136341" cy="601616"/>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9" name="Rectangle 28"/>
            <p:cNvSpPr/>
            <p:nvPr/>
          </p:nvSpPr>
          <p:spPr bwMode="auto">
            <a:xfrm>
              <a:off x="4146314" y="2567218"/>
              <a:ext cx="1136341" cy="601616"/>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Rectangle 29"/>
            <p:cNvSpPr/>
            <p:nvPr/>
          </p:nvSpPr>
          <p:spPr bwMode="auto">
            <a:xfrm>
              <a:off x="4037686" y="2966299"/>
              <a:ext cx="348927" cy="202536"/>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TextBox 7"/>
            <p:cNvSpPr txBox="1"/>
            <p:nvPr/>
          </p:nvSpPr>
          <p:spPr>
            <a:xfrm rot="18892703">
              <a:off x="5911712" y="2680941"/>
              <a:ext cx="912980" cy="307777"/>
            </a:xfrm>
            <a:prstGeom prst="rect">
              <a:avLst/>
            </a:prstGeom>
            <a:noFill/>
          </p:spPr>
          <p:txBody>
            <a:bodyPr wrap="none" rtlCol="0">
              <a:spAutoFit/>
            </a:bodyPr>
            <a:lstStyle/>
            <a:p>
              <a:r>
                <a:rPr lang="en-US" sz="1400" b="1" dirty="0" smtClean="0"/>
                <a:t>analog 1</a:t>
              </a:r>
            </a:p>
          </p:txBody>
        </p:sp>
        <p:sp>
          <p:nvSpPr>
            <p:cNvPr id="26" name="TextBox 25"/>
            <p:cNvSpPr txBox="1"/>
            <p:nvPr/>
          </p:nvSpPr>
          <p:spPr>
            <a:xfrm rot="18892703">
              <a:off x="6214518" y="2680942"/>
              <a:ext cx="912980" cy="307777"/>
            </a:xfrm>
            <a:prstGeom prst="rect">
              <a:avLst/>
            </a:prstGeom>
            <a:noFill/>
          </p:spPr>
          <p:txBody>
            <a:bodyPr wrap="none" rtlCol="0">
              <a:spAutoFit/>
            </a:bodyPr>
            <a:lstStyle/>
            <a:p>
              <a:r>
                <a:rPr lang="en-US" sz="1400" b="1" dirty="0" smtClean="0"/>
                <a:t>analog 2</a:t>
              </a:r>
            </a:p>
          </p:txBody>
        </p:sp>
        <p:sp>
          <p:nvSpPr>
            <p:cNvPr id="28" name="TextBox 27"/>
            <p:cNvSpPr txBox="1"/>
            <p:nvPr/>
          </p:nvSpPr>
          <p:spPr>
            <a:xfrm rot="18892703">
              <a:off x="6508964" y="2680941"/>
              <a:ext cx="912980" cy="307777"/>
            </a:xfrm>
            <a:prstGeom prst="rect">
              <a:avLst/>
            </a:prstGeom>
            <a:noFill/>
          </p:spPr>
          <p:txBody>
            <a:bodyPr wrap="none" rtlCol="0">
              <a:spAutoFit/>
            </a:bodyPr>
            <a:lstStyle/>
            <a:p>
              <a:r>
                <a:rPr lang="en-US" sz="1400" b="1" dirty="0" smtClean="0"/>
                <a:t>analog 3</a:t>
              </a:r>
            </a:p>
          </p:txBody>
        </p:sp>
        <p:sp>
          <p:nvSpPr>
            <p:cNvPr id="31" name="TextBox 30"/>
            <p:cNvSpPr txBox="1"/>
            <p:nvPr/>
          </p:nvSpPr>
          <p:spPr>
            <a:xfrm rot="18892703">
              <a:off x="3891701" y="2657871"/>
              <a:ext cx="912980" cy="307777"/>
            </a:xfrm>
            <a:prstGeom prst="rect">
              <a:avLst/>
            </a:prstGeom>
            <a:noFill/>
          </p:spPr>
          <p:txBody>
            <a:bodyPr wrap="none" rtlCol="0">
              <a:spAutoFit/>
            </a:bodyPr>
            <a:lstStyle/>
            <a:p>
              <a:r>
                <a:rPr lang="en-US" sz="1400" b="1" dirty="0" smtClean="0"/>
                <a:t>analog 1</a:t>
              </a:r>
            </a:p>
          </p:txBody>
        </p:sp>
        <p:sp>
          <p:nvSpPr>
            <p:cNvPr id="32" name="TextBox 31"/>
            <p:cNvSpPr txBox="1"/>
            <p:nvPr/>
          </p:nvSpPr>
          <p:spPr>
            <a:xfrm rot="18892703">
              <a:off x="4194507" y="2657872"/>
              <a:ext cx="912980" cy="307777"/>
            </a:xfrm>
            <a:prstGeom prst="rect">
              <a:avLst/>
            </a:prstGeom>
            <a:noFill/>
          </p:spPr>
          <p:txBody>
            <a:bodyPr wrap="none" rtlCol="0">
              <a:spAutoFit/>
            </a:bodyPr>
            <a:lstStyle/>
            <a:p>
              <a:r>
                <a:rPr lang="en-US" sz="1400" b="1" dirty="0" smtClean="0"/>
                <a:t>analog 2</a:t>
              </a:r>
            </a:p>
          </p:txBody>
        </p:sp>
        <p:sp>
          <p:nvSpPr>
            <p:cNvPr id="33" name="TextBox 32"/>
            <p:cNvSpPr txBox="1"/>
            <p:nvPr/>
          </p:nvSpPr>
          <p:spPr>
            <a:xfrm rot="18892703">
              <a:off x="4488953" y="2657871"/>
              <a:ext cx="912980" cy="307777"/>
            </a:xfrm>
            <a:prstGeom prst="rect">
              <a:avLst/>
            </a:prstGeom>
            <a:noFill/>
          </p:spPr>
          <p:txBody>
            <a:bodyPr wrap="none" rtlCol="0">
              <a:spAutoFit/>
            </a:bodyPr>
            <a:lstStyle/>
            <a:p>
              <a:r>
                <a:rPr lang="en-US" sz="1400" b="1" dirty="0" smtClean="0"/>
                <a:t>analog 3</a:t>
              </a:r>
            </a:p>
          </p:txBody>
        </p:sp>
      </p:grpSp>
      <p:sp>
        <p:nvSpPr>
          <p:cNvPr id="12" name="TextBox 11"/>
          <p:cNvSpPr txBox="1"/>
          <p:nvPr/>
        </p:nvSpPr>
        <p:spPr>
          <a:xfrm>
            <a:off x="1823088" y="1696222"/>
            <a:ext cx="5288477" cy="400110"/>
          </a:xfrm>
          <a:prstGeom prst="rect">
            <a:avLst/>
          </a:prstGeom>
          <a:noFill/>
        </p:spPr>
        <p:txBody>
          <a:bodyPr wrap="none" rtlCol="0">
            <a:spAutoFit/>
          </a:bodyPr>
          <a:lstStyle/>
          <a:p>
            <a:pPr algn="ctr"/>
            <a:r>
              <a:rPr lang="en-US" dirty="0" smtClean="0"/>
              <a:t>collaboration with </a:t>
            </a:r>
            <a:r>
              <a:rPr lang="en-US" dirty="0" err="1" smtClean="0"/>
              <a:t>EntreChem</a:t>
            </a:r>
            <a:r>
              <a:rPr lang="en-US" dirty="0" smtClean="0"/>
              <a:t>, </a:t>
            </a:r>
            <a:r>
              <a:rPr lang="en-US" dirty="0" err="1" smtClean="0"/>
              <a:t>Ovieda</a:t>
            </a:r>
            <a:r>
              <a:rPr lang="en-US" dirty="0" smtClean="0"/>
              <a:t>, Spain</a:t>
            </a:r>
            <a:endParaRPr lang="en-US" dirty="0"/>
          </a:p>
        </p:txBody>
      </p:sp>
    </p:spTree>
    <p:extLst>
      <p:ext uri="{BB962C8B-B14F-4D97-AF65-F5344CB8AC3E}">
        <p14:creationId xmlns:p14="http://schemas.microsoft.com/office/powerpoint/2010/main" val="1341027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0663" y="1103313"/>
            <a:ext cx="8740775" cy="5489575"/>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grpSp>
        <p:nvGrpSpPr>
          <p:cNvPr id="26626" name="Group 6"/>
          <p:cNvGrpSpPr>
            <a:grpSpLocks/>
          </p:cNvGrpSpPr>
          <p:nvPr/>
        </p:nvGrpSpPr>
        <p:grpSpPr bwMode="auto">
          <a:xfrm>
            <a:off x="406400" y="1169988"/>
            <a:ext cx="8437563" cy="4486275"/>
            <a:chOff x="406399" y="1169682"/>
            <a:chExt cx="8436990" cy="4486582"/>
          </a:xfrm>
        </p:grpSpPr>
        <p:pic>
          <p:nvPicPr>
            <p:cNvPr id="26646" name="Picture 2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2591118" y="-1015037"/>
              <a:ext cx="3081804" cy="745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2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3442220" y="1217107"/>
              <a:ext cx="1403337" cy="747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2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8043256" y="4083924"/>
              <a:ext cx="650122" cy="9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1"/>
          <p:cNvSpPr txBox="1">
            <a:spLocks/>
          </p:cNvSpPr>
          <p:nvPr/>
        </p:nvSpPr>
        <p:spPr>
          <a:xfrm>
            <a:off x="0" y="14288"/>
            <a:ext cx="9144000" cy="1143000"/>
          </a:xfrm>
          <a:prstGeom prst="rect">
            <a:avLst/>
          </a:prstGeom>
        </p:spPr>
        <p:txBody>
          <a:bodyPr/>
          <a:lstStyle/>
          <a:p>
            <a:pPr algn="ctr">
              <a:defRPr/>
            </a:pPr>
            <a:r>
              <a:rPr lang="en-US" sz="2800" b="1" kern="0" dirty="0">
                <a:solidFill>
                  <a:srgbClr val="000000"/>
                </a:solidFill>
                <a:latin typeface="+mj-lt"/>
                <a:ea typeface="ＭＳ Ｐゴシック" pitchFamily="34" charset="-128"/>
                <a:cs typeface="ＭＳ Ｐゴシック" charset="-128"/>
              </a:rPr>
              <a:t>GISTs are sensitive</a:t>
            </a:r>
          </a:p>
          <a:p>
            <a:pPr algn="ctr">
              <a:defRPr/>
            </a:pPr>
            <a:r>
              <a:rPr lang="en-US" sz="2800" b="1" kern="0" dirty="0">
                <a:solidFill>
                  <a:srgbClr val="000000"/>
                </a:solidFill>
                <a:latin typeface="+mj-lt"/>
                <a:ea typeface="ＭＳ Ｐゴシック" pitchFamily="34" charset="-128"/>
                <a:cs typeface="ＭＳ Ｐゴシック" charset="-128"/>
              </a:rPr>
              <a:t>to </a:t>
            </a:r>
            <a:r>
              <a:rPr lang="en-US" sz="2800" b="1" kern="0" dirty="0" smtClean="0">
                <a:solidFill>
                  <a:srgbClr val="000000"/>
                </a:solidFill>
                <a:latin typeface="+mj-lt"/>
                <a:ea typeface="ＭＳ Ｐゴシック" pitchFamily="34" charset="-128"/>
                <a:cs typeface="ＭＳ Ｐゴシック" charset="-128"/>
              </a:rPr>
              <a:t>transcriptional inhibitors</a:t>
            </a:r>
            <a:endParaRPr lang="en-US" sz="2800" b="1" kern="0" dirty="0">
              <a:solidFill>
                <a:srgbClr val="000000"/>
              </a:solidFill>
              <a:latin typeface="+mj-lt"/>
              <a:ea typeface="ＭＳ Ｐゴシック" pitchFamily="34" charset="-128"/>
              <a:cs typeface="ＭＳ Ｐゴシック" charset="-128"/>
            </a:endParaRPr>
          </a:p>
        </p:txBody>
      </p:sp>
      <p:cxnSp>
        <p:nvCxnSpPr>
          <p:cNvPr id="6" name="Straight Connector 5"/>
          <p:cNvCxnSpPr>
            <a:cxnSpLocks noChangeShapeType="1"/>
          </p:cNvCxnSpPr>
          <p:nvPr/>
        </p:nvCxnSpPr>
        <p:spPr bwMode="auto">
          <a:xfrm>
            <a:off x="2757488" y="1154113"/>
            <a:ext cx="0" cy="5291137"/>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920750" y="4254500"/>
            <a:ext cx="0" cy="20129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346075" y="4681538"/>
            <a:ext cx="854710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1235075" y="4254500"/>
            <a:ext cx="0" cy="20129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1639888" y="4241800"/>
            <a:ext cx="0" cy="20256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2276475" y="4246563"/>
            <a:ext cx="0" cy="2020887"/>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a:off x="2593975" y="4241800"/>
            <a:ext cx="0" cy="2025650"/>
          </a:xfrm>
          <a:prstGeom prst="line">
            <a:avLst/>
          </a:prstGeom>
          <a:noFill/>
          <a:ln w="25400">
            <a:solidFill>
              <a:srgbClr val="FFFF00"/>
            </a:solidFill>
            <a:prstDash val="dash"/>
            <a:round/>
            <a:headEnd/>
            <a:tailEnd/>
          </a:ln>
          <a:extLst>
            <a:ext uri="{909E8E84-426E-40dd-AFC4-6F175D3DCCD1}">
              <a14:hiddenFill xmlns:a14="http://schemas.microsoft.com/office/drawing/2010/main">
                <a:noFill/>
              </a14:hiddenFill>
            </a:ext>
          </a:extLst>
        </p:spPr>
      </p:cxnSp>
      <p:sp>
        <p:nvSpPr>
          <p:cNvPr id="56" name="TextBox 55"/>
          <p:cNvSpPr txBox="1">
            <a:spLocks noChangeArrowheads="1"/>
          </p:cNvSpPr>
          <p:nvPr/>
        </p:nvSpPr>
        <p:spPr bwMode="auto">
          <a:xfrm>
            <a:off x="4605338" y="5807075"/>
            <a:ext cx="1335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ineffective</a:t>
            </a:r>
          </a:p>
        </p:txBody>
      </p:sp>
      <p:sp>
        <p:nvSpPr>
          <p:cNvPr id="57" name="TextBox 56"/>
          <p:cNvSpPr txBox="1">
            <a:spLocks noChangeArrowheads="1"/>
          </p:cNvSpPr>
          <p:nvPr/>
        </p:nvSpPr>
        <p:spPr bwMode="auto">
          <a:xfrm>
            <a:off x="8051800" y="3319463"/>
            <a:ext cx="78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GIST</a:t>
            </a:r>
          </a:p>
        </p:txBody>
      </p:sp>
      <p:sp>
        <p:nvSpPr>
          <p:cNvPr id="58" name="TextBox 57"/>
          <p:cNvSpPr txBox="1">
            <a:spLocks noChangeArrowheads="1"/>
          </p:cNvSpPr>
          <p:nvPr/>
        </p:nvSpPr>
        <p:spPr bwMode="auto">
          <a:xfrm>
            <a:off x="8051800" y="5275263"/>
            <a:ext cx="71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t>LMS</a:t>
            </a:r>
          </a:p>
        </p:txBody>
      </p:sp>
      <p:sp>
        <p:nvSpPr>
          <p:cNvPr id="60" name="TextBox 59"/>
          <p:cNvSpPr txBox="1"/>
          <p:nvPr/>
        </p:nvSpPr>
        <p:spPr>
          <a:xfrm rot="5400000">
            <a:off x="574675" y="5618163"/>
            <a:ext cx="1025525" cy="415925"/>
          </a:xfrm>
          <a:prstGeom prst="rect">
            <a:avLst/>
          </a:prstGeom>
          <a:noFill/>
        </p:spPr>
        <p:txBody>
          <a:bodyPr wrap="none">
            <a:spAutoFit/>
          </a:bodyPr>
          <a:lstStyle/>
          <a:p>
            <a:pPr>
              <a:defRPr/>
            </a:pPr>
            <a:r>
              <a:rPr lang="en-US" sz="1050" dirty="0">
                <a:latin typeface="Arial" pitchFamily="34" charset="0"/>
                <a:ea typeface="ＭＳ Ｐゴシック" pitchFamily="34" charset="-128"/>
                <a:cs typeface="+mn-cs"/>
              </a:rPr>
              <a:t>transcriptional</a:t>
            </a:r>
          </a:p>
          <a:p>
            <a:pPr>
              <a:defRPr/>
            </a:pPr>
            <a:r>
              <a:rPr lang="en-US" sz="1050" dirty="0">
                <a:latin typeface="Arial" pitchFamily="34" charset="0"/>
                <a:ea typeface="ＭＳ Ｐゴシック" pitchFamily="34" charset="-128"/>
                <a:cs typeface="+mn-cs"/>
              </a:rPr>
              <a:t>inhibitors</a:t>
            </a:r>
          </a:p>
        </p:txBody>
      </p:sp>
      <p:pic>
        <p:nvPicPr>
          <p:cNvPr id="26641"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56563" y="6218238"/>
            <a:ext cx="7858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1"/>
          <p:cNvSpPr txBox="1">
            <a:spLocks noChangeArrowheads="1"/>
          </p:cNvSpPr>
          <p:nvPr/>
        </p:nvSpPr>
        <p:spPr bwMode="auto">
          <a:xfrm>
            <a:off x="5689467" y="6593829"/>
            <a:ext cx="3317875" cy="246221"/>
          </a:xfrm>
          <a:prstGeom prst="rect">
            <a:avLst/>
          </a:prstGeom>
          <a:noFill/>
          <a:ln w="25400">
            <a:noFill/>
            <a:miter lim="800000"/>
            <a:headEnd/>
            <a:tailEnd/>
          </a:ln>
        </p:spPr>
        <p:txBody>
          <a:bodyPr>
            <a:spAutoFit/>
          </a:bodyPr>
          <a:lstStyle/>
          <a:p>
            <a:pPr algn="r" eaLnBrk="0" hangingPunct="0">
              <a:spcBef>
                <a:spcPct val="50000"/>
              </a:spcBef>
            </a:pPr>
            <a:r>
              <a:rPr lang="en-US" sz="1000" i="1" dirty="0" err="1" smtClean="0"/>
              <a:t>Boichuk</a:t>
            </a:r>
            <a:r>
              <a:rPr lang="en-US" sz="1000" i="1" dirty="0" smtClean="0"/>
              <a:t> S et </a:t>
            </a:r>
            <a:r>
              <a:rPr lang="en-US" sz="1000" i="1" dirty="0"/>
              <a:t>al., </a:t>
            </a:r>
            <a:r>
              <a:rPr lang="en-US" sz="1000" i="1" dirty="0" smtClean="0"/>
              <a:t>Cancer Research 2014</a:t>
            </a:r>
            <a:endParaRPr lang="en-US" sz="1000" i="1" dirty="0"/>
          </a:p>
        </p:txBody>
      </p:sp>
      <p:sp>
        <p:nvSpPr>
          <p:cNvPr id="27" name="Rectangle 26"/>
          <p:cNvSpPr>
            <a:spLocks noChangeArrowheads="1"/>
          </p:cNvSpPr>
          <p:nvPr/>
        </p:nvSpPr>
        <p:spPr bwMode="auto">
          <a:xfrm>
            <a:off x="920026" y="4874564"/>
            <a:ext cx="73025" cy="458788"/>
          </a:xfrm>
          <a:prstGeom prst="rect">
            <a:avLst/>
          </a:prstGeom>
          <a:noFill/>
          <a:ln w="19050">
            <a:solidFill>
              <a:srgbClr val="FF2246"/>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8" name="Straight Arrow Connector 27"/>
          <p:cNvCxnSpPr>
            <a:cxnSpLocks noChangeShapeType="1"/>
          </p:cNvCxnSpPr>
          <p:nvPr/>
        </p:nvCxnSpPr>
        <p:spPr bwMode="auto">
          <a:xfrm flipV="1">
            <a:off x="515199" y="5374627"/>
            <a:ext cx="344488" cy="296862"/>
          </a:xfrm>
          <a:prstGeom prst="straightConnector1">
            <a:avLst/>
          </a:prstGeom>
          <a:noFill/>
          <a:ln w="19050">
            <a:solidFill>
              <a:srgbClr val="FF2246"/>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846865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070310" y="1380830"/>
            <a:ext cx="7003380" cy="5100933"/>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algn="ctr">
              <a:defRPr/>
            </a:pPr>
            <a:endParaRPr lang="en-US"/>
          </a:p>
        </p:txBody>
      </p:sp>
      <p:sp>
        <p:nvSpPr>
          <p:cNvPr id="45058" name="Title 1"/>
          <p:cNvSpPr>
            <a:spLocks noGrp="1"/>
          </p:cNvSpPr>
          <p:nvPr>
            <p:ph type="title"/>
          </p:nvPr>
        </p:nvSpPr>
        <p:spPr>
          <a:xfrm>
            <a:off x="0" y="146050"/>
            <a:ext cx="9144000" cy="1143000"/>
          </a:xfrm>
        </p:spPr>
        <p:txBody>
          <a:bodyPr/>
          <a:lstStyle/>
          <a:p>
            <a:r>
              <a:rPr lang="en-US" dirty="0">
                <a:latin typeface="Helvetica" charset="0"/>
                <a:ea typeface="ＭＳ Ｐゴシック" charset="0"/>
                <a:cs typeface="ＭＳ Ｐゴシック" charset="0"/>
              </a:rPr>
              <a:t>Second generation </a:t>
            </a:r>
            <a:r>
              <a:rPr lang="en-US" dirty="0" smtClean="0">
                <a:latin typeface="Helvetica" charset="0"/>
                <a:ea typeface="ＭＳ Ｐゴシック" charset="0"/>
                <a:cs typeface="ＭＳ Ｐゴシック" charset="0"/>
              </a:rPr>
              <a:t>inhibitors</a:t>
            </a:r>
            <a:br>
              <a:rPr lang="en-US" dirty="0" smtClean="0">
                <a:latin typeface="Helvetica" charset="0"/>
                <a:ea typeface="ＭＳ Ｐゴシック" charset="0"/>
                <a:cs typeface="ＭＳ Ｐゴシック" charset="0"/>
              </a:rPr>
            </a:br>
            <a:r>
              <a:rPr lang="en-US" dirty="0" smtClean="0">
                <a:latin typeface="Helvetica" charset="0"/>
                <a:ea typeface="ＭＳ Ｐゴシック" charset="0"/>
                <a:cs typeface="ＭＳ Ｐゴシック" charset="0"/>
              </a:rPr>
              <a:t>of the 26S </a:t>
            </a:r>
            <a:r>
              <a:rPr lang="en-US" dirty="0" err="1" smtClean="0">
                <a:latin typeface="Helvetica" charset="0"/>
                <a:ea typeface="ＭＳ Ｐゴシック" charset="0"/>
                <a:cs typeface="ＭＳ Ｐゴシック" charset="0"/>
              </a:rPr>
              <a:t>proteosome</a:t>
            </a:r>
            <a:endParaRPr lang="en-US" dirty="0">
              <a:latin typeface="Helvetica" charset="0"/>
              <a:ea typeface="ＭＳ Ｐゴシック" charset="0"/>
              <a:cs typeface="ＭＳ Ｐゴシック"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31663"/>
          <a:stretch/>
        </p:blipFill>
        <p:spPr>
          <a:xfrm>
            <a:off x="1760071" y="1700306"/>
            <a:ext cx="5623858" cy="4470400"/>
          </a:xfrm>
          <a:prstGeom prst="rect">
            <a:avLst/>
          </a:prstGeom>
        </p:spPr>
      </p:pic>
      <p:sp>
        <p:nvSpPr>
          <p:cNvPr id="7" name="Rectangle 6"/>
          <p:cNvSpPr/>
          <p:nvPr/>
        </p:nvSpPr>
        <p:spPr bwMode="auto">
          <a:xfrm>
            <a:off x="1772023" y="1738779"/>
            <a:ext cx="1308100" cy="4430713"/>
          </a:xfrm>
          <a:prstGeom prst="rect">
            <a:avLst/>
          </a:prstGeom>
          <a:solidFill>
            <a:schemeClr val="accent6">
              <a:lumMod val="20000"/>
              <a:lumOff val="80000"/>
              <a:alpha val="35000"/>
            </a:schemeClr>
          </a:solidFill>
          <a:ln w="25400" cap="flat" cmpd="sng" algn="ctr">
            <a:noFill/>
            <a:prstDash val="solid"/>
            <a:round/>
            <a:headEnd type="none" w="med" len="med"/>
            <a:tailEnd type="triangle" w="med" len="med"/>
          </a:ln>
          <a:effectLst/>
        </p:spPr>
        <p:txBody>
          <a:bodyPr/>
          <a:lstStyle/>
          <a:p>
            <a:pPr>
              <a:defRPr/>
            </a:pPr>
            <a:endParaRPr lang="en-US"/>
          </a:p>
        </p:txBody>
      </p:sp>
    </p:spTree>
    <p:extLst>
      <p:ext uri="{BB962C8B-B14F-4D97-AF65-F5344CB8AC3E}">
        <p14:creationId xmlns:p14="http://schemas.microsoft.com/office/powerpoint/2010/main" val="16414041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1290919" y="869632"/>
            <a:ext cx="6427694" cy="5447332"/>
          </a:xfrm>
          <a:prstGeom prst="rect">
            <a:avLst/>
          </a:prstGeom>
          <a:solidFill>
            <a:schemeClr val="bg1"/>
          </a:solidFill>
          <a:ln w="3175">
            <a:solidFill>
              <a:schemeClr val="bg1">
                <a:lumMod val="65000"/>
              </a:schemeClr>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a:p>
        </p:txBody>
      </p:sp>
      <p:sp>
        <p:nvSpPr>
          <p:cNvPr id="19" name="Rectangle 4"/>
          <p:cNvSpPr txBox="1">
            <a:spLocks noChangeArrowheads="1"/>
          </p:cNvSpPr>
          <p:nvPr/>
        </p:nvSpPr>
        <p:spPr bwMode="auto">
          <a:xfrm>
            <a:off x="0" y="-12788"/>
            <a:ext cx="9144000" cy="904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US" sz="2400" b="1" kern="0" dirty="0" smtClean="0">
                <a:solidFill>
                  <a:srgbClr val="000000"/>
                </a:solidFill>
              </a:rPr>
              <a:t>How does imatinib induce apoptosis in GIST cells?</a:t>
            </a:r>
            <a:endParaRPr kumimoji="0" lang="en-US" sz="2400" b="1" i="0" u="none" strike="noStrike" kern="0" cap="none" spc="0" normalizeH="0" baseline="0" noProof="0" dirty="0" smtClean="0">
              <a:ln>
                <a:noFill/>
              </a:ln>
              <a:solidFill>
                <a:srgbClr val="000000"/>
              </a:solidFill>
              <a:effectLst/>
              <a:uLnTx/>
              <a:uFillTx/>
              <a:latin typeface="Arial" pitchFamily="34" charset="0"/>
              <a:ea typeface="ＭＳ Ｐゴシック" pitchFamily="34" charset="-128"/>
              <a:cs typeface="ＭＳ Ｐゴシック" pitchFamily="117" charset="-128"/>
            </a:endParaRPr>
          </a:p>
        </p:txBody>
      </p:sp>
      <p:sp>
        <p:nvSpPr>
          <p:cNvPr id="46" name="TextBox 4"/>
          <p:cNvSpPr txBox="1">
            <a:spLocks noChangeArrowheads="1"/>
          </p:cNvSpPr>
          <p:nvPr/>
        </p:nvSpPr>
        <p:spPr bwMode="auto">
          <a:xfrm>
            <a:off x="7824408" y="5759188"/>
            <a:ext cx="1319592" cy="707886"/>
          </a:xfrm>
          <a:prstGeom prst="rect">
            <a:avLst/>
          </a:prstGeom>
          <a:noFill/>
          <a:ln w="9525">
            <a:noFill/>
            <a:miter lim="800000"/>
            <a:headEnd/>
            <a:tailEnd/>
          </a:ln>
        </p:spPr>
        <p:txBody>
          <a:bodyPr wrap="none">
            <a:spAutoFit/>
          </a:bodyPr>
          <a:lstStyle/>
          <a:p>
            <a:r>
              <a:rPr lang="en-US" sz="1000" i="1" u="sng" dirty="0" smtClean="0">
                <a:solidFill>
                  <a:srgbClr val="000000"/>
                </a:solidFill>
              </a:rPr>
              <a:t>GIST882:</a:t>
            </a:r>
          </a:p>
          <a:p>
            <a:r>
              <a:rPr lang="en-US" sz="1000" dirty="0" smtClean="0">
                <a:solidFill>
                  <a:srgbClr val="000000"/>
                </a:solidFill>
              </a:rPr>
              <a:t>treated </a:t>
            </a:r>
            <a:r>
              <a:rPr lang="en-US" sz="1000" dirty="0">
                <a:solidFill>
                  <a:srgbClr val="000000"/>
                </a:solidFill>
              </a:rPr>
              <a:t>with imatinib</a:t>
            </a:r>
          </a:p>
          <a:p>
            <a:r>
              <a:rPr lang="en-US" sz="1000" dirty="0" smtClean="0">
                <a:solidFill>
                  <a:srgbClr val="000000"/>
                </a:solidFill>
              </a:rPr>
              <a:t>72h </a:t>
            </a:r>
            <a:r>
              <a:rPr lang="en-US" sz="1000" dirty="0">
                <a:solidFill>
                  <a:srgbClr val="000000"/>
                </a:solidFill>
              </a:rPr>
              <a:t>incubation</a:t>
            </a:r>
          </a:p>
          <a:p>
            <a:r>
              <a:rPr lang="en-US" sz="1000" dirty="0" smtClean="0">
                <a:solidFill>
                  <a:srgbClr val="000000"/>
                </a:solidFill>
              </a:rPr>
              <a:t>30 </a:t>
            </a:r>
            <a:r>
              <a:rPr lang="en-US" sz="1000" dirty="0">
                <a:solidFill>
                  <a:srgbClr val="000000"/>
                </a:solidFill>
              </a:rPr>
              <a:t>min time frames</a:t>
            </a:r>
          </a:p>
        </p:txBody>
      </p:sp>
      <p:pic>
        <p:nvPicPr>
          <p:cNvPr id="2" name="gis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448" y="1174699"/>
            <a:ext cx="6091203" cy="4640918"/>
          </a:xfrm>
          <a:prstGeom prst="rect">
            <a:avLst/>
          </a:prstGeom>
        </p:spPr>
      </p:pic>
    </p:spTree>
    <p:extLst>
      <p:ext uri="{BB962C8B-B14F-4D97-AF65-F5344CB8AC3E}">
        <p14:creationId xmlns:p14="http://schemas.microsoft.com/office/powerpoint/2010/main" val="3231182812"/>
      </p:ext>
    </p:extLst>
  </p:cSld>
  <p:clrMapOvr>
    <a:masterClrMapping/>
  </p:clrMapOvr>
  <p:transition xmlns:p14="http://schemas.microsoft.com/office/powerpoint/2010/main" advTm="5712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167109" y="3852011"/>
            <a:ext cx="4408080" cy="2690559"/>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algn="ctr">
              <a:defRPr/>
            </a:pPr>
            <a:endParaRPr lang="en-US"/>
          </a:p>
        </p:txBody>
      </p:sp>
      <p:sp>
        <p:nvSpPr>
          <p:cNvPr id="45058" name="Title 1"/>
          <p:cNvSpPr>
            <a:spLocks noGrp="1"/>
          </p:cNvSpPr>
          <p:nvPr>
            <p:ph type="title"/>
          </p:nvPr>
        </p:nvSpPr>
        <p:spPr>
          <a:xfrm>
            <a:off x="0" y="146050"/>
            <a:ext cx="9144000" cy="1143000"/>
          </a:xfrm>
        </p:spPr>
        <p:txBody>
          <a:bodyPr/>
          <a:lstStyle/>
          <a:p>
            <a:r>
              <a:rPr lang="en-US" dirty="0" smtClean="0">
                <a:latin typeface="Helvetica" charset="0"/>
                <a:ea typeface="ＭＳ Ｐゴシック" charset="0"/>
                <a:cs typeface="ＭＳ Ｐゴシック" charset="0"/>
              </a:rPr>
              <a:t>Inhibitors </a:t>
            </a:r>
            <a:r>
              <a:rPr lang="en-US" dirty="0">
                <a:latin typeface="Helvetica" charset="0"/>
                <a:ea typeface="ＭＳ Ｐゴシック" charset="0"/>
                <a:cs typeface="ＭＳ Ｐゴシック" charset="0"/>
              </a:rPr>
              <a:t>of the 26S </a:t>
            </a:r>
            <a:r>
              <a:rPr lang="en-US" dirty="0" smtClean="0">
                <a:latin typeface="Helvetica" charset="0"/>
                <a:ea typeface="ＭＳ Ｐゴシック" charset="0"/>
                <a:cs typeface="ＭＳ Ｐゴシック" charset="0"/>
              </a:rPr>
              <a:t>proteasome</a:t>
            </a:r>
            <a:br>
              <a:rPr lang="en-US" dirty="0" smtClean="0">
                <a:latin typeface="Helvetica" charset="0"/>
                <a:ea typeface="ＭＳ Ｐゴシック" charset="0"/>
                <a:cs typeface="ＭＳ Ｐゴシック" charset="0"/>
              </a:rPr>
            </a:br>
            <a:r>
              <a:rPr lang="en-US" dirty="0" smtClean="0">
                <a:latin typeface="Helvetica" charset="0"/>
                <a:ea typeface="ＭＳ Ｐゴシック" charset="0"/>
                <a:cs typeface="ＭＳ Ｐゴシック" charset="0"/>
              </a:rPr>
              <a:t>inhibit KIT transcription similar to bortezomib</a:t>
            </a:r>
            <a:endParaRPr lang="en-US" dirty="0">
              <a:latin typeface="Helvetica" charset="0"/>
              <a:ea typeface="ＭＳ Ｐゴシック" charset="0"/>
              <a:cs typeface="ＭＳ Ｐゴシック" charset="0"/>
            </a:endParaRPr>
          </a:p>
        </p:txBody>
      </p:sp>
      <p:sp>
        <p:nvSpPr>
          <p:cNvPr id="17" name="Rectangle 2"/>
          <p:cNvSpPr>
            <a:spLocks noChangeArrowheads="1"/>
          </p:cNvSpPr>
          <p:nvPr/>
        </p:nvSpPr>
        <p:spPr bwMode="auto">
          <a:xfrm>
            <a:off x="168288" y="1295145"/>
            <a:ext cx="8763691" cy="2389751"/>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algn="ctr">
              <a:defRPr/>
            </a:pPr>
            <a:endParaRPr lang="en-US"/>
          </a:p>
        </p:txBody>
      </p:sp>
      <p:sp>
        <p:nvSpPr>
          <p:cNvPr id="19" name="TextBox 18"/>
          <p:cNvSpPr txBox="1">
            <a:spLocks noChangeArrowheads="1"/>
          </p:cNvSpPr>
          <p:nvPr/>
        </p:nvSpPr>
        <p:spPr bwMode="auto">
          <a:xfrm>
            <a:off x="467260" y="4280906"/>
            <a:ext cx="365997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1400" b="1" dirty="0" smtClean="0"/>
              <a:t>IC50:</a:t>
            </a:r>
          </a:p>
          <a:p>
            <a:pPr>
              <a:defRPr/>
            </a:pPr>
            <a:endParaRPr lang="en-US" sz="1400" dirty="0" smtClean="0"/>
          </a:p>
          <a:p>
            <a:pPr marL="285750" indent="-285750">
              <a:buFont typeface="Arial"/>
              <a:buChar char="•"/>
              <a:defRPr/>
            </a:pPr>
            <a:r>
              <a:rPr lang="en-US" sz="1400" dirty="0" err="1" smtClean="0"/>
              <a:t>Bortezomib</a:t>
            </a:r>
            <a:r>
              <a:rPr lang="en-US" sz="1400" dirty="0" smtClean="0"/>
              <a:t>: 	  15 </a:t>
            </a:r>
            <a:r>
              <a:rPr lang="en-US" sz="1400" dirty="0" err="1" smtClean="0"/>
              <a:t>nM</a:t>
            </a:r>
            <a:r>
              <a:rPr lang="en-US" sz="1400" dirty="0" smtClean="0"/>
              <a:t> 	</a:t>
            </a:r>
            <a:r>
              <a:rPr lang="en-US" sz="1400" dirty="0"/>
              <a:t> </a:t>
            </a:r>
            <a:r>
              <a:rPr lang="en-US" sz="1400" dirty="0" smtClean="0"/>
              <a:t> </a:t>
            </a:r>
            <a:r>
              <a:rPr lang="en-US" sz="1400" b="1" dirty="0" smtClean="0"/>
              <a:t>(10 </a:t>
            </a:r>
            <a:r>
              <a:rPr lang="en-US" sz="1400" b="1" dirty="0" err="1" smtClean="0"/>
              <a:t>nM</a:t>
            </a:r>
            <a:r>
              <a:rPr lang="en-US" sz="1400" b="1" dirty="0" smtClean="0"/>
              <a:t>)</a:t>
            </a:r>
          </a:p>
          <a:p>
            <a:pPr marL="285750" indent="-285750">
              <a:buFont typeface="Arial"/>
              <a:buChar char="•"/>
              <a:defRPr/>
            </a:pPr>
            <a:endParaRPr lang="en-US" sz="1400" dirty="0" smtClean="0"/>
          </a:p>
          <a:p>
            <a:pPr marL="285750" indent="-285750">
              <a:buFont typeface="Arial"/>
              <a:buChar char="•"/>
              <a:defRPr/>
            </a:pPr>
            <a:r>
              <a:rPr lang="en-US" sz="1400" dirty="0" err="1" smtClean="0"/>
              <a:t>Delanzomib</a:t>
            </a:r>
            <a:r>
              <a:rPr lang="en-US" sz="1400" dirty="0" smtClean="0"/>
              <a:t>: 	  20 </a:t>
            </a:r>
            <a:r>
              <a:rPr lang="en-US" sz="1400" dirty="0" err="1" smtClean="0"/>
              <a:t>nM</a:t>
            </a:r>
            <a:r>
              <a:rPr lang="en-US" sz="1400" dirty="0" smtClean="0"/>
              <a:t> 	</a:t>
            </a:r>
            <a:r>
              <a:rPr lang="en-US" sz="1400" dirty="0"/>
              <a:t> </a:t>
            </a:r>
            <a:r>
              <a:rPr lang="en-US" sz="1400" b="1" dirty="0" smtClean="0"/>
              <a:t> (11 </a:t>
            </a:r>
            <a:r>
              <a:rPr lang="en-US" sz="1400" b="1" dirty="0" err="1" smtClean="0"/>
              <a:t>nM</a:t>
            </a:r>
            <a:r>
              <a:rPr lang="en-US" sz="1400" b="1" dirty="0" smtClean="0"/>
              <a:t>)</a:t>
            </a:r>
          </a:p>
          <a:p>
            <a:pPr marL="285750" indent="-285750">
              <a:buFont typeface="Arial"/>
              <a:buChar char="•"/>
              <a:defRPr/>
            </a:pPr>
            <a:endParaRPr lang="en-US" sz="1400" dirty="0" smtClean="0"/>
          </a:p>
          <a:p>
            <a:pPr marL="285750" indent="-285750">
              <a:buFont typeface="Arial"/>
              <a:buChar char="•"/>
              <a:defRPr/>
            </a:pPr>
            <a:r>
              <a:rPr lang="en-US" sz="1400" dirty="0" err="1" smtClean="0"/>
              <a:t>Ixazomib</a:t>
            </a:r>
            <a:r>
              <a:rPr lang="en-US" sz="1400" dirty="0" smtClean="0"/>
              <a:t>: 	  90 </a:t>
            </a:r>
            <a:r>
              <a:rPr lang="en-US" sz="1400" dirty="0" err="1" smtClean="0"/>
              <a:t>nM</a:t>
            </a:r>
            <a:r>
              <a:rPr lang="en-US" sz="1400" dirty="0" smtClean="0"/>
              <a:t> 	</a:t>
            </a:r>
            <a:r>
              <a:rPr lang="en-US" sz="1400" dirty="0"/>
              <a:t> </a:t>
            </a:r>
            <a:r>
              <a:rPr lang="en-US" sz="1400" dirty="0" smtClean="0"/>
              <a:t> </a:t>
            </a:r>
            <a:r>
              <a:rPr lang="en-US" sz="1400" b="1" dirty="0" smtClean="0"/>
              <a:t>(50 </a:t>
            </a:r>
            <a:r>
              <a:rPr lang="en-US" sz="1400" b="1" dirty="0" err="1" smtClean="0"/>
              <a:t>nM</a:t>
            </a:r>
            <a:r>
              <a:rPr lang="en-US" sz="1400" b="1" dirty="0" smtClean="0"/>
              <a:t>)</a:t>
            </a:r>
          </a:p>
          <a:p>
            <a:pPr marL="285750" indent="-285750">
              <a:buFont typeface="Arial"/>
              <a:buChar char="•"/>
              <a:defRPr/>
            </a:pPr>
            <a:endParaRPr lang="en-US" sz="1400" dirty="0" smtClean="0"/>
          </a:p>
          <a:p>
            <a:pPr marL="285750" indent="-285750">
              <a:buFont typeface="Arial"/>
              <a:buChar char="•"/>
              <a:defRPr/>
            </a:pPr>
            <a:r>
              <a:rPr lang="en-US" sz="1400" dirty="0" err="1" smtClean="0"/>
              <a:t>Carfilzomib</a:t>
            </a:r>
            <a:r>
              <a:rPr lang="en-US" sz="1400" dirty="0" smtClean="0"/>
              <a:t>:	500 </a:t>
            </a:r>
            <a:r>
              <a:rPr lang="en-US" sz="1400" dirty="0" err="1" smtClean="0"/>
              <a:t>nM</a:t>
            </a:r>
            <a:r>
              <a:rPr lang="en-US" sz="1400" dirty="0" smtClean="0"/>
              <a:t>	(130 </a:t>
            </a:r>
            <a:r>
              <a:rPr lang="en-US" sz="1400" dirty="0" err="1" smtClean="0"/>
              <a:t>nM</a:t>
            </a:r>
            <a:r>
              <a:rPr lang="en-US" sz="1400" dirty="0" smtClean="0"/>
              <a:t>)</a:t>
            </a:r>
          </a:p>
        </p:txBody>
      </p:sp>
      <p:sp>
        <p:nvSpPr>
          <p:cNvPr id="29" name="Text Box 41"/>
          <p:cNvSpPr txBox="1">
            <a:spLocks noChangeArrowheads="1"/>
          </p:cNvSpPr>
          <p:nvPr/>
        </p:nvSpPr>
        <p:spPr bwMode="auto">
          <a:xfrm>
            <a:off x="123523" y="6556791"/>
            <a:ext cx="5750529" cy="246221"/>
          </a:xfrm>
          <a:prstGeom prst="rect">
            <a:avLst/>
          </a:prstGeom>
          <a:noFill/>
          <a:ln w="25400">
            <a:noFill/>
            <a:miter lim="800000"/>
            <a:headEnd/>
            <a:tailEnd/>
          </a:ln>
        </p:spPr>
        <p:txBody>
          <a:bodyPr wrap="square">
            <a:spAutoFit/>
          </a:bodyPr>
          <a:lstStyle/>
          <a:p>
            <a:pPr>
              <a:spcBef>
                <a:spcPct val="50000"/>
              </a:spcBef>
            </a:pPr>
            <a:r>
              <a:rPr lang="en-US" sz="1000" i="1" dirty="0" smtClean="0"/>
              <a:t>Rausch JL et al, CTOS 2014</a:t>
            </a:r>
            <a:endParaRPr lang="en-US" sz="1000" i="1" dirty="0"/>
          </a:p>
        </p:txBody>
      </p:sp>
      <p:sp>
        <p:nvSpPr>
          <p:cNvPr id="2" name="Rectangle 1"/>
          <p:cNvSpPr/>
          <p:nvPr/>
        </p:nvSpPr>
        <p:spPr bwMode="auto">
          <a:xfrm>
            <a:off x="3154659" y="4071069"/>
            <a:ext cx="1124857" cy="2255136"/>
          </a:xfrm>
          <a:prstGeom prst="rect">
            <a:avLst/>
          </a:prstGeom>
          <a:noFill/>
          <a:ln w="28575" cap="flat" cmpd="sng" algn="ctr">
            <a:solidFill>
              <a:schemeClr val="accent6">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extBox 2"/>
          <p:cNvSpPr txBox="1"/>
          <p:nvPr/>
        </p:nvSpPr>
        <p:spPr>
          <a:xfrm>
            <a:off x="3142567" y="4088575"/>
            <a:ext cx="1197764" cy="307777"/>
          </a:xfrm>
          <a:prstGeom prst="rect">
            <a:avLst/>
          </a:prstGeom>
          <a:noFill/>
        </p:spPr>
        <p:txBody>
          <a:bodyPr wrap="none" rtlCol="0">
            <a:spAutoFit/>
          </a:bodyPr>
          <a:lstStyle/>
          <a:p>
            <a:r>
              <a:rPr lang="en-US" sz="1400" b="1" dirty="0" smtClean="0"/>
              <a:t>IM-resistant</a:t>
            </a:r>
            <a:endParaRPr lang="en-US" sz="1400" b="1" dirty="0"/>
          </a:p>
        </p:txBody>
      </p:sp>
      <p:pic>
        <p:nvPicPr>
          <p:cNvPr id="3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1464" y="1703968"/>
            <a:ext cx="2500131" cy="17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2"/>
          <p:cNvSpPr txBox="1">
            <a:spLocks noChangeArrowheads="1"/>
          </p:cNvSpPr>
          <p:nvPr/>
        </p:nvSpPr>
        <p:spPr bwMode="auto">
          <a:xfrm>
            <a:off x="2251973" y="3023937"/>
            <a:ext cx="6715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100" dirty="0">
                <a:solidFill>
                  <a:srgbClr val="FF2246"/>
                </a:solidFill>
              </a:rPr>
              <a:t>GIST48</a:t>
            </a:r>
          </a:p>
        </p:txBody>
      </p:sp>
      <p:sp>
        <p:nvSpPr>
          <p:cNvPr id="33" name="TextBox 29"/>
          <p:cNvSpPr txBox="1">
            <a:spLocks noChangeArrowheads="1"/>
          </p:cNvSpPr>
          <p:nvPr/>
        </p:nvSpPr>
        <p:spPr bwMode="auto">
          <a:xfrm>
            <a:off x="384351" y="2034608"/>
            <a:ext cx="1459551" cy="276999"/>
          </a:xfrm>
          <a:prstGeom prst="rect">
            <a:avLst/>
          </a:prstGeom>
          <a:solidFill>
            <a:srgbClr val="FFFFFF"/>
          </a:solidFill>
          <a:ln w="28575">
            <a:solidFill>
              <a:schemeClr val="accent6">
                <a:lumMod val="60000"/>
                <a:lumOff val="40000"/>
              </a:schemeClr>
            </a:solidFill>
            <a:miter lim="800000"/>
            <a:headEnd/>
            <a:tailEnd/>
          </a:ln>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200" dirty="0" smtClean="0"/>
              <a:t>Delanzomib (DLZ)</a:t>
            </a:r>
            <a:endParaRPr lang="en-US" sz="1200" dirty="0"/>
          </a:p>
        </p:txBody>
      </p:sp>
      <p:sp>
        <p:nvSpPr>
          <p:cNvPr id="39" name="TextBox 18"/>
          <p:cNvSpPr txBox="1">
            <a:spLocks noChangeArrowheads="1"/>
          </p:cNvSpPr>
          <p:nvPr/>
        </p:nvSpPr>
        <p:spPr bwMode="auto">
          <a:xfrm>
            <a:off x="2644522" y="1398236"/>
            <a:ext cx="1256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600" dirty="0"/>
              <a:t>IM-resistant</a:t>
            </a:r>
          </a:p>
        </p:txBody>
      </p:sp>
      <p:cxnSp>
        <p:nvCxnSpPr>
          <p:cNvPr id="41" name="Straight Arrow Connector 4"/>
          <p:cNvCxnSpPr>
            <a:cxnSpLocks noChangeShapeType="1"/>
            <a:stCxn id="33" idx="3"/>
          </p:cNvCxnSpPr>
          <p:nvPr/>
        </p:nvCxnSpPr>
        <p:spPr bwMode="auto">
          <a:xfrm>
            <a:off x="1843902" y="2173108"/>
            <a:ext cx="1306104" cy="617719"/>
          </a:xfrm>
          <a:prstGeom prst="straightConnector1">
            <a:avLst/>
          </a:prstGeom>
          <a:noFill/>
          <a:ln w="28575">
            <a:solidFill>
              <a:schemeClr val="accent6">
                <a:lumMod val="60000"/>
                <a:lumOff val="40000"/>
              </a:schemeClr>
            </a:solidFill>
            <a:round/>
            <a:headEnd/>
            <a:tailEnd type="triangle" w="med" len="med"/>
          </a:ln>
          <a:extLst>
            <a:ext uri="{909E8E84-426E-40dd-AFC4-6F175D3DCCD1}">
              <a14:hiddenFill xmlns:a14="http://schemas.microsoft.com/office/drawing/2010/main">
                <a:noFill/>
              </a14:hiddenFill>
            </a:ext>
          </a:extLst>
        </p:spPr>
      </p:cxnSp>
      <p:sp>
        <p:nvSpPr>
          <p:cNvPr id="52" name="TextBox 29"/>
          <p:cNvSpPr txBox="1">
            <a:spLocks noChangeArrowheads="1"/>
          </p:cNvSpPr>
          <p:nvPr/>
        </p:nvSpPr>
        <p:spPr bwMode="auto">
          <a:xfrm>
            <a:off x="401294" y="2773017"/>
            <a:ext cx="1438406" cy="276999"/>
          </a:xfrm>
          <a:prstGeom prst="rect">
            <a:avLst/>
          </a:prstGeom>
          <a:solidFill>
            <a:srgbClr val="FFFFFF"/>
          </a:solidFill>
          <a:ln w="28575">
            <a:solidFill>
              <a:srgbClr val="7F7F7F"/>
            </a:solidFill>
            <a:miter lim="800000"/>
            <a:headEnd/>
            <a:tailEnd/>
          </a:ln>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200" dirty="0" smtClean="0"/>
              <a:t>Bortezomib (BO)</a:t>
            </a:r>
            <a:endParaRPr lang="en-US" sz="1200" dirty="0"/>
          </a:p>
        </p:txBody>
      </p:sp>
      <p:cxnSp>
        <p:nvCxnSpPr>
          <p:cNvPr id="54" name="Straight Arrow Connector 4"/>
          <p:cNvCxnSpPr>
            <a:cxnSpLocks noChangeShapeType="1"/>
            <a:stCxn id="52" idx="3"/>
          </p:cNvCxnSpPr>
          <p:nvPr/>
        </p:nvCxnSpPr>
        <p:spPr bwMode="auto">
          <a:xfrm>
            <a:off x="1839700" y="2911517"/>
            <a:ext cx="1299562" cy="5739"/>
          </a:xfrm>
          <a:prstGeom prst="straightConnector1">
            <a:avLst/>
          </a:prstGeom>
          <a:noFill/>
          <a:ln w="28575">
            <a:solidFill>
              <a:srgbClr val="7F7F7F"/>
            </a:solidFill>
            <a:round/>
            <a:headEnd/>
            <a:tailEnd type="triangle" w="med" len="med"/>
          </a:ln>
          <a:extLst>
            <a:ext uri="{909E8E84-426E-40dd-AFC4-6F175D3DCCD1}">
              <a14:hiddenFill xmlns:a14="http://schemas.microsoft.com/office/drawing/2010/main">
                <a:noFill/>
              </a14:hiddenFill>
            </a:ext>
          </a:extLst>
        </p:spPr>
      </p:cxnSp>
      <p:grpSp>
        <p:nvGrpSpPr>
          <p:cNvPr id="11" name="Group 10"/>
          <p:cNvGrpSpPr/>
          <p:nvPr/>
        </p:nvGrpSpPr>
        <p:grpSpPr>
          <a:xfrm>
            <a:off x="4837808" y="2047170"/>
            <a:ext cx="3930196" cy="1470615"/>
            <a:chOff x="4837808" y="2047170"/>
            <a:chExt cx="3930196" cy="1470615"/>
          </a:xfrm>
        </p:grpSpPr>
        <p:pic>
          <p:nvPicPr>
            <p:cNvPr id="7" name="Picture 6" descr="Figure 4 vs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37808" y="2047170"/>
              <a:ext cx="3930196" cy="901170"/>
            </a:xfrm>
            <a:prstGeom prst="rect">
              <a:avLst/>
            </a:prstGeom>
          </p:spPr>
        </p:pic>
        <p:pic>
          <p:nvPicPr>
            <p:cNvPr id="27" name="Picture 26" descr="Figure 4 vs2.jpg"/>
            <p:cNvPicPr>
              <a:picLocks noChangeAspect="1"/>
            </p:cNvPicPr>
            <p:nvPr/>
          </p:nvPicPr>
          <p:blipFill rotWithShape="1">
            <a:blip r:embed="rId5" cstate="print">
              <a:extLst>
                <a:ext uri="{28A0092B-C50C-407E-A947-70E740481C1C}">
                  <a14:useLocalDpi xmlns:a14="http://schemas.microsoft.com/office/drawing/2010/main"/>
                </a:ext>
              </a:extLst>
            </a:blip>
            <a:srcRect t="-97517"/>
            <a:stretch/>
          </p:blipFill>
          <p:spPr>
            <a:xfrm>
              <a:off x="4837808" y="2373039"/>
              <a:ext cx="3826799" cy="1144746"/>
            </a:xfrm>
            <a:prstGeom prst="rect">
              <a:avLst/>
            </a:prstGeom>
          </p:spPr>
        </p:pic>
      </p:grpSp>
      <p:sp>
        <p:nvSpPr>
          <p:cNvPr id="10" name="TextBox 9"/>
          <p:cNvSpPr txBox="1"/>
          <p:nvPr/>
        </p:nvSpPr>
        <p:spPr>
          <a:xfrm>
            <a:off x="6776272" y="1495688"/>
            <a:ext cx="583513" cy="338554"/>
          </a:xfrm>
          <a:prstGeom prst="rect">
            <a:avLst/>
          </a:prstGeom>
          <a:noFill/>
        </p:spPr>
        <p:txBody>
          <a:bodyPr wrap="none" rtlCol="0">
            <a:spAutoFit/>
          </a:bodyPr>
          <a:lstStyle/>
          <a:p>
            <a:r>
              <a:rPr lang="en-US" sz="1600" b="1" dirty="0" smtClean="0"/>
              <a:t>DLZ</a:t>
            </a:r>
            <a:endParaRPr lang="en-US" sz="1600" b="1" dirty="0"/>
          </a:p>
        </p:txBody>
      </p:sp>
      <p:sp>
        <p:nvSpPr>
          <p:cNvPr id="12" name="TextBox 11"/>
          <p:cNvSpPr txBox="1"/>
          <p:nvPr/>
        </p:nvSpPr>
        <p:spPr>
          <a:xfrm>
            <a:off x="4720833" y="3927212"/>
            <a:ext cx="4261281" cy="2477601"/>
          </a:xfrm>
          <a:prstGeom prst="rect">
            <a:avLst/>
          </a:prstGeom>
          <a:noFill/>
        </p:spPr>
        <p:txBody>
          <a:bodyPr wrap="square" rtlCol="0">
            <a:spAutoFit/>
          </a:bodyPr>
          <a:lstStyle/>
          <a:p>
            <a:pPr marL="342900" indent="-342900">
              <a:spcAft>
                <a:spcPts val="600"/>
              </a:spcAft>
              <a:buFont typeface="Arial"/>
              <a:buChar char="•"/>
            </a:pPr>
            <a:r>
              <a:rPr lang="en-US" dirty="0" smtClean="0"/>
              <a:t>second-generation 26S proteasome </a:t>
            </a:r>
            <a:r>
              <a:rPr lang="en-US" dirty="0"/>
              <a:t>inhibitors are</a:t>
            </a:r>
            <a:endParaRPr lang="en-US" dirty="0" smtClean="0"/>
          </a:p>
          <a:p>
            <a:pPr marL="800100" lvl="1" indent="-342900">
              <a:spcAft>
                <a:spcPts val="0"/>
              </a:spcAft>
              <a:buFont typeface="Arial"/>
              <a:buChar char="•"/>
            </a:pPr>
            <a:r>
              <a:rPr lang="en-US" dirty="0" smtClean="0"/>
              <a:t>effective in GIST</a:t>
            </a:r>
          </a:p>
          <a:p>
            <a:pPr marL="800100" lvl="1" indent="-342900">
              <a:spcAft>
                <a:spcPts val="1200"/>
              </a:spcAft>
              <a:buFont typeface="Arial"/>
              <a:buChar char="•"/>
            </a:pPr>
            <a:r>
              <a:rPr lang="en-US" dirty="0" smtClean="0"/>
              <a:t>have the same mechanism of action as bortezomib </a:t>
            </a:r>
          </a:p>
          <a:p>
            <a:pPr marL="342900" indent="-342900">
              <a:spcAft>
                <a:spcPts val="1200"/>
              </a:spcAft>
              <a:buFont typeface="Arial"/>
              <a:buChar char="•"/>
            </a:pPr>
            <a:r>
              <a:rPr lang="en-US" dirty="0" smtClean="0"/>
              <a:t>planning clinical trial through NCI CTEP</a:t>
            </a:r>
            <a:endParaRPr lang="en-US" dirty="0"/>
          </a:p>
        </p:txBody>
      </p:sp>
    </p:spTree>
    <p:extLst>
      <p:ext uri="{BB962C8B-B14F-4D97-AF65-F5344CB8AC3E}">
        <p14:creationId xmlns:p14="http://schemas.microsoft.com/office/powerpoint/2010/main" val="2677710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685800" y="115888"/>
            <a:ext cx="7772400" cy="1143000"/>
          </a:xfrm>
        </p:spPr>
        <p:txBody>
          <a:bodyPr/>
          <a:lstStyle/>
          <a:p>
            <a:r>
              <a:rPr lang="en-US" dirty="0">
                <a:latin typeface="Helvetica" charset="0"/>
                <a:ea typeface="ＭＳ Ｐゴシック" charset="0"/>
                <a:cs typeface="ＭＳ Ｐゴシック" charset="0"/>
              </a:rPr>
              <a:t>How </a:t>
            </a:r>
            <a:r>
              <a:rPr lang="en-US" dirty="0" smtClean="0">
                <a:latin typeface="Helvetica" charset="0"/>
                <a:ea typeface="ＭＳ Ｐゴシック" charset="0"/>
                <a:cs typeface="ＭＳ Ｐゴシック" charset="0"/>
              </a:rPr>
              <a:t>is KIT made?</a:t>
            </a:r>
            <a:r>
              <a:rPr lang="en-US" dirty="0">
                <a:latin typeface="Helvetica" charset="0"/>
                <a:ea typeface="ＭＳ Ｐゴシック" charset="0"/>
                <a:cs typeface="ＭＳ Ｐゴシック" charset="0"/>
              </a:rPr>
              <a:t/>
            </a:r>
            <a:br>
              <a:rPr lang="en-US" dirty="0">
                <a:latin typeface="Helvetica" charset="0"/>
                <a:ea typeface="ＭＳ Ｐゴシック" charset="0"/>
                <a:cs typeface="ＭＳ Ｐゴシック" charset="0"/>
              </a:rPr>
            </a:br>
            <a:r>
              <a:rPr lang="en-US" b="0" dirty="0">
                <a:latin typeface="Helvetica" charset="0"/>
                <a:ea typeface="ＭＳ Ｐゴシック" charset="0"/>
                <a:cs typeface="ＭＳ Ｐゴシック" charset="0"/>
              </a:rPr>
              <a:t>(from  DNA to protein)</a:t>
            </a:r>
          </a:p>
        </p:txBody>
      </p:sp>
      <p:sp>
        <p:nvSpPr>
          <p:cNvPr id="6" name="Rectangle 5"/>
          <p:cNvSpPr/>
          <p:nvPr/>
        </p:nvSpPr>
        <p:spPr>
          <a:xfrm>
            <a:off x="7385220" y="6553220"/>
            <a:ext cx="1647412" cy="215444"/>
          </a:xfrm>
          <a:prstGeom prst="rect">
            <a:avLst/>
          </a:prstGeom>
        </p:spPr>
        <p:txBody>
          <a:bodyPr wrap="square">
            <a:spAutoFit/>
          </a:bodyPr>
          <a:lstStyle/>
          <a:p>
            <a:pPr algn="r"/>
            <a:r>
              <a:rPr lang="en-US" sz="800" i="1" dirty="0" smtClean="0"/>
              <a:t>Das </a:t>
            </a:r>
            <a:r>
              <a:rPr lang="en-US" sz="800" i="1" dirty="0" err="1" smtClean="0"/>
              <a:t>Lebenshaus</a:t>
            </a:r>
            <a:endParaRPr lang="en-US" sz="800" i="1" dirty="0"/>
          </a:p>
        </p:txBody>
      </p:sp>
      <p:pic>
        <p:nvPicPr>
          <p:cNvPr id="3" name="Picture 2"/>
          <p:cNvPicPr>
            <a:picLocks noChangeAspect="1"/>
          </p:cNvPicPr>
          <p:nvPr/>
        </p:nvPicPr>
        <p:blipFill>
          <a:blip r:embed="rId3"/>
          <a:stretch>
            <a:fillRect/>
          </a:stretch>
        </p:blipFill>
        <p:spPr>
          <a:xfrm>
            <a:off x="1765300" y="1080623"/>
            <a:ext cx="5613400" cy="5511800"/>
          </a:xfrm>
          <a:prstGeom prst="rect">
            <a:avLst/>
          </a:prstGeom>
        </p:spPr>
      </p:pic>
      <p:sp>
        <p:nvSpPr>
          <p:cNvPr id="2" name="TextBox 1"/>
          <p:cNvSpPr txBox="1"/>
          <p:nvPr/>
        </p:nvSpPr>
        <p:spPr>
          <a:xfrm>
            <a:off x="526255" y="5913566"/>
            <a:ext cx="2365000" cy="707886"/>
          </a:xfrm>
          <a:prstGeom prst="rect">
            <a:avLst/>
          </a:prstGeom>
          <a:solidFill>
            <a:schemeClr val="bg1"/>
          </a:solidFill>
          <a:ln>
            <a:solidFill>
              <a:srgbClr val="000000"/>
            </a:solidFill>
          </a:ln>
        </p:spPr>
        <p:txBody>
          <a:bodyPr wrap="none" rtlCol="0">
            <a:spAutoFit/>
          </a:bodyPr>
          <a:lstStyle/>
          <a:p>
            <a:pPr algn="ctr"/>
            <a:r>
              <a:rPr lang="en-US" dirty="0" smtClean="0"/>
              <a:t>transcription</a:t>
            </a:r>
          </a:p>
          <a:p>
            <a:pPr algn="ctr"/>
            <a:r>
              <a:rPr lang="en-US" dirty="0" smtClean="0"/>
              <a:t>(from DNA to RNA)</a:t>
            </a:r>
            <a:endParaRPr lang="en-US" dirty="0"/>
          </a:p>
        </p:txBody>
      </p:sp>
      <p:sp>
        <p:nvSpPr>
          <p:cNvPr id="17" name="TextBox 16"/>
          <p:cNvSpPr txBox="1"/>
          <p:nvPr/>
        </p:nvSpPr>
        <p:spPr>
          <a:xfrm>
            <a:off x="5993370" y="3711795"/>
            <a:ext cx="2607705" cy="707886"/>
          </a:xfrm>
          <a:prstGeom prst="rect">
            <a:avLst/>
          </a:prstGeom>
          <a:solidFill>
            <a:schemeClr val="bg1"/>
          </a:solidFill>
          <a:ln>
            <a:solidFill>
              <a:schemeClr val="tx1"/>
            </a:solidFill>
          </a:ln>
        </p:spPr>
        <p:txBody>
          <a:bodyPr wrap="none" rtlCol="0">
            <a:spAutoFit/>
          </a:bodyPr>
          <a:lstStyle/>
          <a:p>
            <a:pPr algn="ctr"/>
            <a:r>
              <a:rPr lang="en-US" dirty="0" smtClean="0"/>
              <a:t>translation</a:t>
            </a:r>
          </a:p>
          <a:p>
            <a:pPr algn="ctr"/>
            <a:r>
              <a:rPr lang="en-US" dirty="0" smtClean="0"/>
              <a:t>(from RNA to protein)</a:t>
            </a:r>
            <a:endParaRPr lang="en-US" dirty="0"/>
          </a:p>
        </p:txBody>
      </p:sp>
    </p:spTree>
    <p:extLst>
      <p:ext uri="{BB962C8B-B14F-4D97-AF65-F5344CB8AC3E}">
        <p14:creationId xmlns:p14="http://schemas.microsoft.com/office/powerpoint/2010/main" val="569567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idx="4294967295"/>
          </p:nvPr>
        </p:nvSpPr>
        <p:spPr>
          <a:xfrm>
            <a:off x="0" y="121966"/>
            <a:ext cx="9144000" cy="904875"/>
          </a:xfrm>
        </p:spPr>
        <p:txBody>
          <a:bodyPr/>
          <a:lstStyle/>
          <a:p>
            <a:r>
              <a:rPr lang="en-US" sz="2400" dirty="0" smtClean="0">
                <a:latin typeface="Arial" pitchFamily="34" charset="0"/>
                <a:ea typeface="ＭＳ Ｐゴシック" pitchFamily="34" charset="-128"/>
              </a:rPr>
              <a:t>Inhibition of translation leads to loss of KIT</a:t>
            </a:r>
            <a:br>
              <a:rPr lang="en-US" sz="2400" dirty="0" smtClean="0">
                <a:latin typeface="Arial" pitchFamily="34" charset="0"/>
                <a:ea typeface="ＭＳ Ｐゴシック" pitchFamily="34" charset="-128"/>
              </a:rPr>
            </a:br>
            <a:r>
              <a:rPr lang="en-US" sz="2400" dirty="0" smtClean="0">
                <a:latin typeface="Arial" pitchFamily="34" charset="0"/>
                <a:ea typeface="ＭＳ Ｐゴシック" pitchFamily="34" charset="-128"/>
              </a:rPr>
              <a:t>and effectively kills GIST cells</a:t>
            </a:r>
          </a:p>
        </p:txBody>
      </p:sp>
      <p:sp>
        <p:nvSpPr>
          <p:cNvPr id="22" name="Text Box 41"/>
          <p:cNvSpPr txBox="1">
            <a:spLocks noChangeArrowheads="1"/>
          </p:cNvSpPr>
          <p:nvPr/>
        </p:nvSpPr>
        <p:spPr bwMode="auto">
          <a:xfrm>
            <a:off x="6634227" y="4255910"/>
            <a:ext cx="2247879" cy="247861"/>
          </a:xfrm>
          <a:prstGeom prst="rect">
            <a:avLst/>
          </a:prstGeom>
          <a:noFill/>
          <a:ln w="25400">
            <a:noFill/>
            <a:miter lim="800000"/>
            <a:headEnd/>
            <a:tailEnd/>
          </a:ln>
        </p:spPr>
        <p:txBody>
          <a:bodyPr wrap="square">
            <a:spAutoFit/>
          </a:bodyPr>
          <a:lstStyle/>
          <a:p>
            <a:pPr algn="r" eaLnBrk="0" hangingPunct="0">
              <a:spcBef>
                <a:spcPct val="50000"/>
              </a:spcBef>
            </a:pPr>
            <a:r>
              <a:rPr lang="en-US" sz="1000" i="1" dirty="0" err="1" smtClean="0"/>
              <a:t>Patil</a:t>
            </a:r>
            <a:r>
              <a:rPr lang="en-US" sz="1000" i="1" dirty="0" smtClean="0"/>
              <a:t> SS et al, CTOS 2016</a:t>
            </a:r>
            <a:endParaRPr lang="en-US" sz="1000" i="1" dirty="0"/>
          </a:p>
        </p:txBody>
      </p:sp>
      <p:sp>
        <p:nvSpPr>
          <p:cNvPr id="26" name="Rectangle 13"/>
          <p:cNvSpPr>
            <a:spLocks noChangeArrowheads="1"/>
          </p:cNvSpPr>
          <p:nvPr/>
        </p:nvSpPr>
        <p:spPr bwMode="auto">
          <a:xfrm>
            <a:off x="356674" y="1235342"/>
            <a:ext cx="8430653" cy="2984329"/>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a:defRPr/>
            </a:pPr>
            <a:endParaRPr lang="en-US"/>
          </a:p>
        </p:txBody>
      </p:sp>
      <p:sp>
        <p:nvSpPr>
          <p:cNvPr id="32" name="Rectangle 22"/>
          <p:cNvSpPr>
            <a:spLocks noChangeArrowheads="1"/>
          </p:cNvSpPr>
          <p:nvPr/>
        </p:nvSpPr>
        <p:spPr bwMode="auto">
          <a:xfrm>
            <a:off x="284085" y="4583052"/>
            <a:ext cx="8561686" cy="1954363"/>
          </a:xfrm>
          <a:prstGeom prst="rect">
            <a:avLst/>
          </a:prstGeom>
          <a:solidFill>
            <a:schemeClr val="bg1"/>
          </a:solidFill>
          <a:ln w="3175">
            <a:solidFill>
              <a:schemeClr val="folHlink"/>
            </a:solidFill>
            <a:miter lim="800000"/>
            <a:headEnd/>
            <a:tailEnd/>
          </a:ln>
          <a:effectLst>
            <a:outerShdw blurRad="63500" dist="53882" dir="2700000" algn="ctr" rotWithShape="0">
              <a:schemeClr val="bg2">
                <a:alpha val="50000"/>
              </a:schemeClr>
            </a:outerShdw>
          </a:effectLst>
        </p:spPr>
        <p:txBody>
          <a:bodyPr wrap="none" anchor="ctr"/>
          <a:lstStyle/>
          <a:p>
            <a:pPr algn="ctr">
              <a:defRPr/>
            </a:pPr>
            <a:endParaRPr lang="en-US"/>
          </a:p>
        </p:txBody>
      </p:sp>
      <p:sp>
        <p:nvSpPr>
          <p:cNvPr id="35" name="Rectangle 34"/>
          <p:cNvSpPr/>
          <p:nvPr/>
        </p:nvSpPr>
        <p:spPr bwMode="auto">
          <a:xfrm>
            <a:off x="1294787" y="4946817"/>
            <a:ext cx="600892" cy="222068"/>
          </a:xfrm>
          <a:prstGeom prst="rect">
            <a:avLst/>
          </a:prstGeom>
          <a:solidFill>
            <a:schemeClr val="bg1"/>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39" name="Rectangle 4"/>
          <p:cNvSpPr>
            <a:spLocks noChangeArrowheads="1"/>
          </p:cNvSpPr>
          <p:nvPr/>
        </p:nvSpPr>
        <p:spPr bwMode="auto">
          <a:xfrm>
            <a:off x="619026" y="4744544"/>
            <a:ext cx="7958645" cy="1510308"/>
          </a:xfrm>
          <a:prstGeom prst="rect">
            <a:avLst/>
          </a:prstGeom>
          <a:noFill/>
          <a:ln w="9525">
            <a:noFill/>
            <a:miter lim="800000"/>
            <a:headEnd/>
            <a:tailEnd/>
          </a:ln>
        </p:spPr>
        <p:txBody>
          <a:bodyPr/>
          <a:lstStyle/>
          <a:p>
            <a:pPr marL="342900" indent="-342900">
              <a:spcBef>
                <a:spcPts val="0"/>
              </a:spcBef>
              <a:spcAft>
                <a:spcPts val="1200"/>
              </a:spcAft>
              <a:buClr>
                <a:srgbClr val="5DFF7F"/>
              </a:buClr>
            </a:pPr>
            <a:r>
              <a:rPr lang="en-US" b="1" dirty="0" err="1" smtClean="0">
                <a:solidFill>
                  <a:srgbClr val="000000"/>
                </a:solidFill>
                <a:latin typeface="Helvetica" charset="0"/>
              </a:rPr>
              <a:t>Homoharringtonine</a:t>
            </a:r>
            <a:r>
              <a:rPr lang="en-US" b="1" dirty="0" smtClean="0">
                <a:solidFill>
                  <a:srgbClr val="000000"/>
                </a:solidFill>
                <a:latin typeface="Helvetica" charset="0"/>
              </a:rPr>
              <a:t> </a:t>
            </a:r>
            <a:r>
              <a:rPr lang="en-US" dirty="0" smtClean="0">
                <a:solidFill>
                  <a:srgbClr val="000000"/>
                </a:solidFill>
                <a:latin typeface="Helvetica" charset="0"/>
              </a:rPr>
              <a:t>(</a:t>
            </a:r>
            <a:r>
              <a:rPr lang="en-US" dirty="0" err="1" smtClean="0">
                <a:solidFill>
                  <a:srgbClr val="000000"/>
                </a:solidFill>
                <a:latin typeface="Helvetica" charset="0"/>
              </a:rPr>
              <a:t>Synribo</a:t>
            </a:r>
            <a:r>
              <a:rPr lang="en-US" dirty="0" smtClean="0">
                <a:solidFill>
                  <a:srgbClr val="000000"/>
                </a:solidFill>
                <a:latin typeface="Helvetica" charset="0"/>
              </a:rPr>
              <a:t>®)</a:t>
            </a:r>
          </a:p>
          <a:p>
            <a:pPr marL="342900" indent="-342900">
              <a:spcBef>
                <a:spcPts val="0"/>
              </a:spcBef>
              <a:spcAft>
                <a:spcPts val="1200"/>
              </a:spcAft>
              <a:buClr>
                <a:srgbClr val="3B3073"/>
              </a:buClr>
              <a:buFont typeface="Arial" pitchFamily="34" charset="0"/>
              <a:buChar char="•"/>
            </a:pPr>
            <a:r>
              <a:rPr lang="en-US" dirty="0" smtClean="0">
                <a:solidFill>
                  <a:srgbClr val="000000"/>
                </a:solidFill>
                <a:latin typeface="Helvetica" charset="0"/>
              </a:rPr>
              <a:t>inhibitor of protein translation</a:t>
            </a:r>
            <a:endParaRPr lang="en-US" dirty="0">
              <a:solidFill>
                <a:srgbClr val="000000"/>
              </a:solidFill>
              <a:latin typeface="Helvetica" charset="0"/>
            </a:endParaRPr>
          </a:p>
          <a:p>
            <a:pPr marL="342900" indent="-342900">
              <a:spcBef>
                <a:spcPts val="0"/>
              </a:spcBef>
              <a:spcAft>
                <a:spcPts val="1200"/>
              </a:spcAft>
              <a:buClr>
                <a:srgbClr val="3B3073"/>
              </a:buClr>
              <a:buFont typeface="Arial" pitchFamily="34" charset="0"/>
              <a:buChar char="•"/>
            </a:pPr>
            <a:r>
              <a:rPr lang="en-US" dirty="0" smtClean="0">
                <a:solidFill>
                  <a:srgbClr val="000000"/>
                </a:solidFill>
                <a:latin typeface="Helvetica" charset="0"/>
              </a:rPr>
              <a:t>FDA-approved for treatment of imatinib-resistant chronic myeloid leukemia</a:t>
            </a:r>
          </a:p>
        </p:txBody>
      </p:sp>
      <p:pic>
        <p:nvPicPr>
          <p:cNvPr id="3" name="Picture 2"/>
          <p:cNvPicPr>
            <a:picLocks noChangeAspect="1"/>
          </p:cNvPicPr>
          <p:nvPr/>
        </p:nvPicPr>
        <p:blipFill>
          <a:blip r:embed="rId3"/>
          <a:stretch>
            <a:fillRect/>
          </a:stretch>
        </p:blipFill>
        <p:spPr>
          <a:xfrm>
            <a:off x="2777752" y="1556574"/>
            <a:ext cx="3083842" cy="2404070"/>
          </a:xfrm>
          <a:prstGeom prst="rect">
            <a:avLst/>
          </a:prstGeom>
        </p:spPr>
      </p:pic>
      <p:pic>
        <p:nvPicPr>
          <p:cNvPr id="6" name="Picture 5"/>
          <p:cNvPicPr>
            <a:picLocks noChangeAspect="1"/>
          </p:cNvPicPr>
          <p:nvPr/>
        </p:nvPicPr>
        <p:blipFill>
          <a:blip r:embed="rId4"/>
          <a:stretch>
            <a:fillRect/>
          </a:stretch>
        </p:blipFill>
        <p:spPr>
          <a:xfrm>
            <a:off x="692448" y="1507660"/>
            <a:ext cx="1839248" cy="2340861"/>
          </a:xfrm>
          <a:prstGeom prst="rect">
            <a:avLst/>
          </a:prstGeom>
        </p:spPr>
      </p:pic>
      <p:grpSp>
        <p:nvGrpSpPr>
          <p:cNvPr id="8" name="Group 7"/>
          <p:cNvGrpSpPr/>
          <p:nvPr/>
        </p:nvGrpSpPr>
        <p:grpSpPr>
          <a:xfrm>
            <a:off x="6458755" y="1605160"/>
            <a:ext cx="1763000" cy="2385136"/>
            <a:chOff x="4751512" y="1387902"/>
            <a:chExt cx="1197571" cy="1620176"/>
          </a:xfrm>
        </p:grpSpPr>
        <p:grpSp>
          <p:nvGrpSpPr>
            <p:cNvPr id="7" name="Group 6"/>
            <p:cNvGrpSpPr/>
            <p:nvPr/>
          </p:nvGrpSpPr>
          <p:grpSpPr>
            <a:xfrm>
              <a:off x="4751512" y="1387902"/>
              <a:ext cx="1197571" cy="1620176"/>
              <a:chOff x="4751512" y="1387902"/>
              <a:chExt cx="1197571" cy="1620176"/>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r="87644" b="16071"/>
              <a:stretch/>
            </p:blipFill>
            <p:spPr>
              <a:xfrm>
                <a:off x="4751512" y="1387902"/>
                <a:ext cx="395448" cy="1620176"/>
              </a:xfrm>
              <a:prstGeom prst="rect">
                <a:avLst/>
              </a:prstGeom>
            </p:spPr>
          </p:pic>
          <p:pic>
            <p:nvPicPr>
              <p:cNvPr id="16" name="Picture 15"/>
              <p:cNvPicPr>
                <a:picLocks noChangeAspect="1"/>
              </p:cNvPicPr>
              <p:nvPr/>
            </p:nvPicPr>
            <p:blipFill rotWithShape="1">
              <a:blip cstate="print">
                <a:extLst>
                  <a:ext uri="{28A0092B-C50C-407E-A947-70E740481C1C}">
                    <a14:useLocalDpi xmlns:a14="http://schemas.microsoft.com/office/drawing/2010/main"/>
                  </a:ext>
                </a:extLst>
              </a:blip>
              <a:srcRect l="46754" r="26878" b="16936"/>
              <a:stretch/>
            </p:blipFill>
            <p:spPr>
              <a:xfrm>
                <a:off x="5105182" y="1387902"/>
                <a:ext cx="843901" cy="1603464"/>
              </a:xfrm>
              <a:prstGeom prst="rect">
                <a:avLst/>
              </a:prstGeom>
            </p:spPr>
          </p:pic>
        </p:grpSp>
        <p:pic>
          <p:nvPicPr>
            <p:cNvPr id="18" name="Picture 17"/>
            <p:cNvPicPr>
              <a:picLocks noChangeAspect="1"/>
            </p:cNvPicPr>
            <p:nvPr/>
          </p:nvPicPr>
          <p:blipFill rotWithShape="1">
            <a:blip cstate="print">
              <a:extLst>
                <a:ext uri="{28A0092B-C50C-407E-A947-70E740481C1C}">
                  <a14:useLocalDpi xmlns:a14="http://schemas.microsoft.com/office/drawing/2010/main"/>
                </a:ext>
              </a:extLst>
            </a:blip>
            <a:srcRect l="88723" t="11107" r="-211" b="65519"/>
            <a:stretch/>
          </p:blipFill>
          <p:spPr>
            <a:xfrm>
              <a:off x="5514600" y="1579241"/>
              <a:ext cx="367640" cy="451212"/>
            </a:xfrm>
            <a:prstGeom prst="rect">
              <a:avLst/>
            </a:prstGeom>
          </p:spPr>
        </p:pic>
      </p:grpSp>
      <p:sp>
        <p:nvSpPr>
          <p:cNvPr id="9" name="TextBox 8"/>
          <p:cNvSpPr txBox="1"/>
          <p:nvPr/>
        </p:nvSpPr>
        <p:spPr>
          <a:xfrm>
            <a:off x="6408645" y="1311864"/>
            <a:ext cx="2160718" cy="276999"/>
          </a:xfrm>
          <a:prstGeom prst="rect">
            <a:avLst/>
          </a:prstGeom>
          <a:noFill/>
        </p:spPr>
        <p:txBody>
          <a:bodyPr wrap="none" rtlCol="0">
            <a:spAutoFit/>
          </a:bodyPr>
          <a:lstStyle/>
          <a:p>
            <a:pPr algn="ctr"/>
            <a:r>
              <a:rPr lang="en-US" sz="1200" dirty="0" smtClean="0"/>
              <a:t>inhibition of protein synthesis</a:t>
            </a:r>
            <a:endParaRPr lang="en-US" sz="1200" dirty="0"/>
          </a:p>
        </p:txBody>
      </p:sp>
    </p:spTree>
    <p:extLst>
      <p:ext uri="{BB962C8B-B14F-4D97-AF65-F5344CB8AC3E}">
        <p14:creationId xmlns:p14="http://schemas.microsoft.com/office/powerpoint/2010/main" val="2872318394"/>
      </p:ext>
    </p:extLst>
  </p:cSld>
  <p:clrMapOvr>
    <a:masterClrMapping/>
  </p:clrMapOvr>
  <p:transition xmlns:p14="http://schemas.microsoft.com/office/powerpoint/2010/main" advTm="67136"/>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430213" y="1467748"/>
            <a:ext cx="8283575" cy="4890995"/>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47106" name="Rectangle 4"/>
          <p:cNvSpPr>
            <a:spLocks noChangeArrowheads="1"/>
          </p:cNvSpPr>
          <p:nvPr/>
        </p:nvSpPr>
        <p:spPr bwMode="auto">
          <a:xfrm>
            <a:off x="555435" y="1719620"/>
            <a:ext cx="7942262" cy="420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ts val="0"/>
              </a:spcBef>
              <a:spcAft>
                <a:spcPts val="1800"/>
              </a:spcAft>
              <a:buClr>
                <a:srgbClr val="91E787"/>
              </a:buClr>
              <a:buFont typeface="Wingdings" charset="0"/>
              <a:buChar char="Ü"/>
              <a:defRPr/>
            </a:pPr>
            <a:r>
              <a:rPr lang="en-US" sz="2400" dirty="0" smtClean="0">
                <a:solidFill>
                  <a:srgbClr val="000000"/>
                </a:solidFill>
                <a:latin typeface="Helvetica" charset="0"/>
              </a:rPr>
              <a:t>development of KIT kinase inhibitors to target GIST should include reducing their ability to inhibit the ABL kinase</a:t>
            </a:r>
          </a:p>
          <a:p>
            <a:pPr marL="342900" indent="-342900">
              <a:spcBef>
                <a:spcPts val="0"/>
              </a:spcBef>
              <a:spcAft>
                <a:spcPts val="1800"/>
              </a:spcAft>
              <a:buClr>
                <a:srgbClr val="91E787"/>
              </a:buClr>
              <a:buFont typeface="Wingdings" charset="0"/>
              <a:buChar char="Ü"/>
              <a:defRPr/>
            </a:pPr>
            <a:endParaRPr lang="en-US" sz="2400" dirty="0">
              <a:solidFill>
                <a:srgbClr val="000000"/>
              </a:solidFill>
              <a:latin typeface="Helvetica" charset="0"/>
            </a:endParaRPr>
          </a:p>
          <a:p>
            <a:pPr marL="342900" indent="-342900">
              <a:spcBef>
                <a:spcPts val="0"/>
              </a:spcBef>
              <a:spcAft>
                <a:spcPts val="1200"/>
              </a:spcAft>
              <a:buClr>
                <a:srgbClr val="91E787"/>
              </a:buClr>
              <a:buFont typeface="Wingdings" charset="0"/>
              <a:buChar char="Ü"/>
              <a:defRPr/>
            </a:pPr>
            <a:r>
              <a:rPr lang="en-US" sz="2400" dirty="0" smtClean="0">
                <a:solidFill>
                  <a:srgbClr val="000000"/>
                </a:solidFill>
                <a:latin typeface="Helvetica" charset="0"/>
              </a:rPr>
              <a:t>eliminating KIT protein expression via </a:t>
            </a:r>
          </a:p>
          <a:p>
            <a:pPr marL="800100" lvl="1" indent="-342900">
              <a:spcBef>
                <a:spcPts val="0"/>
              </a:spcBef>
              <a:spcAft>
                <a:spcPts val="1200"/>
              </a:spcAft>
              <a:buFont typeface="Arial"/>
              <a:buChar char="•"/>
              <a:defRPr/>
            </a:pPr>
            <a:r>
              <a:rPr lang="en-US" sz="2400" dirty="0" smtClean="0">
                <a:solidFill>
                  <a:srgbClr val="000000"/>
                </a:solidFill>
                <a:latin typeface="Helvetica" charset="0"/>
              </a:rPr>
              <a:t>inhibition of DNA transcription or </a:t>
            </a:r>
          </a:p>
          <a:p>
            <a:pPr marL="800100" lvl="1" indent="-342900">
              <a:spcBef>
                <a:spcPts val="0"/>
              </a:spcBef>
              <a:spcAft>
                <a:spcPts val="1800"/>
              </a:spcAft>
              <a:buFont typeface="Arial"/>
              <a:buChar char="•"/>
              <a:defRPr/>
            </a:pPr>
            <a:r>
              <a:rPr lang="en-US" sz="2400" dirty="0" smtClean="0">
                <a:solidFill>
                  <a:srgbClr val="000000"/>
                </a:solidFill>
                <a:latin typeface="Helvetica" charset="0"/>
              </a:rPr>
              <a:t>inhibition of protein translation </a:t>
            </a:r>
          </a:p>
          <a:p>
            <a:pPr lvl="1">
              <a:spcBef>
                <a:spcPts val="0"/>
              </a:spcBef>
              <a:spcAft>
                <a:spcPts val="1800"/>
              </a:spcAft>
              <a:buClr>
                <a:srgbClr val="91E787"/>
              </a:buClr>
              <a:defRPr/>
            </a:pPr>
            <a:r>
              <a:rPr lang="en-US" sz="2400" dirty="0" smtClean="0">
                <a:solidFill>
                  <a:srgbClr val="000000"/>
                </a:solidFill>
                <a:latin typeface="Helvetica" charset="0"/>
              </a:rPr>
              <a:t>are promising treatment strategies for TKI-resistant GIST</a:t>
            </a:r>
            <a:endParaRPr lang="en-US" sz="2400" dirty="0">
              <a:solidFill>
                <a:srgbClr val="000000"/>
              </a:solidFill>
              <a:latin typeface="Helvetica" charset="0"/>
            </a:endParaRPr>
          </a:p>
        </p:txBody>
      </p:sp>
      <p:sp>
        <p:nvSpPr>
          <p:cNvPr id="9" name="Title 1"/>
          <p:cNvSpPr txBox="1">
            <a:spLocks/>
          </p:cNvSpPr>
          <p:nvPr/>
        </p:nvSpPr>
        <p:spPr>
          <a:xfrm>
            <a:off x="0" y="208712"/>
            <a:ext cx="9144000" cy="1011229"/>
          </a:xfrm>
          <a:prstGeom prst="rect">
            <a:avLst/>
          </a:prstGeom>
        </p:spPr>
        <p:txBody>
          <a:bodyPr/>
          <a:lstStyle/>
          <a:p>
            <a:pPr algn="ctr">
              <a:defRPr/>
            </a:pPr>
            <a:r>
              <a:rPr lang="en-US" sz="2800" b="1" kern="0" dirty="0" smtClean="0">
                <a:solidFill>
                  <a:srgbClr val="000000"/>
                </a:solidFill>
                <a:latin typeface="+mj-lt"/>
                <a:ea typeface="ＭＳ Ｐゴシック" pitchFamily="34" charset="-128"/>
                <a:cs typeface="ＭＳ Ｐゴシック" charset="-128"/>
              </a:rPr>
              <a:t>Take-home messages</a:t>
            </a:r>
          </a:p>
          <a:p>
            <a:pPr algn="ctr">
              <a:defRPr/>
            </a:pPr>
            <a:r>
              <a:rPr lang="en-US" sz="2800" b="1" kern="0" dirty="0" smtClean="0">
                <a:solidFill>
                  <a:srgbClr val="000000"/>
                </a:solidFill>
                <a:latin typeface="+mj-lt"/>
                <a:ea typeface="ＭＳ Ｐゴシック" pitchFamily="34" charset="-128"/>
                <a:cs typeface="ＭＳ Ｐゴシック" charset="-128"/>
              </a:rPr>
              <a:t>(Part I)</a:t>
            </a:r>
            <a:endParaRPr lang="en-US" sz="2800" b="1" kern="0" dirty="0">
              <a:solidFill>
                <a:srgbClr val="000000"/>
              </a:solidFill>
              <a:latin typeface="+mj-lt"/>
              <a:ea typeface="ＭＳ Ｐゴシック" pitchFamily="34" charset="-128"/>
              <a:cs typeface="ＭＳ Ｐゴシック" charset="-128"/>
            </a:endParaRPr>
          </a:p>
        </p:txBody>
      </p:sp>
    </p:spTree>
    <p:extLst>
      <p:ext uri="{BB962C8B-B14F-4D97-AF65-F5344CB8AC3E}">
        <p14:creationId xmlns:p14="http://schemas.microsoft.com/office/powerpoint/2010/main" val="2714405409"/>
      </p:ext>
    </p:extLst>
  </p:cSld>
  <p:clrMapOvr>
    <a:masterClrMapping/>
  </p:clrMapOvr>
  <p:transition xmlns:p14="http://schemas.microsoft.com/office/powerpoint/2010/main" advTm="73824"/>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hopedotco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812800"/>
            <a:ext cx="7874000" cy="5232400"/>
          </a:xfrm>
          <a:prstGeom prst="rect">
            <a:avLst/>
          </a:prstGeom>
        </p:spPr>
      </p:pic>
      <p:sp>
        <p:nvSpPr>
          <p:cNvPr id="4" name="Rectangle 3"/>
          <p:cNvSpPr/>
          <p:nvPr/>
        </p:nvSpPr>
        <p:spPr>
          <a:xfrm>
            <a:off x="6911316" y="6050924"/>
            <a:ext cx="1647412" cy="184666"/>
          </a:xfrm>
          <a:prstGeom prst="rect">
            <a:avLst/>
          </a:prstGeom>
        </p:spPr>
        <p:txBody>
          <a:bodyPr wrap="square">
            <a:spAutoFit/>
          </a:bodyPr>
          <a:lstStyle/>
          <a:p>
            <a:pPr algn="r"/>
            <a:r>
              <a:rPr lang="en-US" sz="600" i="1" dirty="0" err="1" smtClean="0"/>
              <a:t>choosehope.com</a:t>
            </a:r>
            <a:endParaRPr lang="en-US" sz="600" i="1" dirty="0"/>
          </a:p>
        </p:txBody>
      </p:sp>
    </p:spTree>
    <p:extLst>
      <p:ext uri="{BB962C8B-B14F-4D97-AF65-F5344CB8AC3E}">
        <p14:creationId xmlns:p14="http://schemas.microsoft.com/office/powerpoint/2010/main" val="16104346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0213" y="1971962"/>
            <a:ext cx="8283575" cy="4386781"/>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p:txBody>
          <a:bodyPr/>
          <a:lstStyle/>
          <a:p>
            <a:r>
              <a:rPr lang="en-US" sz="3600" dirty="0" smtClean="0"/>
              <a:t>To Do:</a:t>
            </a:r>
            <a:endParaRPr lang="en-US" sz="3600" dirty="0"/>
          </a:p>
        </p:txBody>
      </p:sp>
      <p:sp>
        <p:nvSpPr>
          <p:cNvPr id="3" name="Content Placeholder 2"/>
          <p:cNvSpPr>
            <a:spLocks noGrp="1"/>
          </p:cNvSpPr>
          <p:nvPr>
            <p:ph idx="1"/>
          </p:nvPr>
        </p:nvSpPr>
        <p:spPr>
          <a:xfrm>
            <a:off x="900924" y="2639733"/>
            <a:ext cx="7342153" cy="3051238"/>
          </a:xfrm>
        </p:spPr>
        <p:txBody>
          <a:bodyPr/>
          <a:lstStyle/>
          <a:p>
            <a:r>
              <a:rPr lang="en-US" sz="3200" dirty="0" smtClean="0"/>
              <a:t>Buy fresh lime for the fiesta tonight</a:t>
            </a:r>
          </a:p>
          <a:p>
            <a:endParaRPr lang="en-US" sz="3200" dirty="0"/>
          </a:p>
          <a:p>
            <a:r>
              <a:rPr lang="en-US" sz="3200" dirty="0" smtClean="0"/>
              <a:t>pick up the cat’s medicine at the vet’s</a:t>
            </a:r>
          </a:p>
          <a:p>
            <a:endParaRPr lang="en-US" sz="3200" dirty="0"/>
          </a:p>
          <a:p>
            <a:r>
              <a:rPr lang="en-US" sz="3200" dirty="0" smtClean="0"/>
              <a:t>Buy a new bike helmet for Jr.</a:t>
            </a:r>
            <a:endParaRPr lang="en-US" sz="3200" dirty="0"/>
          </a:p>
        </p:txBody>
      </p:sp>
    </p:spTree>
    <p:extLst>
      <p:ext uri="{BB962C8B-B14F-4D97-AF65-F5344CB8AC3E}">
        <p14:creationId xmlns:p14="http://schemas.microsoft.com/office/powerpoint/2010/main" val="40002765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0213" y="1618156"/>
            <a:ext cx="8283575" cy="4890995"/>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277895"/>
            <a:ext cx="9144000" cy="1143000"/>
          </a:xfrm>
        </p:spPr>
        <p:txBody>
          <a:bodyPr/>
          <a:lstStyle/>
          <a:p>
            <a:r>
              <a:rPr lang="en-US" dirty="0" smtClean="0"/>
              <a:t>“Chemo-brain”</a:t>
            </a:r>
            <a:br>
              <a:rPr lang="en-US" dirty="0" smtClean="0"/>
            </a:br>
            <a:r>
              <a:rPr lang="en-US" dirty="0" smtClean="0"/>
              <a:t>(Chemotherapy</a:t>
            </a:r>
            <a:r>
              <a:rPr lang="en-US" dirty="0"/>
              <a:t>-related cognitive </a:t>
            </a:r>
            <a:r>
              <a:rPr lang="en-US" dirty="0" smtClean="0"/>
              <a:t>dysfunction)</a:t>
            </a:r>
            <a:endParaRPr lang="en-US" dirty="0"/>
          </a:p>
        </p:txBody>
      </p:sp>
      <p:sp>
        <p:nvSpPr>
          <p:cNvPr id="3" name="Content Placeholder 2"/>
          <p:cNvSpPr>
            <a:spLocks noGrp="1"/>
          </p:cNvSpPr>
          <p:nvPr>
            <p:ph idx="1"/>
          </p:nvPr>
        </p:nvSpPr>
        <p:spPr>
          <a:xfrm>
            <a:off x="685800" y="1779628"/>
            <a:ext cx="7772400" cy="4568050"/>
          </a:xfrm>
        </p:spPr>
        <p:txBody>
          <a:bodyPr/>
          <a:lstStyle/>
          <a:p>
            <a:pPr>
              <a:spcBef>
                <a:spcPts val="0"/>
              </a:spcBef>
              <a:spcAft>
                <a:spcPts val="0"/>
              </a:spcAft>
            </a:pPr>
            <a:r>
              <a:rPr lang="en-US" dirty="0" smtClean="0"/>
              <a:t>first described in the 1980s:</a:t>
            </a:r>
          </a:p>
          <a:p>
            <a:pPr marL="341313" indent="0">
              <a:spcBef>
                <a:spcPts val="0"/>
              </a:spcBef>
              <a:spcAft>
                <a:spcPts val="1800"/>
              </a:spcAft>
              <a:buNone/>
            </a:pPr>
            <a:r>
              <a:rPr lang="en-US" dirty="0" smtClean="0"/>
              <a:t>”Chemotherapy is </a:t>
            </a:r>
            <a:r>
              <a:rPr lang="en-US" dirty="0"/>
              <a:t>associated with measurable decrements in neuropsychological test </a:t>
            </a:r>
            <a:r>
              <a:rPr lang="en-US" dirty="0" smtClean="0"/>
              <a:t>performance” </a:t>
            </a:r>
            <a:r>
              <a:rPr lang="en-US" dirty="0"/>
              <a:t>(</a:t>
            </a:r>
            <a:r>
              <a:rPr lang="en-US" dirty="0" err="1" smtClean="0"/>
              <a:t>Silberfarb</a:t>
            </a:r>
            <a:r>
              <a:rPr lang="en-US" dirty="0" smtClean="0"/>
              <a:t> et al.)</a:t>
            </a:r>
          </a:p>
          <a:p>
            <a:pPr marL="341313" indent="-341313">
              <a:spcBef>
                <a:spcPts val="0"/>
              </a:spcBef>
              <a:spcAft>
                <a:spcPts val="1800"/>
              </a:spcAft>
            </a:pPr>
            <a:r>
              <a:rPr lang="en-US" dirty="0" smtClean="0"/>
              <a:t>Prevalence: ~15-80% depending on study</a:t>
            </a:r>
          </a:p>
          <a:p>
            <a:pPr>
              <a:spcBef>
                <a:spcPts val="0"/>
              </a:spcBef>
              <a:spcAft>
                <a:spcPts val="0"/>
              </a:spcAft>
            </a:pPr>
            <a:r>
              <a:rPr lang="en-US" dirty="0" smtClean="0"/>
              <a:t>what is affected?</a:t>
            </a:r>
          </a:p>
          <a:p>
            <a:pPr marL="684213">
              <a:spcBef>
                <a:spcPts val="0"/>
              </a:spcBef>
              <a:spcAft>
                <a:spcPts val="1800"/>
              </a:spcAft>
            </a:pPr>
            <a:r>
              <a:rPr lang="en-US" dirty="0" smtClean="0"/>
              <a:t>verbal </a:t>
            </a:r>
            <a:r>
              <a:rPr lang="en-US" dirty="0"/>
              <a:t>memory, working memory, visual-motor processing speed</a:t>
            </a:r>
          </a:p>
          <a:p>
            <a:pPr>
              <a:spcBef>
                <a:spcPts val="0"/>
              </a:spcBef>
              <a:spcAft>
                <a:spcPts val="1800"/>
              </a:spcAft>
            </a:pPr>
            <a:r>
              <a:rPr lang="en-US" dirty="0" smtClean="0"/>
              <a:t>usually mild</a:t>
            </a:r>
            <a:r>
              <a:rPr lang="en-US" dirty="0"/>
              <a:t>, </a:t>
            </a:r>
            <a:r>
              <a:rPr lang="en-US" dirty="0" smtClean="0"/>
              <a:t>not progressive </a:t>
            </a:r>
            <a:r>
              <a:rPr lang="en-US" dirty="0"/>
              <a:t>impairments</a:t>
            </a:r>
          </a:p>
          <a:p>
            <a:pPr>
              <a:spcBef>
                <a:spcPts val="0"/>
              </a:spcBef>
              <a:spcAft>
                <a:spcPts val="0"/>
              </a:spcAft>
            </a:pPr>
            <a:r>
              <a:rPr lang="en-US" dirty="0" smtClean="0"/>
              <a:t>often confounded by</a:t>
            </a:r>
            <a:endParaRPr lang="en-US" dirty="0"/>
          </a:p>
          <a:p>
            <a:pPr marL="682625" lvl="1" indent="-341313">
              <a:spcBef>
                <a:spcPts val="0"/>
              </a:spcBef>
              <a:spcAft>
                <a:spcPts val="1200"/>
              </a:spcAft>
            </a:pPr>
            <a:r>
              <a:rPr lang="en-US" dirty="0" smtClean="0"/>
              <a:t>age</a:t>
            </a:r>
            <a:r>
              <a:rPr lang="en-US" dirty="0"/>
              <a:t>, education, IQ, pre-morbid neurologic impairment, depression, anxiety fatigue, substance </a:t>
            </a:r>
            <a:r>
              <a:rPr lang="en-US" dirty="0" smtClean="0"/>
              <a:t>use</a:t>
            </a:r>
            <a:endParaRPr lang="en-US" dirty="0"/>
          </a:p>
        </p:txBody>
      </p:sp>
    </p:spTree>
    <p:extLst>
      <p:ext uri="{BB962C8B-B14F-4D97-AF65-F5344CB8AC3E}">
        <p14:creationId xmlns:p14="http://schemas.microsoft.com/office/powerpoint/2010/main" val="30944438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46183" y="1236654"/>
            <a:ext cx="8451635" cy="5239069"/>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277895"/>
            <a:ext cx="9144000" cy="1143000"/>
          </a:xfrm>
        </p:spPr>
        <p:txBody>
          <a:bodyPr/>
          <a:lstStyle/>
          <a:p>
            <a:r>
              <a:rPr lang="en-US" dirty="0"/>
              <a:t>Life after diagnosis and treatment of </a:t>
            </a:r>
            <a:r>
              <a:rPr lang="en-US" dirty="0" smtClean="0"/>
              <a:t>cancer</a:t>
            </a:r>
            <a:br>
              <a:rPr lang="en-US" dirty="0" smtClean="0"/>
            </a:br>
            <a:r>
              <a:rPr lang="en-US" dirty="0" smtClean="0"/>
              <a:t>in adulthood</a:t>
            </a:r>
            <a:br>
              <a:rPr lang="en-US" dirty="0" smtClean="0"/>
            </a:br>
            <a:endParaRPr lang="en-US" sz="1600" dirty="0"/>
          </a:p>
        </p:txBody>
      </p:sp>
      <p:pic>
        <p:nvPicPr>
          <p:cNvPr id="5" name="Picture 4"/>
          <p:cNvPicPr>
            <a:picLocks noChangeAspect="1"/>
          </p:cNvPicPr>
          <p:nvPr/>
        </p:nvPicPr>
        <p:blipFill>
          <a:blip r:embed="rId3"/>
          <a:stretch>
            <a:fillRect/>
          </a:stretch>
        </p:blipFill>
        <p:spPr>
          <a:xfrm>
            <a:off x="916489" y="1407116"/>
            <a:ext cx="7311022" cy="4898144"/>
          </a:xfrm>
          <a:prstGeom prst="rect">
            <a:avLst/>
          </a:prstGeom>
        </p:spPr>
      </p:pic>
      <p:sp>
        <p:nvSpPr>
          <p:cNvPr id="6" name="TextBox 5"/>
          <p:cNvSpPr txBox="1"/>
          <p:nvPr/>
        </p:nvSpPr>
        <p:spPr>
          <a:xfrm>
            <a:off x="4595937" y="6511509"/>
            <a:ext cx="4230111" cy="246221"/>
          </a:xfrm>
          <a:prstGeom prst="rect">
            <a:avLst/>
          </a:prstGeom>
          <a:noFill/>
        </p:spPr>
        <p:txBody>
          <a:bodyPr wrap="none" rtlCol="0">
            <a:spAutoFit/>
          </a:bodyPr>
          <a:lstStyle/>
          <a:p>
            <a:pPr algn="r"/>
            <a:r>
              <a:rPr lang="en-US" sz="1000" i="1" dirty="0" smtClean="0"/>
              <a:t>Stanton A, Rowland JH, </a:t>
            </a:r>
            <a:r>
              <a:rPr lang="en-US" sz="1000" i="1" dirty="0" err="1" smtClean="0"/>
              <a:t>Ganz</a:t>
            </a:r>
            <a:r>
              <a:rPr lang="en-US" sz="1000" i="1" dirty="0" smtClean="0"/>
              <a:t> PA, American </a:t>
            </a:r>
            <a:r>
              <a:rPr lang="en-US" sz="1000" i="1" dirty="0"/>
              <a:t>Psychologist, 70, 159-</a:t>
            </a:r>
            <a:r>
              <a:rPr lang="en-US" sz="1000" i="1" dirty="0" smtClean="0"/>
              <a:t>174</a:t>
            </a:r>
            <a:endParaRPr lang="en-US" sz="1000" i="1" dirty="0"/>
          </a:p>
        </p:txBody>
      </p:sp>
      <p:sp>
        <p:nvSpPr>
          <p:cNvPr id="7" name="Rectangle 6"/>
          <p:cNvSpPr/>
          <p:nvPr/>
        </p:nvSpPr>
        <p:spPr bwMode="auto">
          <a:xfrm>
            <a:off x="1361939" y="1930186"/>
            <a:ext cx="1320162" cy="183826"/>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4981852" y="4530827"/>
            <a:ext cx="1320162" cy="183826"/>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p:cNvSpPr/>
          <p:nvPr/>
        </p:nvSpPr>
        <p:spPr bwMode="auto">
          <a:xfrm>
            <a:off x="2844858" y="3304525"/>
            <a:ext cx="1320162" cy="183826"/>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966485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76408" y="1467748"/>
            <a:ext cx="5188737" cy="4890995"/>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411"/>
            <a:ext cx="9144000" cy="1143000"/>
          </a:xfrm>
        </p:spPr>
        <p:txBody>
          <a:bodyPr/>
          <a:lstStyle/>
          <a:p>
            <a:r>
              <a:rPr lang="en-US" dirty="0" smtClean="0"/>
              <a:t>What causes chemo-brain?</a:t>
            </a:r>
            <a:br>
              <a:rPr lang="en-US" dirty="0" smtClean="0"/>
            </a:br>
            <a:r>
              <a:rPr lang="en-US" dirty="0" smtClean="0"/>
              <a:t>(And why does not everyone get it?)</a:t>
            </a:r>
            <a:endParaRPr lang="en-US" dirty="0"/>
          </a:p>
        </p:txBody>
      </p:sp>
      <p:sp>
        <p:nvSpPr>
          <p:cNvPr id="3" name="Content Placeholder 2"/>
          <p:cNvSpPr>
            <a:spLocks noGrp="1"/>
          </p:cNvSpPr>
          <p:nvPr>
            <p:ph idx="1"/>
          </p:nvPr>
        </p:nvSpPr>
        <p:spPr>
          <a:xfrm>
            <a:off x="178123" y="1629220"/>
            <a:ext cx="3448144" cy="4568050"/>
          </a:xfrm>
        </p:spPr>
        <p:txBody>
          <a:bodyPr/>
          <a:lstStyle/>
          <a:p>
            <a:pPr>
              <a:spcBef>
                <a:spcPts val="0"/>
              </a:spcBef>
              <a:spcAft>
                <a:spcPts val="1200"/>
              </a:spcAft>
            </a:pPr>
            <a:r>
              <a:rPr lang="en-US" dirty="0" smtClean="0"/>
              <a:t>widely varying hypothesized mechanisms</a:t>
            </a:r>
          </a:p>
          <a:p>
            <a:pPr marL="341313" indent="-341313">
              <a:spcBef>
                <a:spcPts val="0"/>
              </a:spcBef>
              <a:spcAft>
                <a:spcPts val="1200"/>
              </a:spcAft>
            </a:pPr>
            <a:r>
              <a:rPr lang="en-US" dirty="0" smtClean="0"/>
              <a:t>direct neurotoxicity and cell death</a:t>
            </a:r>
          </a:p>
          <a:p>
            <a:pPr>
              <a:spcBef>
                <a:spcPts val="0"/>
              </a:spcBef>
              <a:spcAft>
                <a:spcPts val="1200"/>
              </a:spcAft>
            </a:pPr>
            <a:r>
              <a:rPr lang="en-US" dirty="0" smtClean="0"/>
              <a:t>white matter degradation</a:t>
            </a:r>
            <a:endParaRPr lang="en-US" dirty="0"/>
          </a:p>
          <a:p>
            <a:pPr>
              <a:spcBef>
                <a:spcPts val="0"/>
              </a:spcBef>
              <a:spcAft>
                <a:spcPts val="1200"/>
              </a:spcAft>
            </a:pPr>
            <a:r>
              <a:rPr lang="en-US" dirty="0" smtClean="0"/>
              <a:t>pro-inflammatory cytokines (“the immune system”)</a:t>
            </a:r>
            <a:endParaRPr lang="en-US" dirty="0"/>
          </a:p>
          <a:p>
            <a:pPr>
              <a:spcBef>
                <a:spcPts val="0"/>
              </a:spcBef>
              <a:spcAft>
                <a:spcPts val="1200"/>
              </a:spcAft>
            </a:pPr>
            <a:r>
              <a:rPr lang="en-US" dirty="0" smtClean="0"/>
              <a:t>estrogen suppression </a:t>
            </a:r>
            <a:r>
              <a:rPr lang="mr-IN" dirty="0" smtClean="0"/>
              <a:t>–</a:t>
            </a:r>
            <a:r>
              <a:rPr lang="en-US" dirty="0" smtClean="0"/>
              <a:t> hormone therapy</a:t>
            </a:r>
            <a:endParaRPr lang="en-US" dirty="0"/>
          </a:p>
          <a:p>
            <a:pPr>
              <a:spcBef>
                <a:spcPts val="0"/>
              </a:spcBef>
              <a:spcAft>
                <a:spcPts val="1200"/>
              </a:spcAft>
            </a:pPr>
            <a:r>
              <a:rPr lang="en-US" dirty="0" smtClean="0"/>
              <a:t>stress?</a:t>
            </a:r>
            <a:endParaRPr lang="en-US" dirty="0"/>
          </a:p>
        </p:txBody>
      </p:sp>
      <p:pic>
        <p:nvPicPr>
          <p:cNvPr id="4" name="Picture 3" descr="byoa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6152" y="1686084"/>
            <a:ext cx="4949248" cy="4454323"/>
          </a:xfrm>
          <a:prstGeom prst="rect">
            <a:avLst/>
          </a:prstGeom>
        </p:spPr>
      </p:pic>
      <p:sp>
        <p:nvSpPr>
          <p:cNvPr id="5" name="Rectangle 4"/>
          <p:cNvSpPr/>
          <p:nvPr/>
        </p:nvSpPr>
        <p:spPr>
          <a:xfrm>
            <a:off x="4391262" y="6422777"/>
            <a:ext cx="4572000" cy="233397"/>
          </a:xfrm>
          <a:prstGeom prst="rect">
            <a:avLst/>
          </a:prstGeom>
        </p:spPr>
        <p:txBody>
          <a:bodyPr>
            <a:spAutoFit/>
          </a:bodyPr>
          <a:lstStyle/>
          <a:p>
            <a:pPr algn="r" eaLnBrk="1" hangingPunct="1">
              <a:lnSpc>
                <a:spcPct val="90000"/>
              </a:lnSpc>
              <a:buFontTx/>
              <a:buNone/>
            </a:pPr>
            <a:r>
              <a:rPr lang="en-US" sz="1000" i="1" dirty="0">
                <a:latin typeface="+mj-lt"/>
                <a:ea typeface="MS PGothic" charset="0"/>
              </a:rPr>
              <a:t>Pine Street Foundation, Becoming Your Own Advocate Newsletter, </a:t>
            </a:r>
            <a:r>
              <a:rPr lang="en-US" sz="1000" i="1" dirty="0" smtClean="0">
                <a:latin typeface="+mj-lt"/>
                <a:ea typeface="MS PGothic" charset="0"/>
              </a:rPr>
              <a:t>2005</a:t>
            </a:r>
            <a:endParaRPr lang="en-US" sz="1000" i="1" dirty="0">
              <a:latin typeface="+mj-lt"/>
              <a:ea typeface="MS PGothic" charset="0"/>
            </a:endParaRPr>
          </a:p>
        </p:txBody>
      </p:sp>
    </p:spTree>
    <p:extLst>
      <p:ext uri="{BB962C8B-B14F-4D97-AF65-F5344CB8AC3E}">
        <p14:creationId xmlns:p14="http://schemas.microsoft.com/office/powerpoint/2010/main" val="12003471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19100" y="1086235"/>
            <a:ext cx="8305800" cy="4685531"/>
          </a:xfrm>
        </p:spPr>
        <p:txBody>
          <a:bodyPr/>
          <a:lstStyle/>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So, chemo-brain is real. But</a:t>
            </a:r>
            <a:r>
              <a:rPr lang="mr-IN" sz="3600" b="1" dirty="0" smtClean="0">
                <a:effectLst>
                  <a:outerShdw blurRad="38100" dist="38100" dir="2700000" algn="tl">
                    <a:srgbClr val="DDDDDD"/>
                  </a:outerShdw>
                </a:effectLst>
                <a:ea typeface="MS PGothic" charset="0"/>
                <a:cs typeface="Arial" charset="0"/>
              </a:rPr>
              <a:t>…</a:t>
            </a:r>
            <a:endParaRPr lang="en-US" sz="3600" b="1" dirty="0" smtClean="0">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endParaRPr lang="en-US" sz="3600" b="1" dirty="0">
              <a:effectLst>
                <a:outerShdw blurRad="38100" dist="38100" dir="2700000" algn="tl">
                  <a:srgbClr val="DDDDDD"/>
                </a:outerShdw>
              </a:effectLst>
              <a:ea typeface="MS PGothic" charset="0"/>
              <a:cs typeface="Arial" charset="0"/>
            </a:endParaRPr>
          </a:p>
          <a:p>
            <a:pPr marL="0" indent="0"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Why do many patients still have normal neuropsychological testing scores</a:t>
            </a:r>
            <a:r>
              <a:rPr lang="en-US" sz="3600" b="1" dirty="0">
                <a:effectLst>
                  <a:outerShdw blurRad="38100" dist="38100" dir="2700000" algn="tl">
                    <a:srgbClr val="DDDDDD"/>
                  </a:outerShdw>
                </a:effectLst>
                <a:ea typeface="MS PGothic" charset="0"/>
                <a:cs typeface="Arial" charset="0"/>
              </a:rPr>
              <a:t>? </a:t>
            </a:r>
          </a:p>
          <a:p>
            <a:pPr algn="ctr" eaLnBrk="1" hangingPunct="1">
              <a:spcBef>
                <a:spcPts val="0"/>
              </a:spcBef>
              <a:spcAft>
                <a:spcPts val="1200"/>
              </a:spcAft>
              <a:buFontTx/>
              <a:buNone/>
              <a:defRPr/>
            </a:pPr>
            <a:r>
              <a:rPr lang="en-US" sz="3600" b="1" dirty="0">
                <a:effectLst>
                  <a:outerShdw blurRad="38100" dist="38100" dir="2700000" algn="tl">
                    <a:srgbClr val="DDDDDD"/>
                  </a:outerShdw>
                </a:effectLst>
                <a:ea typeface="MS PGothic" charset="0"/>
                <a:cs typeface="Arial" charset="0"/>
              </a:rPr>
              <a:t> </a:t>
            </a:r>
          </a:p>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Where is the impairment</a:t>
            </a:r>
            <a:r>
              <a:rPr lang="en-US" sz="3600" b="1" dirty="0">
                <a:effectLst>
                  <a:outerShdw blurRad="38100" dist="38100" dir="2700000" algn="tl">
                    <a:srgbClr val="DDDDDD"/>
                  </a:outerShdw>
                </a:effectLst>
                <a:ea typeface="MS PGothic" charset="0"/>
                <a:cs typeface="Arial" charset="0"/>
              </a:rPr>
              <a:t>?!</a:t>
            </a:r>
          </a:p>
        </p:txBody>
      </p:sp>
    </p:spTree>
    <p:extLst>
      <p:ext uri="{BB962C8B-B14F-4D97-AF65-F5344CB8AC3E}">
        <p14:creationId xmlns:p14="http://schemas.microsoft.com/office/powerpoint/2010/main" val="5194712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089"/>
            <a:ext cx="7772400" cy="1143000"/>
          </a:xfrm>
        </p:spPr>
        <p:txBody>
          <a:bodyPr/>
          <a:lstStyle/>
          <a:p>
            <a:r>
              <a:rPr lang="en-US" dirty="0" smtClean="0"/>
              <a:t>Problem</a:t>
            </a:r>
            <a:endParaRPr lang="en-US" dirty="0"/>
          </a:p>
        </p:txBody>
      </p:sp>
      <p:graphicFrame>
        <p:nvGraphicFramePr>
          <p:cNvPr id="4" name="Diagram 3"/>
          <p:cNvGraphicFramePr/>
          <p:nvPr>
            <p:extLst>
              <p:ext uri="{D42A27DB-BD31-4B8C-83A1-F6EECF244321}">
                <p14:modId xmlns:p14="http://schemas.microsoft.com/office/powerpoint/2010/main" val="1560190250"/>
              </p:ext>
            </p:extLst>
          </p:nvPr>
        </p:nvGraphicFramePr>
        <p:xfrm>
          <a:off x="759389" y="1196459"/>
          <a:ext cx="7625223" cy="5279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9729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143000" y="964406"/>
            <a:ext cx="6858000" cy="4929188"/>
          </a:xfrm>
          <a:solidFill>
            <a:srgbClr val="000000"/>
          </a:solidFill>
          <a:ln w="444500" cap="sq">
            <a:solidFill>
              <a:srgbClr val="000000"/>
            </a:solidFill>
            <a:miter lim="800000"/>
            <a:headEnd/>
            <a:tailEnd/>
          </a:ln>
          <a:effectLst/>
        </p:spPr>
      </p:pic>
      <p:sp>
        <p:nvSpPr>
          <p:cNvPr id="3" name="TextBox 2"/>
          <p:cNvSpPr txBox="1"/>
          <p:nvPr/>
        </p:nvSpPr>
        <p:spPr>
          <a:xfrm>
            <a:off x="5228645" y="6399408"/>
            <a:ext cx="3341509" cy="246221"/>
          </a:xfrm>
          <a:prstGeom prst="rect">
            <a:avLst/>
          </a:prstGeom>
          <a:noFill/>
        </p:spPr>
        <p:txBody>
          <a:bodyPr wrap="none" rtlCol="0">
            <a:spAutoFit/>
          </a:bodyPr>
          <a:lstStyle/>
          <a:p>
            <a:pPr algn="r"/>
            <a:r>
              <a:rPr lang="en-US" sz="1000" i="1" dirty="0" smtClean="0">
                <a:ea typeface="MS PGothic" charset="0"/>
              </a:rPr>
              <a:t>Ferguson RJ </a:t>
            </a:r>
            <a:r>
              <a:rPr lang="en-US" sz="1000" i="1" dirty="0">
                <a:ea typeface="MS PGothic" charset="0"/>
              </a:rPr>
              <a:t>et al</a:t>
            </a:r>
            <a:r>
              <a:rPr lang="en-US" sz="1000" i="1" dirty="0" smtClean="0">
                <a:ea typeface="MS PGothic" charset="0"/>
              </a:rPr>
              <a:t>., Journal of Clinical Oncology, 2007</a:t>
            </a:r>
            <a:endParaRPr lang="en-US" sz="1000" i="1" dirty="0"/>
          </a:p>
        </p:txBody>
      </p:sp>
    </p:spTree>
    <p:extLst>
      <p:ext uri="{BB962C8B-B14F-4D97-AF65-F5344CB8AC3E}">
        <p14:creationId xmlns:p14="http://schemas.microsoft.com/office/powerpoint/2010/main" val="3860953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19100" y="1327955"/>
            <a:ext cx="8305800" cy="4955586"/>
          </a:xfrm>
        </p:spPr>
        <p:txBody>
          <a:bodyPr/>
          <a:lstStyle/>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The chemo-brain (has to) work harder to get things done.</a:t>
            </a:r>
          </a:p>
          <a:p>
            <a:pPr algn="ctr" eaLnBrk="1" hangingPunct="1">
              <a:spcBef>
                <a:spcPts val="0"/>
              </a:spcBef>
              <a:spcAft>
                <a:spcPts val="1200"/>
              </a:spcAft>
              <a:buFontTx/>
              <a:buNone/>
              <a:defRPr/>
            </a:pPr>
            <a:endParaRPr lang="en-US" sz="3600" b="1" dirty="0">
              <a:effectLst>
                <a:outerShdw blurRad="38100" dist="38100" dir="2700000" algn="tl">
                  <a:srgbClr val="DDDDDD"/>
                </a:outerShdw>
              </a:effectLst>
              <a:ea typeface="MS PGothic" charset="0"/>
              <a:cs typeface="Arial" charset="0"/>
            </a:endParaRPr>
          </a:p>
          <a:p>
            <a:pPr marL="0" indent="0"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What are the consequences?</a:t>
            </a:r>
            <a:endParaRPr lang="en-US" sz="3600" b="1" dirty="0">
              <a:effectLst>
                <a:outerShdw blurRad="38100" dist="38100" dir="2700000" algn="tl">
                  <a:srgbClr val="DDDDDD"/>
                </a:outerShdw>
              </a:effectLst>
              <a:ea typeface="MS PGothic" charset="0"/>
              <a:cs typeface="Arial" charset="0"/>
            </a:endParaRPr>
          </a:p>
          <a:p>
            <a:pPr marL="0" indent="0" algn="ctr" eaLnBrk="1" hangingPunct="1">
              <a:spcBef>
                <a:spcPts val="0"/>
              </a:spcBef>
              <a:spcAft>
                <a:spcPts val="1200"/>
              </a:spcAft>
              <a:buFontTx/>
              <a:buNone/>
              <a:defRPr/>
            </a:pPr>
            <a:r>
              <a:rPr lang="en-US" b="1" dirty="0" smtClean="0">
                <a:solidFill>
                  <a:srgbClr val="77BAFF"/>
                </a:solidFill>
                <a:effectLst>
                  <a:outerShdw blurRad="38100" dist="38100" dir="2700000" algn="tl">
                    <a:srgbClr val="DDDDDD"/>
                  </a:outerShdw>
                </a:effectLst>
                <a:ea typeface="MS PGothic" charset="0"/>
                <a:cs typeface="Arial" charset="0"/>
              </a:rPr>
              <a:t>social life, family, employment</a:t>
            </a:r>
            <a:r>
              <a:rPr lang="mr-IN" b="1" dirty="0" smtClean="0">
                <a:solidFill>
                  <a:srgbClr val="77BAFF"/>
                </a:solidFill>
                <a:effectLst>
                  <a:outerShdw blurRad="38100" dist="38100" dir="2700000" algn="tl">
                    <a:srgbClr val="DDDDDD"/>
                  </a:outerShdw>
                </a:effectLst>
                <a:ea typeface="MS PGothic" charset="0"/>
                <a:cs typeface="Arial" charset="0"/>
              </a:rPr>
              <a:t>…</a:t>
            </a:r>
            <a:endParaRPr lang="en-US" b="1" dirty="0" smtClean="0">
              <a:solidFill>
                <a:srgbClr val="77BAFF"/>
              </a:solidFill>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r>
              <a:rPr lang="en-US" b="1" dirty="0" smtClean="0">
                <a:solidFill>
                  <a:srgbClr val="77BAFF"/>
                </a:solidFill>
                <a:effectLst>
                  <a:outerShdw blurRad="38100" dist="38100" dir="2700000" algn="tl">
                    <a:srgbClr val="DDDDDD"/>
                  </a:outerShdw>
                </a:effectLst>
                <a:ea typeface="MS PGothic" charset="0"/>
                <a:cs typeface="Arial" charset="0"/>
              </a:rPr>
              <a:t> </a:t>
            </a:r>
            <a:endParaRPr lang="en-US" b="1" dirty="0">
              <a:solidFill>
                <a:srgbClr val="77BAFF"/>
              </a:solidFill>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And what to do about it?</a:t>
            </a:r>
            <a:r>
              <a:rPr lang="en-US" sz="3600" b="1" dirty="0">
                <a:effectLst>
                  <a:outerShdw blurRad="38100" dist="38100" dir="2700000" algn="tl">
                    <a:srgbClr val="DDDDDD"/>
                  </a:outerShdw>
                </a:effectLst>
                <a:ea typeface="MS PGothic" charset="0"/>
                <a:cs typeface="Arial" charset="0"/>
              </a:rPr>
              <a:t>!</a:t>
            </a:r>
          </a:p>
        </p:txBody>
      </p:sp>
    </p:spTree>
    <p:extLst>
      <p:ext uri="{BB962C8B-B14F-4D97-AF65-F5344CB8AC3E}">
        <p14:creationId xmlns:p14="http://schemas.microsoft.com/office/powerpoint/2010/main" val="26409081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animEffect transition="in" filter="dissolve">
                                      <p:cBhvr>
                                        <p:cTn id="7" dur="500"/>
                                        <p:tgtEl>
                                          <p:spTgt spid="1024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467518" y="1192006"/>
            <a:ext cx="5409112" cy="5250293"/>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83560"/>
            <a:ext cx="9144000" cy="1380630"/>
          </a:xfrm>
        </p:spPr>
        <p:txBody>
          <a:bodyPr/>
          <a:lstStyle/>
          <a:p>
            <a:pPr>
              <a:spcAft>
                <a:spcPts val="1200"/>
              </a:spcAft>
            </a:pPr>
            <a:r>
              <a:rPr lang="en-US" dirty="0" smtClean="0"/>
              <a:t>MAAT </a:t>
            </a:r>
            <a:r>
              <a:rPr lang="mr-IN" dirty="0" smtClean="0"/>
              <a:t>–</a:t>
            </a:r>
            <a:r>
              <a:rPr lang="en-US" dirty="0" smtClean="0"/>
              <a:t> Memory &amp; Attention Adaptation Training</a:t>
            </a:r>
            <a:endParaRPr lang="en-US" dirty="0"/>
          </a:p>
        </p:txBody>
      </p:sp>
      <p:grpSp>
        <p:nvGrpSpPr>
          <p:cNvPr id="5" name="Group 4"/>
          <p:cNvGrpSpPr/>
          <p:nvPr/>
        </p:nvGrpSpPr>
        <p:grpSpPr>
          <a:xfrm>
            <a:off x="3865082" y="1373302"/>
            <a:ext cx="4691661" cy="4852369"/>
            <a:chOff x="1004678" y="1724862"/>
            <a:chExt cx="4691661" cy="4852369"/>
          </a:xfrm>
        </p:grpSpPr>
        <p:pic>
          <p:nvPicPr>
            <p:cNvPr id="6" name="Content Placeholder 3"/>
            <p:cNvPicPr>
              <a:picLocks/>
            </p:cNvPicPr>
            <p:nvPr/>
          </p:nvPicPr>
          <p:blipFill rotWithShape="1">
            <a:blip r:embed="rId3" cstate="print">
              <a:extLst>
                <a:ext uri="{28A0092B-C50C-407E-A947-70E740481C1C}">
                  <a14:useLocalDpi xmlns:a14="http://schemas.microsoft.com/office/drawing/2010/main"/>
                </a:ext>
              </a:extLst>
            </a:blip>
            <a:srcRect t="12760"/>
            <a:stretch/>
          </p:blipFill>
          <p:spPr bwMode="auto">
            <a:xfrm>
              <a:off x="1004678" y="2122907"/>
              <a:ext cx="4691661" cy="44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TextBox 6"/>
            <p:cNvSpPr txBox="1"/>
            <p:nvPr/>
          </p:nvSpPr>
          <p:spPr>
            <a:xfrm>
              <a:off x="2945148" y="1724862"/>
              <a:ext cx="1613242" cy="461665"/>
            </a:xfrm>
            <a:prstGeom prst="rect">
              <a:avLst/>
            </a:prstGeom>
            <a:noFill/>
          </p:spPr>
          <p:txBody>
            <a:bodyPr wrap="none" rtlCol="0">
              <a:spAutoFit/>
            </a:bodyPr>
            <a:lstStyle/>
            <a:p>
              <a:pPr algn="ctr"/>
              <a:r>
                <a:rPr lang="en-US" sz="1200" dirty="0" smtClean="0"/>
                <a:t>cancer-related</a:t>
              </a:r>
            </a:p>
            <a:p>
              <a:pPr algn="ctr"/>
              <a:r>
                <a:rPr lang="en-US" sz="1200" dirty="0" smtClean="0"/>
                <a:t>cognitive dysfunction</a:t>
              </a:r>
              <a:endParaRPr lang="en-US" sz="1200" dirty="0"/>
            </a:p>
          </p:txBody>
        </p:sp>
        <p:sp>
          <p:nvSpPr>
            <p:cNvPr id="9" name="TextBox 8"/>
            <p:cNvSpPr txBox="1"/>
            <p:nvPr/>
          </p:nvSpPr>
          <p:spPr>
            <a:xfrm>
              <a:off x="1112105" y="1724862"/>
              <a:ext cx="1527507" cy="461665"/>
            </a:xfrm>
            <a:prstGeom prst="rect">
              <a:avLst/>
            </a:prstGeom>
            <a:noFill/>
          </p:spPr>
          <p:txBody>
            <a:bodyPr wrap="none" rtlCol="0">
              <a:spAutoFit/>
            </a:bodyPr>
            <a:lstStyle/>
            <a:p>
              <a:pPr algn="ctr"/>
              <a:r>
                <a:rPr lang="en-US" sz="1200" dirty="0" smtClean="0"/>
                <a:t>Memory &amp; Attention</a:t>
              </a:r>
            </a:p>
            <a:p>
              <a:pPr algn="ctr"/>
              <a:r>
                <a:rPr lang="en-US" sz="1200" dirty="0" smtClean="0"/>
                <a:t>Adaptation Training</a:t>
              </a:r>
              <a:endParaRPr lang="en-US" sz="1200" dirty="0"/>
            </a:p>
          </p:txBody>
        </p:sp>
      </p:grpSp>
      <p:sp>
        <p:nvSpPr>
          <p:cNvPr id="8" name="Content Placeholder 2"/>
          <p:cNvSpPr>
            <a:spLocks noGrp="1"/>
          </p:cNvSpPr>
          <p:nvPr>
            <p:ph idx="1"/>
          </p:nvPr>
        </p:nvSpPr>
        <p:spPr>
          <a:xfrm>
            <a:off x="245330" y="1884887"/>
            <a:ext cx="3180406" cy="3864531"/>
          </a:xfrm>
        </p:spPr>
        <p:txBody>
          <a:bodyPr/>
          <a:lstStyle/>
          <a:p>
            <a:pPr marL="0" indent="0">
              <a:spcBef>
                <a:spcPts val="0"/>
              </a:spcBef>
              <a:spcAft>
                <a:spcPts val="1200"/>
              </a:spcAft>
              <a:buNone/>
            </a:pPr>
            <a:r>
              <a:rPr lang="en-US" dirty="0" smtClean="0"/>
              <a:t>4 treatment components</a:t>
            </a:r>
            <a:endParaRPr lang="en-US" dirty="0"/>
          </a:p>
          <a:p>
            <a:pPr>
              <a:spcBef>
                <a:spcPts val="0"/>
              </a:spcBef>
              <a:spcAft>
                <a:spcPts val="1200"/>
              </a:spcAft>
            </a:pPr>
            <a:r>
              <a:rPr lang="en-US" dirty="0"/>
              <a:t>Education and “memory failure reattribution” </a:t>
            </a:r>
          </a:p>
          <a:p>
            <a:pPr>
              <a:spcBef>
                <a:spcPts val="0"/>
              </a:spcBef>
              <a:spcAft>
                <a:spcPts val="1200"/>
              </a:spcAft>
            </a:pPr>
            <a:r>
              <a:rPr lang="en-US" dirty="0"/>
              <a:t>Self-awareness training</a:t>
            </a:r>
          </a:p>
          <a:p>
            <a:pPr>
              <a:spcBef>
                <a:spcPts val="0"/>
              </a:spcBef>
              <a:spcAft>
                <a:spcPts val="1200"/>
              </a:spcAft>
            </a:pPr>
            <a:r>
              <a:rPr lang="en-US" dirty="0"/>
              <a:t>Self-regulation and stress management</a:t>
            </a:r>
          </a:p>
          <a:p>
            <a:pPr>
              <a:spcBef>
                <a:spcPts val="0"/>
              </a:spcBef>
              <a:spcAft>
                <a:spcPts val="1200"/>
              </a:spcAft>
            </a:pPr>
            <a:r>
              <a:rPr lang="en-US" dirty="0"/>
              <a:t>Cognitive Compensatory strategies</a:t>
            </a:r>
          </a:p>
        </p:txBody>
      </p:sp>
    </p:spTree>
    <p:extLst>
      <p:ext uri="{BB962C8B-B14F-4D97-AF65-F5344CB8AC3E}">
        <p14:creationId xmlns:p14="http://schemas.microsoft.com/office/powerpoint/2010/main" val="22762233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4284085" y="801283"/>
            <a:ext cx="4672967" cy="5927110"/>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5" name="Rectangle 2"/>
          <p:cNvSpPr>
            <a:spLocks noChangeArrowheads="1"/>
          </p:cNvSpPr>
          <p:nvPr/>
        </p:nvSpPr>
        <p:spPr bwMode="auto">
          <a:xfrm>
            <a:off x="154484" y="815998"/>
            <a:ext cx="4056665" cy="5927110"/>
          </a:xfrm>
          <a:prstGeom prst="rect">
            <a:avLst/>
          </a:prstGeom>
          <a:solidFill>
            <a:schemeClr val="bg1"/>
          </a:soli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41777"/>
            <a:ext cx="9144000" cy="827222"/>
          </a:xfrm>
        </p:spPr>
        <p:txBody>
          <a:bodyPr/>
          <a:lstStyle/>
          <a:p>
            <a:pPr>
              <a:spcAft>
                <a:spcPts val="1200"/>
              </a:spcAft>
            </a:pPr>
            <a:r>
              <a:rPr lang="en-US" dirty="0" smtClean="0"/>
              <a:t>It works!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26095"/>
          <a:stretch/>
        </p:blipFill>
        <p:spPr>
          <a:xfrm>
            <a:off x="293821" y="1197959"/>
            <a:ext cx="2170488" cy="176568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26707"/>
          <a:stretch/>
        </p:blipFill>
        <p:spPr>
          <a:xfrm>
            <a:off x="279885" y="2985001"/>
            <a:ext cx="2133042" cy="181892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t="9397" r="22693"/>
          <a:stretch/>
        </p:blipFill>
        <p:spPr>
          <a:xfrm>
            <a:off x="262139" y="4874641"/>
            <a:ext cx="2676074" cy="1740496"/>
          </a:xfrm>
          <a:prstGeom prst="rect">
            <a:avLst/>
          </a:prstGeom>
        </p:spPr>
      </p:pic>
      <p:sp>
        <p:nvSpPr>
          <p:cNvPr id="13" name="TextBox 12"/>
          <p:cNvSpPr txBox="1"/>
          <p:nvPr/>
        </p:nvSpPr>
        <p:spPr>
          <a:xfrm>
            <a:off x="2311807" y="1757637"/>
            <a:ext cx="1781884" cy="584776"/>
          </a:xfrm>
          <a:prstGeom prst="rect">
            <a:avLst/>
          </a:prstGeom>
          <a:noFill/>
        </p:spPr>
        <p:txBody>
          <a:bodyPr wrap="square" rtlCol="0">
            <a:spAutoFit/>
          </a:bodyPr>
          <a:lstStyle/>
          <a:p>
            <a:pPr algn="ctr"/>
            <a:r>
              <a:rPr lang="en-US" sz="1600" dirty="0" smtClean="0"/>
              <a:t>cognitive impairments</a:t>
            </a:r>
            <a:endParaRPr lang="en-US" sz="1600" dirty="0"/>
          </a:p>
        </p:txBody>
      </p:sp>
      <p:sp>
        <p:nvSpPr>
          <p:cNvPr id="14" name="TextBox 13"/>
          <p:cNvSpPr txBox="1"/>
          <p:nvPr/>
        </p:nvSpPr>
        <p:spPr>
          <a:xfrm>
            <a:off x="2331512" y="3432798"/>
            <a:ext cx="1885394" cy="584776"/>
          </a:xfrm>
          <a:prstGeom prst="rect">
            <a:avLst/>
          </a:prstGeom>
          <a:noFill/>
        </p:spPr>
        <p:txBody>
          <a:bodyPr wrap="square" rtlCol="0">
            <a:spAutoFit/>
          </a:bodyPr>
          <a:lstStyle/>
          <a:p>
            <a:pPr algn="ctr"/>
            <a:r>
              <a:rPr lang="en-US" sz="1600" dirty="0" smtClean="0"/>
              <a:t>neurocognitive processing speed</a:t>
            </a:r>
            <a:endParaRPr lang="en-US" sz="1600" dirty="0"/>
          </a:p>
        </p:txBody>
      </p:sp>
      <p:sp>
        <p:nvSpPr>
          <p:cNvPr id="15" name="TextBox 14"/>
          <p:cNvSpPr txBox="1"/>
          <p:nvPr/>
        </p:nvSpPr>
        <p:spPr>
          <a:xfrm>
            <a:off x="2767370" y="5560223"/>
            <a:ext cx="1449400" cy="338554"/>
          </a:xfrm>
          <a:prstGeom prst="rect">
            <a:avLst/>
          </a:prstGeom>
          <a:noFill/>
        </p:spPr>
        <p:txBody>
          <a:bodyPr wrap="square" rtlCol="0">
            <a:spAutoFit/>
          </a:bodyPr>
          <a:lstStyle/>
          <a:p>
            <a:pPr algn="ctr"/>
            <a:r>
              <a:rPr lang="en-US" sz="1600" dirty="0" smtClean="0"/>
              <a:t>quality of life</a:t>
            </a:r>
            <a:endParaRPr lang="en-US" sz="1600" dirty="0"/>
          </a:p>
        </p:txBody>
      </p:sp>
      <p:grpSp>
        <p:nvGrpSpPr>
          <p:cNvPr id="24" name="Group 23"/>
          <p:cNvGrpSpPr/>
          <p:nvPr/>
        </p:nvGrpSpPr>
        <p:grpSpPr>
          <a:xfrm>
            <a:off x="4338588" y="1138644"/>
            <a:ext cx="4563961" cy="5252389"/>
            <a:chOff x="4454707" y="1382094"/>
            <a:chExt cx="4389178" cy="5090891"/>
          </a:xfrm>
        </p:grpSpPr>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l="9058" t="7186" r="10335"/>
            <a:stretch/>
          </p:blipFill>
          <p:spPr>
            <a:xfrm>
              <a:off x="4454707" y="1382094"/>
              <a:ext cx="4389178" cy="5090891"/>
            </a:xfrm>
            <a:prstGeom prst="rect">
              <a:avLst/>
            </a:prstGeom>
          </p:spPr>
        </p:pic>
        <p:sp>
          <p:nvSpPr>
            <p:cNvPr id="16" name="Rectangle 15"/>
            <p:cNvSpPr/>
            <p:nvPr/>
          </p:nvSpPr>
          <p:spPr bwMode="auto">
            <a:xfrm>
              <a:off x="4524430" y="3474681"/>
              <a:ext cx="4255669" cy="284317"/>
            </a:xfrm>
            <a:prstGeom prst="rect">
              <a:avLst/>
            </a:prstGeom>
            <a:solidFill>
              <a:schemeClr val="accent1">
                <a:alpha val="38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7" name="Rectangle 16"/>
            <p:cNvSpPr/>
            <p:nvPr/>
          </p:nvSpPr>
          <p:spPr bwMode="auto">
            <a:xfrm>
              <a:off x="4524430" y="4722158"/>
              <a:ext cx="4255669" cy="284317"/>
            </a:xfrm>
            <a:prstGeom prst="rect">
              <a:avLst/>
            </a:prstGeom>
            <a:solidFill>
              <a:schemeClr val="accent1">
                <a:alpha val="38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Rectangle 17"/>
            <p:cNvSpPr/>
            <p:nvPr/>
          </p:nvSpPr>
          <p:spPr bwMode="auto">
            <a:xfrm>
              <a:off x="4524430" y="6180101"/>
              <a:ext cx="4255669" cy="284317"/>
            </a:xfrm>
            <a:prstGeom prst="rect">
              <a:avLst/>
            </a:prstGeom>
            <a:solidFill>
              <a:schemeClr val="accent1">
                <a:alpha val="38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p:cNvSpPr/>
            <p:nvPr/>
          </p:nvSpPr>
          <p:spPr bwMode="auto">
            <a:xfrm>
              <a:off x="4534014" y="2664713"/>
              <a:ext cx="2275796" cy="484443"/>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Rectangle 19"/>
            <p:cNvSpPr/>
            <p:nvPr/>
          </p:nvSpPr>
          <p:spPr bwMode="auto">
            <a:xfrm>
              <a:off x="4537389" y="3776115"/>
              <a:ext cx="2275796" cy="623632"/>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Rectangle 20"/>
            <p:cNvSpPr/>
            <p:nvPr/>
          </p:nvSpPr>
          <p:spPr bwMode="auto">
            <a:xfrm>
              <a:off x="4530909" y="5026706"/>
              <a:ext cx="2275796" cy="811544"/>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grpSp>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l="71484" t="26937" r="205" b="65018"/>
          <a:stretch/>
        </p:blipFill>
        <p:spPr>
          <a:xfrm>
            <a:off x="428130" y="802154"/>
            <a:ext cx="1858581" cy="31752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a:ext>
            </a:extLst>
          </a:blip>
          <a:srcRect l="71484" t="47173" r="205" b="45255"/>
          <a:stretch/>
        </p:blipFill>
        <p:spPr>
          <a:xfrm>
            <a:off x="428130" y="921095"/>
            <a:ext cx="1858586" cy="298845"/>
          </a:xfrm>
          <a:prstGeom prst="rect">
            <a:avLst/>
          </a:prstGeom>
        </p:spPr>
      </p:pic>
    </p:spTree>
    <p:extLst>
      <p:ext uri="{BB962C8B-B14F-4D97-AF65-F5344CB8AC3E}">
        <p14:creationId xmlns:p14="http://schemas.microsoft.com/office/powerpoint/2010/main" val="39016389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19100" y="951207"/>
            <a:ext cx="8305800" cy="4955586"/>
          </a:xfrm>
        </p:spPr>
        <p:txBody>
          <a:bodyPr/>
          <a:lstStyle/>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Nothing is known</a:t>
            </a:r>
            <a:r>
              <a:rPr lang="mr-IN" sz="3600" b="1" dirty="0" smtClean="0">
                <a:effectLst>
                  <a:outerShdw blurRad="38100" dist="38100" dir="2700000" algn="tl">
                    <a:srgbClr val="DDDDDD"/>
                  </a:outerShdw>
                </a:effectLst>
                <a:ea typeface="MS PGothic" charset="0"/>
                <a:cs typeface="Arial" charset="0"/>
              </a:rPr>
              <a:t>…</a:t>
            </a:r>
            <a:endParaRPr lang="en-US" sz="3600" b="1" dirty="0" smtClean="0">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endParaRPr lang="en-US" sz="3600" b="1" dirty="0" smtClean="0">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r>
              <a:rPr lang="mr-IN" sz="3600" b="1" dirty="0" smtClean="0">
                <a:effectLst>
                  <a:outerShdw blurRad="38100" dist="38100" dir="2700000" algn="tl">
                    <a:srgbClr val="DDDDDD"/>
                  </a:outerShdw>
                </a:effectLst>
                <a:ea typeface="MS PGothic" charset="0"/>
                <a:cs typeface="Arial" charset="0"/>
              </a:rPr>
              <a:t>…</a:t>
            </a:r>
            <a:r>
              <a:rPr lang="en-US" sz="3600" b="1" dirty="0" smtClean="0">
                <a:effectLst>
                  <a:outerShdw blurRad="38100" dist="38100" dir="2700000" algn="tl">
                    <a:srgbClr val="DDDDDD"/>
                  </a:outerShdw>
                </a:effectLst>
                <a:ea typeface="MS PGothic" charset="0"/>
                <a:cs typeface="Arial" charset="0"/>
              </a:rPr>
              <a:t> about cognitive dysfunction</a:t>
            </a:r>
          </a:p>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in patients on long-term</a:t>
            </a:r>
          </a:p>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tyrosine kinase inhibitor therapy.</a:t>
            </a:r>
          </a:p>
          <a:p>
            <a:pPr algn="ctr" eaLnBrk="1" hangingPunct="1">
              <a:spcBef>
                <a:spcPts val="0"/>
              </a:spcBef>
              <a:spcAft>
                <a:spcPts val="1200"/>
              </a:spcAft>
              <a:buFontTx/>
              <a:buNone/>
              <a:defRPr/>
            </a:pPr>
            <a:endParaRPr lang="en-US" sz="3600" b="1" dirty="0">
              <a:effectLst>
                <a:outerShdw blurRad="38100" dist="38100" dir="2700000" algn="tl">
                  <a:srgbClr val="DDDDDD"/>
                </a:outerShdw>
              </a:effectLst>
              <a:ea typeface="MS PGothic" charset="0"/>
              <a:cs typeface="Arial" charset="0"/>
            </a:endParaRPr>
          </a:p>
          <a:p>
            <a:pPr algn="ctr" eaLnBrk="1" hangingPunct="1">
              <a:spcBef>
                <a:spcPts val="0"/>
              </a:spcBef>
              <a:spcAft>
                <a:spcPts val="1200"/>
              </a:spcAft>
              <a:buFontTx/>
              <a:buNone/>
              <a:defRPr/>
            </a:pPr>
            <a:r>
              <a:rPr lang="en-US" sz="3600" b="1" dirty="0" smtClean="0">
                <a:effectLst>
                  <a:outerShdw blurRad="38100" dist="38100" dir="2700000" algn="tl">
                    <a:srgbClr val="DDDDDD"/>
                  </a:outerShdw>
                </a:effectLst>
                <a:ea typeface="MS PGothic" charset="0"/>
                <a:cs typeface="Arial" charset="0"/>
              </a:rPr>
              <a:t>Like you</a:t>
            </a:r>
            <a:r>
              <a:rPr lang="en-US" sz="3600" b="1" dirty="0">
                <a:effectLst>
                  <a:outerShdw blurRad="38100" dist="38100" dir="2700000" algn="tl">
                    <a:srgbClr val="DDDDDD"/>
                  </a:outerShdw>
                </a:effectLst>
                <a:ea typeface="MS PGothic" charset="0"/>
                <a:cs typeface="Arial" charset="0"/>
              </a:rPr>
              <a:t>!</a:t>
            </a:r>
          </a:p>
        </p:txBody>
      </p:sp>
    </p:spTree>
    <p:extLst>
      <p:ext uri="{BB962C8B-B14F-4D97-AF65-F5344CB8AC3E}">
        <p14:creationId xmlns:p14="http://schemas.microsoft.com/office/powerpoint/2010/main" val="24687459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9-11 at 5.04.3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516" y="1994601"/>
            <a:ext cx="4796968" cy="2667920"/>
          </a:xfrm>
          <a:prstGeom prst="rect">
            <a:avLst/>
          </a:prstGeom>
          <a:ln w="38100" cmpd="sng">
            <a:solidFill>
              <a:srgbClr val="022661"/>
            </a:solidFill>
          </a:ln>
          <a:effectLst/>
        </p:spPr>
      </p:pic>
      <p:sp>
        <p:nvSpPr>
          <p:cNvPr id="4" name="Title 1"/>
          <p:cNvSpPr txBox="1">
            <a:spLocks/>
          </p:cNvSpPr>
          <p:nvPr/>
        </p:nvSpPr>
        <p:spPr>
          <a:xfrm>
            <a:off x="0" y="249462"/>
            <a:ext cx="9144000" cy="1721813"/>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800" b="1">
                <a:solidFill>
                  <a:srgbClr val="3B3073"/>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3B3073"/>
                </a:solidFill>
                <a:latin typeface="Helvetica" charset="0"/>
              </a:defRPr>
            </a:lvl6pPr>
            <a:lvl7pPr marL="914400" algn="ctr" rtl="0" eaLnBrk="0" fontAlgn="base" hangingPunct="0">
              <a:spcBef>
                <a:spcPct val="0"/>
              </a:spcBef>
              <a:spcAft>
                <a:spcPct val="0"/>
              </a:spcAft>
              <a:defRPr sz="2800" b="1">
                <a:solidFill>
                  <a:srgbClr val="3B3073"/>
                </a:solidFill>
                <a:latin typeface="Helvetica" charset="0"/>
              </a:defRPr>
            </a:lvl7pPr>
            <a:lvl8pPr marL="1371600" algn="ctr" rtl="0" eaLnBrk="0" fontAlgn="base" hangingPunct="0">
              <a:spcBef>
                <a:spcPct val="0"/>
              </a:spcBef>
              <a:spcAft>
                <a:spcPct val="0"/>
              </a:spcAft>
              <a:defRPr sz="2800" b="1">
                <a:solidFill>
                  <a:srgbClr val="3B3073"/>
                </a:solidFill>
                <a:latin typeface="Helvetica" charset="0"/>
              </a:defRPr>
            </a:lvl8pPr>
            <a:lvl9pPr marL="1828800" algn="ctr" rtl="0" eaLnBrk="0" fontAlgn="base" hangingPunct="0">
              <a:spcBef>
                <a:spcPct val="0"/>
              </a:spcBef>
              <a:spcAft>
                <a:spcPct val="0"/>
              </a:spcAft>
              <a:defRPr sz="2800" b="1">
                <a:solidFill>
                  <a:srgbClr val="3B3073"/>
                </a:solidFill>
                <a:latin typeface="Helvetica" charset="0"/>
              </a:defRPr>
            </a:lvl9pPr>
          </a:lstStyle>
          <a:p>
            <a:r>
              <a:rPr lang="en-US" dirty="0" smtClean="0"/>
              <a:t>A web-based survey of cognitive dysfunction</a:t>
            </a:r>
            <a:br>
              <a:rPr lang="en-US" dirty="0" smtClean="0"/>
            </a:br>
            <a:r>
              <a:rPr lang="en-US" dirty="0" smtClean="0"/>
              <a:t>and other patient-reported outcomes</a:t>
            </a:r>
            <a:br>
              <a:rPr lang="en-US" dirty="0" smtClean="0"/>
            </a:br>
            <a:r>
              <a:rPr lang="en-US" dirty="0" smtClean="0"/>
              <a:t>in people with GIST  </a:t>
            </a:r>
            <a:endParaRPr lang="en-US" dirty="0"/>
          </a:p>
        </p:txBody>
      </p:sp>
      <p:pic>
        <p:nvPicPr>
          <p:cNvPr id="5" name="Picture 4" descr="ferguson_r657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470" y="5313795"/>
            <a:ext cx="937340" cy="1171675"/>
          </a:xfrm>
          <a:prstGeom prst="rect">
            <a:avLst/>
          </a:prstGeom>
          <a:ln>
            <a:solidFill>
              <a:srgbClr val="000000"/>
            </a:solidFill>
          </a:ln>
        </p:spPr>
      </p:pic>
      <p:pic>
        <p:nvPicPr>
          <p:cNvPr id="6" name="Picture 5" descr="Bovbjerg_Dana Biobehavioral Medicine_UPCI_07_10_2008.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3455" y="5320295"/>
            <a:ext cx="985051" cy="1165175"/>
          </a:xfrm>
          <a:prstGeom prst="rect">
            <a:avLst/>
          </a:prstGeom>
          <a:ln>
            <a:solidFill>
              <a:schemeClr val="tx1"/>
            </a:solidFill>
          </a:ln>
        </p:spPr>
      </p:pic>
      <p:pic>
        <p:nvPicPr>
          <p:cNvPr id="7" name="Picture 6" descr="profile_snitz.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62280" y="5312565"/>
            <a:ext cx="814517" cy="1172905"/>
          </a:xfrm>
          <a:prstGeom prst="rect">
            <a:avLst/>
          </a:prstGeom>
        </p:spPr>
      </p:pic>
      <p:sp>
        <p:nvSpPr>
          <p:cNvPr id="8" name="TextBox 7"/>
          <p:cNvSpPr txBox="1"/>
          <p:nvPr/>
        </p:nvSpPr>
        <p:spPr>
          <a:xfrm>
            <a:off x="1048118" y="5819945"/>
            <a:ext cx="2146742" cy="738664"/>
          </a:xfrm>
          <a:prstGeom prst="rect">
            <a:avLst/>
          </a:prstGeom>
          <a:noFill/>
        </p:spPr>
        <p:txBody>
          <a:bodyPr wrap="none" rtlCol="0">
            <a:spAutoFit/>
          </a:bodyPr>
          <a:lstStyle/>
          <a:p>
            <a:r>
              <a:rPr lang="en-US" sz="1000" b="1" dirty="0" smtClean="0"/>
              <a:t>Dr. Robert J. Ferguson, PhD</a:t>
            </a:r>
          </a:p>
          <a:p>
            <a:endParaRPr lang="en-US" sz="800" dirty="0" smtClean="0"/>
          </a:p>
          <a:p>
            <a:r>
              <a:rPr lang="en-US" sz="800" dirty="0" err="1" smtClean="0"/>
              <a:t>Biobehavioral</a:t>
            </a:r>
            <a:r>
              <a:rPr lang="en-US" sz="800" dirty="0" smtClean="0"/>
              <a:t> Oncology Program</a:t>
            </a:r>
          </a:p>
          <a:p>
            <a:r>
              <a:rPr lang="en-US" sz="800" dirty="0" smtClean="0"/>
              <a:t>UPMC Hillman Cancer Center</a:t>
            </a:r>
          </a:p>
          <a:p>
            <a:r>
              <a:rPr lang="en-US" sz="800" dirty="0" smtClean="0"/>
              <a:t>University of Pittsburgh School of Medicine</a:t>
            </a:r>
            <a:endParaRPr lang="en-US" sz="800" dirty="0"/>
          </a:p>
        </p:txBody>
      </p:sp>
      <p:sp>
        <p:nvSpPr>
          <p:cNvPr id="9" name="TextBox 8"/>
          <p:cNvSpPr txBox="1"/>
          <p:nvPr/>
        </p:nvSpPr>
        <p:spPr>
          <a:xfrm>
            <a:off x="4130864" y="5819945"/>
            <a:ext cx="2146742" cy="738664"/>
          </a:xfrm>
          <a:prstGeom prst="rect">
            <a:avLst/>
          </a:prstGeom>
          <a:noFill/>
        </p:spPr>
        <p:txBody>
          <a:bodyPr wrap="none" rtlCol="0">
            <a:spAutoFit/>
          </a:bodyPr>
          <a:lstStyle/>
          <a:p>
            <a:r>
              <a:rPr lang="en-US" sz="1000" b="1" dirty="0" smtClean="0"/>
              <a:t>Dr. Dana </a:t>
            </a:r>
            <a:r>
              <a:rPr lang="en-US" sz="1000" b="1" dirty="0" err="1" smtClean="0"/>
              <a:t>Bovbjerg</a:t>
            </a:r>
            <a:r>
              <a:rPr lang="en-US" sz="1000" b="1" dirty="0" smtClean="0"/>
              <a:t>, PhD</a:t>
            </a:r>
          </a:p>
          <a:p>
            <a:endParaRPr lang="en-US" sz="800" dirty="0" smtClean="0"/>
          </a:p>
          <a:p>
            <a:r>
              <a:rPr lang="en-US" sz="800" dirty="0" smtClean="0"/>
              <a:t>Director, </a:t>
            </a:r>
            <a:r>
              <a:rPr lang="en-US" sz="800" dirty="0" err="1" smtClean="0"/>
              <a:t>Biobehavioral</a:t>
            </a:r>
            <a:r>
              <a:rPr lang="en-US" sz="800" dirty="0" smtClean="0"/>
              <a:t> Oncology Program</a:t>
            </a:r>
          </a:p>
          <a:p>
            <a:r>
              <a:rPr lang="en-US" sz="800" dirty="0" smtClean="0"/>
              <a:t>UPMC Hillman Cancer Center</a:t>
            </a:r>
          </a:p>
          <a:p>
            <a:r>
              <a:rPr lang="en-US" sz="800" dirty="0" smtClean="0"/>
              <a:t>University of Pittsburgh School of Medicine</a:t>
            </a:r>
            <a:endParaRPr lang="en-US" sz="800" dirty="0"/>
          </a:p>
        </p:txBody>
      </p:sp>
      <p:sp>
        <p:nvSpPr>
          <p:cNvPr id="10" name="TextBox 9"/>
          <p:cNvSpPr txBox="1"/>
          <p:nvPr/>
        </p:nvSpPr>
        <p:spPr>
          <a:xfrm>
            <a:off x="7015828" y="5819945"/>
            <a:ext cx="2146742" cy="738664"/>
          </a:xfrm>
          <a:prstGeom prst="rect">
            <a:avLst/>
          </a:prstGeom>
          <a:noFill/>
        </p:spPr>
        <p:txBody>
          <a:bodyPr wrap="none" rtlCol="0">
            <a:spAutoFit/>
          </a:bodyPr>
          <a:lstStyle/>
          <a:p>
            <a:r>
              <a:rPr lang="en-US" sz="1000" b="1" dirty="0" smtClean="0"/>
              <a:t>Dr. Beth E. </a:t>
            </a:r>
            <a:r>
              <a:rPr lang="en-US" sz="1000" b="1" dirty="0" err="1" smtClean="0"/>
              <a:t>Snitz</a:t>
            </a:r>
            <a:r>
              <a:rPr lang="en-US" sz="1000" b="1" dirty="0" smtClean="0"/>
              <a:t>, PhD</a:t>
            </a:r>
          </a:p>
          <a:p>
            <a:endParaRPr lang="en-US" sz="800" dirty="0" smtClean="0"/>
          </a:p>
          <a:p>
            <a:endParaRPr lang="en-US" sz="800" dirty="0" smtClean="0"/>
          </a:p>
          <a:p>
            <a:r>
              <a:rPr lang="en-US" sz="800" dirty="0" smtClean="0"/>
              <a:t>Department of Neurology</a:t>
            </a:r>
          </a:p>
          <a:p>
            <a:r>
              <a:rPr lang="en-US" sz="800" dirty="0" smtClean="0"/>
              <a:t>University of Pittsburgh School of Medicine</a:t>
            </a:r>
            <a:endParaRPr lang="en-US" sz="800" dirty="0"/>
          </a:p>
        </p:txBody>
      </p:sp>
    </p:spTree>
    <p:extLst>
      <p:ext uri="{BB962C8B-B14F-4D97-AF65-F5344CB8AC3E}">
        <p14:creationId xmlns:p14="http://schemas.microsoft.com/office/powerpoint/2010/main" val="34284956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55506"/>
            <a:ext cx="7772400" cy="2946988"/>
          </a:xfrm>
        </p:spPr>
        <p:txBody>
          <a:bodyPr/>
          <a:lstStyle/>
          <a:p>
            <a:pPr marL="0" indent="0" algn="ctr">
              <a:lnSpc>
                <a:spcPct val="130000"/>
              </a:lnSpc>
              <a:buNone/>
            </a:pPr>
            <a:r>
              <a:rPr lang="en-US" sz="4800" dirty="0"/>
              <a:t>What were the 3 items that you were assigned to remember?</a:t>
            </a:r>
          </a:p>
        </p:txBody>
      </p:sp>
    </p:spTree>
    <p:extLst>
      <p:ext uri="{BB962C8B-B14F-4D97-AF65-F5344CB8AC3E}">
        <p14:creationId xmlns:p14="http://schemas.microsoft.com/office/powerpoint/2010/main" val="39212071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5" name="Picture 3" descr="77a52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47800" y="762000"/>
            <a:ext cx="6019800" cy="55626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0673979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648460" y="1949933"/>
            <a:ext cx="4201419" cy="440045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7" name="Rectangle 2"/>
          <p:cNvSpPr>
            <a:spLocks noChangeArrowheads="1"/>
          </p:cNvSpPr>
          <p:nvPr/>
        </p:nvSpPr>
        <p:spPr bwMode="auto">
          <a:xfrm>
            <a:off x="284911" y="1949933"/>
            <a:ext cx="4201419" cy="440045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249462"/>
            <a:ext cx="9144000" cy="1721813"/>
          </a:xfrm>
        </p:spPr>
        <p:txBody>
          <a:bodyPr/>
          <a:lstStyle/>
          <a:p>
            <a:r>
              <a:rPr lang="en-US" dirty="0" smtClean="0"/>
              <a:t>What is our survey about?</a:t>
            </a:r>
            <a:br>
              <a:rPr lang="en-US" dirty="0" smtClean="0"/>
            </a:br>
            <a:r>
              <a:rPr lang="en-US" dirty="0" smtClean="0"/>
              <a:t>What will we ask?</a:t>
            </a:r>
            <a:endParaRPr lang="en-US" dirty="0"/>
          </a:p>
        </p:txBody>
      </p:sp>
      <p:sp>
        <p:nvSpPr>
          <p:cNvPr id="3" name="Content Placeholder 2"/>
          <p:cNvSpPr>
            <a:spLocks noGrp="1"/>
          </p:cNvSpPr>
          <p:nvPr>
            <p:ph idx="1"/>
          </p:nvPr>
        </p:nvSpPr>
        <p:spPr>
          <a:xfrm>
            <a:off x="427560" y="2130874"/>
            <a:ext cx="3933985" cy="3434071"/>
          </a:xfrm>
        </p:spPr>
        <p:txBody>
          <a:bodyPr/>
          <a:lstStyle/>
          <a:p>
            <a:pPr marL="0" indent="0">
              <a:buNone/>
            </a:pPr>
            <a:r>
              <a:rPr lang="en-US" dirty="0" smtClean="0"/>
              <a:t>1. some basic questions:</a:t>
            </a:r>
          </a:p>
          <a:p>
            <a:pPr marL="625475" indent="-341313"/>
            <a:endParaRPr lang="en-US" dirty="0" smtClean="0"/>
          </a:p>
          <a:p>
            <a:pPr marL="625475" indent="-341313"/>
            <a:endParaRPr lang="en-US" dirty="0"/>
          </a:p>
          <a:p>
            <a:pPr marL="625475" indent="-341313"/>
            <a:r>
              <a:rPr lang="en-US" dirty="0" smtClean="0"/>
              <a:t>basic demographics</a:t>
            </a:r>
          </a:p>
          <a:p>
            <a:pPr marL="625475" indent="-341313"/>
            <a:r>
              <a:rPr lang="en-US" dirty="0" smtClean="0"/>
              <a:t>basic clinical and treatment history</a:t>
            </a:r>
          </a:p>
        </p:txBody>
      </p:sp>
      <p:sp>
        <p:nvSpPr>
          <p:cNvPr id="5" name="Content Placeholder 2"/>
          <p:cNvSpPr txBox="1">
            <a:spLocks/>
          </p:cNvSpPr>
          <p:nvPr/>
        </p:nvSpPr>
        <p:spPr bwMode="auto">
          <a:xfrm>
            <a:off x="4854516" y="2130874"/>
            <a:ext cx="4119238" cy="41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marL="284163" indent="-284163">
              <a:buFontTx/>
              <a:buNone/>
            </a:pPr>
            <a:r>
              <a:rPr lang="en-US" dirty="0" smtClean="0"/>
              <a:t>2. standardized questionnaires asking about:</a:t>
            </a:r>
          </a:p>
          <a:p>
            <a:pPr marL="0" indent="0">
              <a:buFontTx/>
              <a:buNone/>
            </a:pPr>
            <a:endParaRPr lang="en-US" dirty="0" smtClean="0"/>
          </a:p>
          <a:p>
            <a:pPr marL="625475" lvl="1" indent="-341313"/>
            <a:r>
              <a:rPr lang="en-US" dirty="0" smtClean="0"/>
              <a:t>general health</a:t>
            </a:r>
          </a:p>
          <a:p>
            <a:pPr marL="625475" lvl="1" indent="-341313"/>
            <a:r>
              <a:rPr lang="en-US" dirty="0" smtClean="0"/>
              <a:t>perceived cognitive impairments</a:t>
            </a:r>
          </a:p>
          <a:p>
            <a:pPr marL="625475" lvl="1" indent="-341313"/>
            <a:r>
              <a:rPr lang="en-US" dirty="0" smtClean="0"/>
              <a:t>fatigue</a:t>
            </a:r>
          </a:p>
          <a:p>
            <a:pPr marL="625475" lvl="1" indent="-341313"/>
            <a:r>
              <a:rPr lang="en-US" dirty="0" smtClean="0"/>
              <a:t>sleep disturbance</a:t>
            </a:r>
          </a:p>
          <a:p>
            <a:pPr marL="625475" lvl="1" indent="-341313"/>
            <a:r>
              <a:rPr lang="en-US" dirty="0" smtClean="0"/>
              <a:t>emotional distress </a:t>
            </a:r>
            <a:r>
              <a:rPr lang="mr-IN" dirty="0" smtClean="0"/>
              <a:t>–</a:t>
            </a:r>
            <a:r>
              <a:rPr lang="en-US" dirty="0" smtClean="0"/>
              <a:t> depression </a:t>
            </a:r>
          </a:p>
          <a:p>
            <a:pPr marL="625475" lvl="1" indent="-341313"/>
            <a:r>
              <a:rPr lang="en-US" dirty="0" smtClean="0"/>
              <a:t>pain</a:t>
            </a:r>
          </a:p>
        </p:txBody>
      </p:sp>
    </p:spTree>
    <p:extLst>
      <p:ext uri="{BB962C8B-B14F-4D97-AF65-F5344CB8AC3E}">
        <p14:creationId xmlns:p14="http://schemas.microsoft.com/office/powerpoint/2010/main" val="23935613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84911" y="1295146"/>
            <a:ext cx="8571870" cy="5197294"/>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251898"/>
            <a:ext cx="9144000" cy="1721813"/>
          </a:xfrm>
        </p:spPr>
        <p:txBody>
          <a:bodyPr/>
          <a:lstStyle/>
          <a:p>
            <a:r>
              <a:rPr lang="en-US" dirty="0" smtClean="0"/>
              <a:t>Important to know...</a:t>
            </a:r>
            <a:endParaRPr lang="en-US" dirty="0"/>
          </a:p>
        </p:txBody>
      </p:sp>
      <p:sp>
        <p:nvSpPr>
          <p:cNvPr id="10" name="Content Placeholder 2"/>
          <p:cNvSpPr txBox="1">
            <a:spLocks/>
          </p:cNvSpPr>
          <p:nvPr/>
        </p:nvSpPr>
        <p:spPr bwMode="auto">
          <a:xfrm>
            <a:off x="692614" y="1721290"/>
            <a:ext cx="7758772" cy="477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marL="342900" lvl="1" indent="-342900">
              <a:spcBef>
                <a:spcPts val="0"/>
              </a:spcBef>
              <a:spcAft>
                <a:spcPts val="2400"/>
              </a:spcAft>
              <a:buClr>
                <a:srgbClr val="77BAFF"/>
              </a:buClr>
              <a:buFont typeface="Wingdings" charset="2"/>
              <a:buChar char="Ø"/>
            </a:pPr>
            <a:r>
              <a:rPr lang="en-US" dirty="0"/>
              <a:t>validated, widely used questionnaires with strong psychometric properties</a:t>
            </a:r>
          </a:p>
          <a:p>
            <a:pPr marL="342900" lvl="1" indent="-342900">
              <a:spcBef>
                <a:spcPts val="0"/>
              </a:spcBef>
              <a:spcAft>
                <a:spcPts val="0"/>
              </a:spcAft>
              <a:buClr>
                <a:srgbClr val="77BAFF"/>
              </a:buClr>
              <a:buFont typeface="Wingdings" charset="2"/>
              <a:buChar char="Ø"/>
            </a:pPr>
            <a:r>
              <a:rPr lang="en-US" dirty="0" smtClean="0"/>
              <a:t>PROMIS</a:t>
            </a:r>
          </a:p>
          <a:p>
            <a:pPr marL="342900" lvl="1" indent="0">
              <a:spcBef>
                <a:spcPts val="0"/>
              </a:spcBef>
              <a:spcAft>
                <a:spcPts val="600"/>
              </a:spcAft>
              <a:buClr>
                <a:srgbClr val="77BAFF"/>
              </a:buClr>
              <a:buNone/>
            </a:pPr>
            <a:r>
              <a:rPr lang="en-US" dirty="0" smtClean="0"/>
              <a:t>(patient-reported outcomes measurement information system)</a:t>
            </a:r>
          </a:p>
          <a:p>
            <a:pPr marL="742950" lvl="2" indent="-342900">
              <a:spcBef>
                <a:spcPts val="0"/>
              </a:spcBef>
              <a:spcAft>
                <a:spcPts val="600"/>
              </a:spcAft>
              <a:buFont typeface="Lucida Grande"/>
              <a:buChar char="-"/>
            </a:pPr>
            <a:r>
              <a:rPr lang="en-US" sz="1600" dirty="0" smtClean="0"/>
              <a:t>library </a:t>
            </a:r>
            <a:r>
              <a:rPr lang="en-US" sz="1600" dirty="0"/>
              <a:t>for health care </a:t>
            </a:r>
            <a:r>
              <a:rPr lang="en-US" sz="1600" dirty="0" smtClean="0"/>
              <a:t>researchers </a:t>
            </a:r>
            <a:r>
              <a:rPr lang="en-US" sz="1600" dirty="0"/>
              <a:t>to measure </a:t>
            </a:r>
            <a:r>
              <a:rPr lang="en-US" sz="1600" dirty="0" smtClean="0"/>
              <a:t>health with </a:t>
            </a:r>
            <a:r>
              <a:rPr lang="en-US" sz="1600" dirty="0"/>
              <a:t>valid and reliable questionnaires about symptoms, function and quality of life</a:t>
            </a:r>
            <a:endParaRPr lang="en-US" sz="1600" dirty="0" smtClean="0"/>
          </a:p>
          <a:p>
            <a:pPr marL="742950" lvl="2" indent="-342900">
              <a:spcBef>
                <a:spcPts val="0"/>
              </a:spcBef>
              <a:spcAft>
                <a:spcPts val="600"/>
              </a:spcAft>
              <a:buFont typeface="Lucida Grande"/>
              <a:buChar char="-"/>
            </a:pPr>
            <a:r>
              <a:rPr lang="en-US" sz="1600" dirty="0" smtClean="0"/>
              <a:t>access for researchers through credentialed registration process </a:t>
            </a:r>
          </a:p>
          <a:p>
            <a:pPr marL="742950" lvl="2" indent="-342900">
              <a:spcBef>
                <a:spcPts val="0"/>
              </a:spcBef>
              <a:spcAft>
                <a:spcPts val="2400"/>
              </a:spcAft>
              <a:buFont typeface="Lucida Grande"/>
              <a:buChar char="-"/>
            </a:pPr>
            <a:r>
              <a:rPr lang="en-US" sz="1600" dirty="0" smtClean="0"/>
              <a:t>limits spread of questionnaires and copyright violations</a:t>
            </a:r>
          </a:p>
          <a:p>
            <a:pPr marL="342900" lvl="1" indent="-342900">
              <a:spcBef>
                <a:spcPts val="0"/>
              </a:spcBef>
              <a:spcAft>
                <a:spcPts val="600"/>
              </a:spcAft>
              <a:buClr>
                <a:srgbClr val="77BAFF"/>
              </a:buClr>
              <a:buFont typeface="Wingdings" charset="2"/>
              <a:buChar char="Ø"/>
            </a:pPr>
            <a:r>
              <a:rPr lang="en-US" dirty="0" smtClean="0"/>
              <a:t>standardized reference populations</a:t>
            </a:r>
          </a:p>
          <a:p>
            <a:pPr marL="742950" lvl="2" indent="-342900">
              <a:spcBef>
                <a:spcPts val="0"/>
              </a:spcBef>
              <a:spcAft>
                <a:spcPts val="2400"/>
              </a:spcAft>
              <a:buFont typeface="Lucida Grande"/>
              <a:buChar char="-"/>
            </a:pPr>
            <a:r>
              <a:rPr lang="en-US" sz="1400" dirty="0"/>
              <a:t>normed on thousands of patients and healthy </a:t>
            </a:r>
            <a:r>
              <a:rPr lang="en-US" sz="1400" dirty="0" smtClean="0"/>
              <a:t>individuals</a:t>
            </a:r>
            <a:endParaRPr lang="en-US" sz="1400" dirty="0"/>
          </a:p>
          <a:p>
            <a:pPr marL="342900" lvl="1" indent="-342900">
              <a:spcBef>
                <a:spcPts val="0"/>
              </a:spcBef>
              <a:spcAft>
                <a:spcPts val="1800"/>
              </a:spcAft>
              <a:buClr>
                <a:srgbClr val="77BAFF"/>
              </a:buClr>
              <a:buFont typeface="Wingdings" charset="2"/>
              <a:buChar char="Ø"/>
            </a:pPr>
            <a:r>
              <a:rPr lang="en-US" dirty="0" smtClean="0"/>
              <a:t>numerical rating scale</a:t>
            </a:r>
          </a:p>
        </p:txBody>
      </p:sp>
    </p:spTree>
    <p:extLst>
      <p:ext uri="{BB962C8B-B14F-4D97-AF65-F5344CB8AC3E}">
        <p14:creationId xmlns:p14="http://schemas.microsoft.com/office/powerpoint/2010/main" val="10606650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8336" y="369868"/>
            <a:ext cx="4428680" cy="6090521"/>
          </a:xfrm>
          <a:prstGeom prst="rect">
            <a:avLst/>
          </a:prstGeom>
        </p:spPr>
      </p:pic>
      <p:sp>
        <p:nvSpPr>
          <p:cNvPr id="11" name="TextBox 10"/>
          <p:cNvSpPr txBox="1"/>
          <p:nvPr/>
        </p:nvSpPr>
        <p:spPr>
          <a:xfrm>
            <a:off x="1747508" y="6450175"/>
            <a:ext cx="1646605" cy="215444"/>
          </a:xfrm>
          <a:prstGeom prst="rect">
            <a:avLst/>
          </a:prstGeom>
          <a:noFill/>
        </p:spPr>
        <p:txBody>
          <a:bodyPr wrap="none" rtlCol="0">
            <a:spAutoFit/>
          </a:bodyPr>
          <a:lstStyle/>
          <a:p>
            <a:r>
              <a:rPr lang="en-US" sz="800" dirty="0" smtClean="0"/>
              <a:t>modified from: http://</a:t>
            </a:r>
            <a:r>
              <a:rPr lang="en-US" sz="800" dirty="0" err="1" smtClean="0"/>
              <a:t>www.ntz.de</a:t>
            </a:r>
            <a:endParaRPr lang="en-US" sz="800" dirty="0"/>
          </a:p>
        </p:txBody>
      </p:sp>
      <p:sp>
        <p:nvSpPr>
          <p:cNvPr id="3" name="Rounded Rectangle 2"/>
          <p:cNvSpPr/>
          <p:nvPr/>
        </p:nvSpPr>
        <p:spPr bwMode="auto">
          <a:xfrm>
            <a:off x="1862666" y="495905"/>
            <a:ext cx="4136572" cy="66523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0C1F81"/>
                </a:solidFill>
                <a:latin typeface="Arial" pitchFamily="105" charset="0"/>
              </a:rPr>
              <a:t>T</a:t>
            </a:r>
            <a:r>
              <a:rPr kumimoji="0" lang="en-US" sz="2800" b="1" i="0" u="none" strike="noStrike" cap="none" normalizeH="0" baseline="0" dirty="0" smtClean="0">
                <a:ln>
                  <a:noFill/>
                </a:ln>
                <a:solidFill>
                  <a:srgbClr val="0C1F81"/>
                </a:solidFill>
                <a:effectLst/>
                <a:latin typeface="Arial" pitchFamily="105" charset="0"/>
              </a:rPr>
              <a:t>he cell</a:t>
            </a:r>
            <a:endParaRPr kumimoji="0" lang="en-US" sz="2800" b="1" i="0" u="none" strike="noStrike" cap="none" normalizeH="0" baseline="0" dirty="0">
              <a:ln>
                <a:noFill/>
              </a:ln>
              <a:solidFill>
                <a:srgbClr val="0C1F81"/>
              </a:solidFill>
              <a:effectLst/>
              <a:latin typeface="Arial" pitchFamily="105" charset="0"/>
            </a:endParaRPr>
          </a:p>
        </p:txBody>
      </p:sp>
      <p:sp>
        <p:nvSpPr>
          <p:cNvPr id="5" name="Rounded Rectangle 4"/>
          <p:cNvSpPr/>
          <p:nvPr/>
        </p:nvSpPr>
        <p:spPr bwMode="auto">
          <a:xfrm>
            <a:off x="2056190" y="1814286"/>
            <a:ext cx="979715" cy="278190"/>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cell wall</a:t>
            </a:r>
            <a:endParaRPr kumimoji="0" lang="en-US" sz="1400" i="0" u="none" strike="noStrike" cap="none" normalizeH="0" baseline="0" dirty="0">
              <a:ln>
                <a:noFill/>
              </a:ln>
              <a:solidFill>
                <a:srgbClr val="0C1F81"/>
              </a:solidFill>
              <a:effectLst/>
              <a:latin typeface="Arial" pitchFamily="105" charset="0"/>
            </a:endParaRPr>
          </a:p>
        </p:txBody>
      </p:sp>
      <p:sp>
        <p:nvSpPr>
          <p:cNvPr id="7" name="Rounded Rectangle 6"/>
          <p:cNvSpPr/>
          <p:nvPr/>
        </p:nvSpPr>
        <p:spPr bwMode="auto">
          <a:xfrm>
            <a:off x="2116667" y="2486781"/>
            <a:ext cx="991809" cy="270933"/>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ribosome</a:t>
            </a:r>
            <a:endParaRPr kumimoji="0" lang="en-US" sz="1400" i="0" u="none" strike="noStrike" cap="none" normalizeH="0" baseline="0" dirty="0">
              <a:ln>
                <a:noFill/>
              </a:ln>
              <a:solidFill>
                <a:srgbClr val="0C1F81"/>
              </a:solidFill>
              <a:effectLst/>
              <a:latin typeface="Arial" pitchFamily="105" charset="0"/>
            </a:endParaRPr>
          </a:p>
        </p:txBody>
      </p:sp>
      <p:sp>
        <p:nvSpPr>
          <p:cNvPr id="8" name="Rounded Rectangle 7"/>
          <p:cNvSpPr/>
          <p:nvPr/>
        </p:nvSpPr>
        <p:spPr bwMode="auto">
          <a:xfrm>
            <a:off x="5300134" y="2184400"/>
            <a:ext cx="832152" cy="295124"/>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nucleus</a:t>
            </a:r>
            <a:endParaRPr kumimoji="0" lang="en-US" sz="1400" i="0" u="none" strike="noStrike" cap="none" normalizeH="0" baseline="0" dirty="0">
              <a:ln>
                <a:noFill/>
              </a:ln>
              <a:solidFill>
                <a:srgbClr val="0C1F81"/>
              </a:solidFill>
              <a:effectLst/>
              <a:latin typeface="Arial" pitchFamily="105" charset="0"/>
            </a:endParaRPr>
          </a:p>
        </p:txBody>
      </p:sp>
      <p:sp>
        <p:nvSpPr>
          <p:cNvPr id="9" name="Rounded Rectangle 8"/>
          <p:cNvSpPr/>
          <p:nvPr/>
        </p:nvSpPr>
        <p:spPr bwMode="auto">
          <a:xfrm>
            <a:off x="5009847" y="2559353"/>
            <a:ext cx="1086153" cy="30721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cytoplasm</a:t>
            </a:r>
            <a:endParaRPr kumimoji="0" lang="en-US" sz="1400" i="0" u="none" strike="noStrike" cap="none" normalizeH="0" baseline="0" dirty="0">
              <a:ln>
                <a:noFill/>
              </a:ln>
              <a:solidFill>
                <a:srgbClr val="0C1F81"/>
              </a:solidFill>
              <a:effectLst/>
              <a:latin typeface="Arial" pitchFamily="105" charset="0"/>
            </a:endParaRPr>
          </a:p>
        </p:txBody>
      </p:sp>
      <p:sp>
        <p:nvSpPr>
          <p:cNvPr id="12" name="Rounded Rectangle 11"/>
          <p:cNvSpPr/>
          <p:nvPr/>
        </p:nvSpPr>
        <p:spPr bwMode="auto">
          <a:xfrm>
            <a:off x="1776414" y="1223786"/>
            <a:ext cx="4348059" cy="1941693"/>
          </a:xfrm>
          <a:prstGeom prst="roundRect">
            <a:avLst/>
          </a:prstGeom>
          <a:solidFill>
            <a:srgbClr val="06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rgbClr val="0C1F81"/>
              </a:solidFill>
              <a:effectLst/>
              <a:latin typeface="Arial" pitchFamily="105" charset="0"/>
            </a:endParaRPr>
          </a:p>
        </p:txBody>
      </p:sp>
      <p:sp>
        <p:nvSpPr>
          <p:cNvPr id="4" name="Oval 3"/>
          <p:cNvSpPr/>
          <p:nvPr/>
        </p:nvSpPr>
        <p:spPr bwMode="auto">
          <a:xfrm>
            <a:off x="3268534" y="2185534"/>
            <a:ext cx="2681875" cy="1818055"/>
          </a:xfrm>
          <a:prstGeom prst="ellipse">
            <a:avLst/>
          </a:prstGeom>
          <a:solidFill>
            <a:srgbClr val="05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Oval 12"/>
          <p:cNvSpPr/>
          <p:nvPr/>
        </p:nvSpPr>
        <p:spPr bwMode="auto">
          <a:xfrm>
            <a:off x="3977677" y="3846533"/>
            <a:ext cx="1592370" cy="1420670"/>
          </a:xfrm>
          <a:prstGeom prst="ellipse">
            <a:avLst/>
          </a:prstGeom>
          <a:solidFill>
            <a:srgbClr val="05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16550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799513" y="1955251"/>
            <a:ext cx="7544975" cy="3333953"/>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0" y="-251898"/>
            <a:ext cx="9144000" cy="1721813"/>
          </a:xfrm>
        </p:spPr>
        <p:txBody>
          <a:bodyPr/>
          <a:lstStyle/>
          <a:p>
            <a:r>
              <a:rPr lang="en-US" dirty="0" smtClean="0"/>
              <a:t>Important to know...</a:t>
            </a:r>
            <a:endParaRPr lang="en-US" dirty="0"/>
          </a:p>
        </p:txBody>
      </p:sp>
      <p:sp>
        <p:nvSpPr>
          <p:cNvPr id="9" name="Content Placeholder 2"/>
          <p:cNvSpPr txBox="1">
            <a:spLocks/>
          </p:cNvSpPr>
          <p:nvPr/>
        </p:nvSpPr>
        <p:spPr bwMode="auto">
          <a:xfrm>
            <a:off x="1139632" y="2599714"/>
            <a:ext cx="6864737" cy="204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marL="342900" lvl="1" indent="-342900">
              <a:spcBef>
                <a:spcPts val="0"/>
              </a:spcBef>
              <a:spcAft>
                <a:spcPts val="3200"/>
              </a:spcAft>
              <a:buClr>
                <a:srgbClr val="91E787"/>
              </a:buClr>
              <a:buFont typeface="Wingdings" charset="2"/>
              <a:buChar char="Ø"/>
            </a:pPr>
            <a:r>
              <a:rPr lang="en-US" dirty="0" smtClean="0"/>
              <a:t>completely anonymous</a:t>
            </a:r>
          </a:p>
          <a:p>
            <a:pPr marL="342900" lvl="1" indent="-342900">
              <a:spcBef>
                <a:spcPts val="0"/>
              </a:spcBef>
              <a:spcAft>
                <a:spcPts val="3200"/>
              </a:spcAft>
              <a:buClr>
                <a:srgbClr val="91E787"/>
              </a:buClr>
              <a:buFont typeface="Wingdings" charset="2"/>
              <a:buChar char="Ø"/>
            </a:pPr>
            <a:r>
              <a:rPr lang="en-US" dirty="0" smtClean="0"/>
              <a:t>no personal or private health information is being asked</a:t>
            </a:r>
          </a:p>
          <a:p>
            <a:pPr marL="342900" lvl="1" indent="-342900">
              <a:spcBef>
                <a:spcPts val="0"/>
              </a:spcBef>
              <a:spcAft>
                <a:spcPts val="3200"/>
              </a:spcAft>
              <a:buClr>
                <a:srgbClr val="91E787"/>
              </a:buClr>
              <a:buFont typeface="Wingdings" charset="2"/>
              <a:buChar char="Ø"/>
            </a:pPr>
            <a:r>
              <a:rPr lang="en-US" dirty="0" smtClean="0"/>
              <a:t>nobody can be identified</a:t>
            </a:r>
          </a:p>
        </p:txBody>
      </p:sp>
    </p:spTree>
    <p:extLst>
      <p:ext uri="{BB962C8B-B14F-4D97-AF65-F5344CB8AC3E}">
        <p14:creationId xmlns:p14="http://schemas.microsoft.com/office/powerpoint/2010/main" val="297460748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649" y="5771663"/>
            <a:ext cx="5410706" cy="954107"/>
          </a:xfrm>
          <a:prstGeom prst="rect">
            <a:avLst/>
          </a:prstGeom>
          <a:noFill/>
        </p:spPr>
        <p:txBody>
          <a:bodyPr wrap="none" rtlCol="0">
            <a:spAutoFit/>
          </a:bodyPr>
          <a:lstStyle/>
          <a:p>
            <a:pPr algn="ctr"/>
            <a:r>
              <a:rPr lang="en-US" sz="3600" b="1" dirty="0" smtClean="0">
                <a:solidFill>
                  <a:srgbClr val="022661"/>
                </a:solidFill>
                <a:latin typeface="Iowan Old Style Black"/>
                <a:cs typeface="Iowan Old Style Black"/>
              </a:rPr>
              <a:t>WE WANT </a:t>
            </a:r>
            <a:r>
              <a:rPr lang="en-US" sz="3600" b="1" dirty="0" smtClean="0">
                <a:solidFill>
                  <a:srgbClr val="FF0000"/>
                </a:solidFill>
                <a:latin typeface="Iowan Old Style Black"/>
                <a:cs typeface="Iowan Old Style Black"/>
              </a:rPr>
              <a:t>YOU</a:t>
            </a:r>
          </a:p>
          <a:p>
            <a:pPr algn="ctr"/>
            <a:r>
              <a:rPr lang="en-US" b="1" dirty="0" smtClean="0">
                <a:latin typeface="Iowan Old Style Black"/>
                <a:cs typeface="Iowan Old Style Black"/>
              </a:rPr>
              <a:t>to directly participate in our research!</a:t>
            </a:r>
            <a:endParaRPr lang="en-US" b="1" dirty="0">
              <a:latin typeface="Iowan Old Style Black"/>
              <a:cs typeface="Iowan Old Style Black"/>
            </a:endParaRPr>
          </a:p>
        </p:txBody>
      </p:sp>
      <p:pic>
        <p:nvPicPr>
          <p:cNvPr id="3" name="Picture 2" descr="WantYou.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8325" y="236938"/>
            <a:ext cx="4067350" cy="5420086"/>
          </a:xfrm>
          <a:prstGeom prst="rect">
            <a:avLst/>
          </a:prstGeom>
        </p:spPr>
      </p:pic>
      <p:sp>
        <p:nvSpPr>
          <p:cNvPr id="4" name="Rectangle 3"/>
          <p:cNvSpPr/>
          <p:nvPr/>
        </p:nvSpPr>
        <p:spPr>
          <a:xfrm>
            <a:off x="3148508" y="5453852"/>
            <a:ext cx="1647412" cy="184666"/>
          </a:xfrm>
          <a:prstGeom prst="rect">
            <a:avLst/>
          </a:prstGeom>
        </p:spPr>
        <p:txBody>
          <a:bodyPr wrap="square">
            <a:spAutoFit/>
          </a:bodyPr>
          <a:lstStyle/>
          <a:p>
            <a:pPr algn="ctr"/>
            <a:r>
              <a:rPr lang="en-US" sz="600" i="1" dirty="0" err="1" smtClean="0"/>
              <a:t>auburnplayers.org</a:t>
            </a:r>
            <a:endParaRPr lang="en-US" sz="600" i="1" dirty="0"/>
          </a:p>
        </p:txBody>
      </p:sp>
    </p:spTree>
    <p:extLst>
      <p:ext uri="{BB962C8B-B14F-4D97-AF65-F5344CB8AC3E}">
        <p14:creationId xmlns:p14="http://schemas.microsoft.com/office/powerpoint/2010/main" val="1076773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898"/>
            <a:ext cx="9144000" cy="1721813"/>
          </a:xfrm>
        </p:spPr>
        <p:txBody>
          <a:bodyPr/>
          <a:lstStyle/>
          <a:p>
            <a:pPr>
              <a:spcAft>
                <a:spcPts val="600"/>
              </a:spcAft>
            </a:pPr>
            <a:r>
              <a:rPr lang="en-US" dirty="0" smtClean="0"/>
              <a:t>Now! (And later...)</a:t>
            </a:r>
            <a:endParaRPr lang="en-US" dirty="0"/>
          </a:p>
        </p:txBody>
      </p:sp>
      <p:sp>
        <p:nvSpPr>
          <p:cNvPr id="5" name="Rectangle 2"/>
          <p:cNvSpPr>
            <a:spLocks noChangeArrowheads="1"/>
          </p:cNvSpPr>
          <p:nvPr/>
        </p:nvSpPr>
        <p:spPr bwMode="auto">
          <a:xfrm>
            <a:off x="801515" y="1464229"/>
            <a:ext cx="7544975" cy="1426845"/>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6" name="Content Placeholder 2"/>
          <p:cNvSpPr txBox="1">
            <a:spLocks/>
          </p:cNvSpPr>
          <p:nvPr/>
        </p:nvSpPr>
        <p:spPr bwMode="auto">
          <a:xfrm>
            <a:off x="1141634" y="1719616"/>
            <a:ext cx="6864737" cy="91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marL="342900" lvl="1" indent="-342900">
              <a:spcBef>
                <a:spcPts val="0"/>
              </a:spcBef>
              <a:spcAft>
                <a:spcPts val="2000"/>
              </a:spcAft>
              <a:buFont typeface="Arial"/>
              <a:buChar char="•"/>
            </a:pPr>
            <a:r>
              <a:rPr lang="en-US" dirty="0" smtClean="0"/>
              <a:t>take our survey (once it goes live...)</a:t>
            </a:r>
          </a:p>
          <a:p>
            <a:pPr marL="342900" lvl="1" indent="-342900">
              <a:spcBef>
                <a:spcPts val="0"/>
              </a:spcBef>
              <a:spcAft>
                <a:spcPts val="2000"/>
              </a:spcAft>
              <a:buFont typeface="Arial"/>
              <a:buChar char="•"/>
            </a:pPr>
            <a:r>
              <a:rPr lang="en-US" dirty="0" smtClean="0"/>
              <a:t>will be posted on GSI listserv and GSI Facebook page</a:t>
            </a:r>
          </a:p>
        </p:txBody>
      </p:sp>
      <p:sp>
        <p:nvSpPr>
          <p:cNvPr id="8" name="Rectangle 2"/>
          <p:cNvSpPr>
            <a:spLocks noChangeArrowheads="1"/>
          </p:cNvSpPr>
          <p:nvPr/>
        </p:nvSpPr>
        <p:spPr bwMode="auto">
          <a:xfrm>
            <a:off x="799513" y="3409148"/>
            <a:ext cx="7544975" cy="2891096"/>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10" name="Content Placeholder 2"/>
          <p:cNvSpPr txBox="1">
            <a:spLocks/>
          </p:cNvSpPr>
          <p:nvPr/>
        </p:nvSpPr>
        <p:spPr bwMode="auto">
          <a:xfrm>
            <a:off x="1139632" y="3622747"/>
            <a:ext cx="6864737" cy="246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3B3073"/>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3B3073"/>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3B3073"/>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3B3073"/>
                </a:solidFill>
                <a:latin typeface="+mn-lt"/>
                <a:ea typeface="ＭＳ Ｐゴシック" charset="-128"/>
              </a:defRPr>
            </a:lvl9pPr>
          </a:lstStyle>
          <a:p>
            <a:pPr marL="342900" lvl="1" indent="-342900">
              <a:spcBef>
                <a:spcPts val="0"/>
              </a:spcBef>
              <a:spcAft>
                <a:spcPts val="2000"/>
              </a:spcAft>
              <a:buFont typeface="Arial"/>
              <a:buChar char="•"/>
            </a:pPr>
            <a:r>
              <a:rPr lang="en-US" dirty="0" smtClean="0"/>
              <a:t>let us know if we missed something</a:t>
            </a:r>
          </a:p>
          <a:p>
            <a:pPr marL="342900" lvl="1" indent="-342900">
              <a:spcBef>
                <a:spcPts val="0"/>
              </a:spcBef>
              <a:spcAft>
                <a:spcPts val="2000"/>
              </a:spcAft>
              <a:buFont typeface="Arial"/>
              <a:buChar char="•"/>
            </a:pPr>
            <a:r>
              <a:rPr lang="en-US" dirty="0" smtClean="0"/>
              <a:t>fill out form in your conference package</a:t>
            </a:r>
          </a:p>
          <a:p>
            <a:pPr marL="342900" lvl="1" indent="-342900">
              <a:spcBef>
                <a:spcPts val="0"/>
              </a:spcBef>
              <a:spcAft>
                <a:spcPts val="0"/>
              </a:spcAft>
              <a:buFont typeface="Arial"/>
              <a:buChar char="•"/>
            </a:pPr>
            <a:r>
              <a:rPr lang="en-US" dirty="0" smtClean="0"/>
              <a:t>leave with me or the conference organizers</a:t>
            </a:r>
          </a:p>
          <a:p>
            <a:pPr marL="0" lvl="1" indent="0">
              <a:spcBef>
                <a:spcPts val="0"/>
              </a:spcBef>
              <a:spcAft>
                <a:spcPts val="2000"/>
              </a:spcAft>
              <a:buNone/>
            </a:pPr>
            <a:r>
              <a:rPr lang="en-US" dirty="0" smtClean="0"/>
              <a:t>     (Ginger, Marina...)</a:t>
            </a:r>
          </a:p>
          <a:p>
            <a:pPr marL="342900" lvl="1" indent="-342900">
              <a:spcBef>
                <a:spcPts val="0"/>
              </a:spcBef>
              <a:spcAft>
                <a:spcPts val="2000"/>
              </a:spcAft>
              <a:buFont typeface="Arial"/>
              <a:buChar char="•"/>
            </a:pPr>
            <a:r>
              <a:rPr lang="en-US" dirty="0"/>
              <a:t>o</a:t>
            </a:r>
            <a:r>
              <a:rPr lang="en-US" dirty="0" smtClean="0"/>
              <a:t>r: email me with suggestions: </a:t>
            </a:r>
            <a:r>
              <a:rPr lang="en-US" dirty="0" err="1" smtClean="0"/>
              <a:t>aduensin@pitt.edu</a:t>
            </a:r>
            <a:endParaRPr lang="en-US" dirty="0" smtClean="0"/>
          </a:p>
        </p:txBody>
      </p:sp>
    </p:spTree>
    <p:extLst>
      <p:ext uri="{BB962C8B-B14F-4D97-AF65-F5344CB8AC3E}">
        <p14:creationId xmlns:p14="http://schemas.microsoft.com/office/powerpoint/2010/main" val="19266428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title" idx="4294967295"/>
          </p:nvPr>
        </p:nvSpPr>
        <p:spPr>
          <a:xfrm>
            <a:off x="685800" y="-131802"/>
            <a:ext cx="7772400" cy="1143000"/>
          </a:xfrm>
        </p:spPr>
        <p:txBody>
          <a:bodyPr/>
          <a:lstStyle/>
          <a:p>
            <a:r>
              <a:rPr lang="en-US">
                <a:latin typeface="Arial" charset="0"/>
                <a:ea typeface="ＭＳ Ｐゴシック" charset="0"/>
                <a:cs typeface="ＭＳ Ｐゴシック" charset="0"/>
              </a:rPr>
              <a:t>Acknowledgements</a:t>
            </a:r>
          </a:p>
        </p:txBody>
      </p:sp>
      <p:sp>
        <p:nvSpPr>
          <p:cNvPr id="36866" name="Rectangle 4"/>
          <p:cNvSpPr>
            <a:spLocks noGrp="1" noChangeArrowheads="1"/>
          </p:cNvSpPr>
          <p:nvPr>
            <p:ph type="body" sz="half" idx="4294967295"/>
          </p:nvPr>
        </p:nvSpPr>
        <p:spPr>
          <a:xfrm>
            <a:off x="727075" y="953059"/>
            <a:ext cx="2193925" cy="4338607"/>
          </a:xfrm>
        </p:spPr>
        <p:txBody>
          <a:bodyPr/>
          <a:lstStyle/>
          <a:p>
            <a:pPr>
              <a:lnSpc>
                <a:spcPct val="90000"/>
              </a:lnSpc>
              <a:buFontTx/>
              <a:buNone/>
            </a:pPr>
            <a:r>
              <a:rPr lang="en-US" sz="1800" b="1" dirty="0">
                <a:latin typeface="Arial" charset="0"/>
                <a:ea typeface="ＭＳ Ｐゴシック" charset="0"/>
                <a:cs typeface="ＭＳ Ｐゴシック" charset="0"/>
              </a:rPr>
              <a:t>Duensing Lab</a:t>
            </a:r>
          </a:p>
          <a:p>
            <a:pPr>
              <a:lnSpc>
                <a:spcPct val="90000"/>
              </a:lnSpc>
            </a:pPr>
            <a:endParaRPr lang="en-US" sz="400" dirty="0">
              <a:latin typeface="Arial" charset="0"/>
              <a:ea typeface="ＭＳ Ｐゴシック" charset="0"/>
              <a:cs typeface="ＭＳ Ｐゴシック" charset="0"/>
            </a:endParaRPr>
          </a:p>
          <a:p>
            <a:pPr>
              <a:lnSpc>
                <a:spcPct val="90000"/>
              </a:lnSpc>
            </a:pPr>
            <a:r>
              <a:rPr lang="en-US" sz="1400" b="1" i="1" dirty="0" err="1">
                <a:latin typeface="Arial" charset="0"/>
                <a:ea typeface="ＭＳ Ｐゴシック" charset="0"/>
                <a:cs typeface="ＭＳ Ｐゴシック" charset="0"/>
              </a:rPr>
              <a:t>Lijun</a:t>
            </a:r>
            <a:r>
              <a:rPr lang="en-US" sz="1400" b="1" i="1" dirty="0">
                <a:latin typeface="Arial" charset="0"/>
                <a:ea typeface="ＭＳ Ｐゴシック" charset="0"/>
                <a:cs typeface="ＭＳ Ｐゴシック" charset="0"/>
              </a:rPr>
              <a:t> Liu</a:t>
            </a:r>
          </a:p>
          <a:p>
            <a:pPr>
              <a:lnSpc>
                <a:spcPct val="90000"/>
              </a:lnSpc>
            </a:pPr>
            <a:r>
              <a:rPr lang="en-US" sz="1400" b="1" i="1" dirty="0" smtClean="0">
                <a:latin typeface="Arial" charset="0"/>
                <a:ea typeface="ＭＳ Ｐゴシック" charset="0"/>
                <a:cs typeface="ＭＳ Ｐゴシック" charset="0"/>
              </a:rPr>
              <a:t>Donna Lee</a:t>
            </a:r>
          </a:p>
          <a:p>
            <a:pPr>
              <a:lnSpc>
                <a:spcPct val="90000"/>
              </a:lnSpc>
            </a:pPr>
            <a:r>
              <a:rPr lang="en-US" sz="1400" b="1" i="1" dirty="0" err="1" smtClean="0">
                <a:latin typeface="Arial" charset="0"/>
                <a:ea typeface="ＭＳ Ｐゴシック" charset="0"/>
                <a:cs typeface="ＭＳ Ｐゴシック" charset="0"/>
              </a:rPr>
              <a:t>Sneha</a:t>
            </a:r>
            <a:r>
              <a:rPr lang="en-US" sz="1400" b="1" i="1" dirty="0" smtClean="0">
                <a:latin typeface="Arial" charset="0"/>
                <a:ea typeface="ＭＳ Ｐゴシック" charset="0"/>
                <a:cs typeface="ＭＳ Ｐゴシック" charset="0"/>
              </a:rPr>
              <a:t> </a:t>
            </a:r>
            <a:r>
              <a:rPr lang="en-US" sz="1400" b="1" i="1" dirty="0" err="1" smtClean="0">
                <a:latin typeface="Arial" charset="0"/>
                <a:ea typeface="ＭＳ Ｐゴシック" charset="0"/>
                <a:cs typeface="ＭＳ Ｐゴシック" charset="0"/>
              </a:rPr>
              <a:t>Patil</a:t>
            </a:r>
            <a:endParaRPr lang="en-US" sz="1400" b="1" i="1" dirty="0">
              <a:latin typeface="Arial" charset="0"/>
              <a:ea typeface="ＭＳ Ｐゴシック" charset="0"/>
              <a:cs typeface="ＭＳ Ｐゴシック" charset="0"/>
            </a:endParaRPr>
          </a:p>
          <a:p>
            <a:pPr>
              <a:lnSpc>
                <a:spcPct val="90000"/>
              </a:lnSpc>
            </a:pPr>
            <a:endParaRPr lang="en-US" sz="1400" dirty="0" smtClean="0">
              <a:latin typeface="Arial" charset="0"/>
              <a:ea typeface="ＭＳ Ｐゴシック" charset="0"/>
              <a:cs typeface="ＭＳ Ｐゴシック" charset="0"/>
            </a:endParaRPr>
          </a:p>
          <a:p>
            <a:pPr>
              <a:lnSpc>
                <a:spcPct val="90000"/>
              </a:lnSpc>
            </a:pPr>
            <a:r>
              <a:rPr lang="en-US" sz="1400" dirty="0" err="1" smtClean="0">
                <a:latin typeface="Arial" charset="0"/>
                <a:ea typeface="ＭＳ Ｐゴシック" charset="0"/>
                <a:cs typeface="ＭＳ Ｐゴシック" charset="0"/>
              </a:rPr>
              <a:t>Areej</a:t>
            </a:r>
            <a:r>
              <a:rPr lang="en-US" sz="1400" dirty="0" smtClean="0">
                <a:latin typeface="Arial" charset="0"/>
                <a:ea typeface="ＭＳ Ｐゴシック" charset="0"/>
                <a:cs typeface="ＭＳ Ｐゴシック" charset="0"/>
              </a:rPr>
              <a:t> </a:t>
            </a:r>
            <a:r>
              <a:rPr lang="en-US" sz="1400" dirty="0">
                <a:latin typeface="Arial" charset="0"/>
                <a:ea typeface="ＭＳ Ｐゴシック" charset="0"/>
                <a:cs typeface="ＭＳ Ｐゴシック" charset="0"/>
              </a:rPr>
              <a:t>Ali</a:t>
            </a:r>
          </a:p>
          <a:p>
            <a:pPr>
              <a:lnSpc>
                <a:spcPct val="90000"/>
              </a:lnSpc>
            </a:pPr>
            <a:r>
              <a:rPr lang="en-US" sz="1400" dirty="0">
                <a:latin typeface="Arial" charset="0"/>
                <a:ea typeface="ＭＳ Ｐゴシック" charset="0"/>
                <a:cs typeface="ＭＳ Ｐゴシック" charset="0"/>
              </a:rPr>
              <a:t>Jessica Rausch</a:t>
            </a:r>
          </a:p>
          <a:p>
            <a:pPr>
              <a:lnSpc>
                <a:spcPct val="90000"/>
              </a:lnSpc>
            </a:pPr>
            <a:r>
              <a:rPr lang="en-US" sz="1400" dirty="0" err="1">
                <a:latin typeface="Arial" charset="0"/>
                <a:ea typeface="ＭＳ Ｐゴシック" charset="0"/>
                <a:cs typeface="ＭＳ Ｐゴシック" charset="0"/>
              </a:rPr>
              <a:t>Aya</a:t>
            </a:r>
            <a:r>
              <a:rPr lang="en-US" sz="1400" dirty="0">
                <a:latin typeface="Arial" charset="0"/>
                <a:ea typeface="ＭＳ Ｐゴシック" charset="0"/>
                <a:cs typeface="ＭＳ Ｐゴシック" charset="0"/>
              </a:rPr>
              <a:t> Agha</a:t>
            </a:r>
          </a:p>
          <a:p>
            <a:pPr>
              <a:lnSpc>
                <a:spcPct val="90000"/>
              </a:lnSpc>
            </a:pPr>
            <a:r>
              <a:rPr lang="en-US" sz="1400" dirty="0" smtClean="0">
                <a:latin typeface="Arial" charset="0"/>
                <a:ea typeface="ＭＳ Ｐゴシック" charset="0"/>
                <a:cs typeface="ＭＳ Ｐゴシック" charset="0"/>
              </a:rPr>
              <a:t>Keith </a:t>
            </a:r>
            <a:r>
              <a:rPr lang="en-US" sz="1400" dirty="0" err="1">
                <a:latin typeface="Arial" charset="0"/>
                <a:ea typeface="ＭＳ Ｐゴシック" charset="0"/>
                <a:cs typeface="ＭＳ Ｐゴシック" charset="0"/>
              </a:rPr>
              <a:t>Mehalek</a:t>
            </a:r>
            <a:endParaRPr lang="en-US" sz="1400" dirty="0">
              <a:latin typeface="Arial" charset="0"/>
              <a:ea typeface="ＭＳ Ｐゴシック" charset="0"/>
              <a:cs typeface="ＭＳ Ｐゴシック" charset="0"/>
            </a:endParaRPr>
          </a:p>
          <a:p>
            <a:pPr>
              <a:lnSpc>
                <a:spcPct val="90000"/>
              </a:lnSpc>
            </a:pPr>
            <a:r>
              <a:rPr lang="en-US" sz="1400" dirty="0">
                <a:latin typeface="Arial" charset="0"/>
                <a:ea typeface="ＭＳ Ｐゴシック" charset="0"/>
                <a:cs typeface="ＭＳ Ｐゴシック" charset="0"/>
              </a:rPr>
              <a:t>Kathleen </a:t>
            </a:r>
            <a:r>
              <a:rPr lang="en-US" sz="1400" dirty="0" err="1">
                <a:latin typeface="Arial" charset="0"/>
                <a:ea typeface="ＭＳ Ｐゴシック" charset="0"/>
                <a:cs typeface="ＭＳ Ｐゴシック" charset="0"/>
              </a:rPr>
              <a:t>Makielski</a:t>
            </a:r>
            <a:endParaRPr lang="en-US" sz="1400" dirty="0">
              <a:latin typeface="Arial" charset="0"/>
              <a:ea typeface="ＭＳ Ｐゴシック" charset="0"/>
              <a:cs typeface="ＭＳ Ｐゴシック" charset="0"/>
            </a:endParaRPr>
          </a:p>
          <a:p>
            <a:pPr>
              <a:lnSpc>
                <a:spcPct val="90000"/>
              </a:lnSpc>
            </a:pPr>
            <a:r>
              <a:rPr lang="en-US" sz="1400" dirty="0">
                <a:latin typeface="Arial" charset="0"/>
                <a:ea typeface="ＭＳ Ｐゴシック" charset="0"/>
                <a:cs typeface="ＭＳ Ｐゴシック" charset="0"/>
              </a:rPr>
              <a:t>Sergei </a:t>
            </a:r>
            <a:r>
              <a:rPr lang="en-US" sz="1400" dirty="0" err="1">
                <a:latin typeface="Arial" charset="0"/>
                <a:ea typeface="ＭＳ Ｐゴシック" charset="0"/>
                <a:cs typeface="ＭＳ Ｐゴシック" charset="0"/>
              </a:rPr>
              <a:t>Boichuk</a:t>
            </a:r>
            <a:endParaRPr lang="en-US" sz="1400" dirty="0">
              <a:latin typeface="Arial" charset="0"/>
              <a:ea typeface="ＭＳ Ｐゴシック" charset="0"/>
              <a:cs typeface="ＭＳ Ｐゴシック" charset="0"/>
            </a:endParaRPr>
          </a:p>
          <a:p>
            <a:pPr>
              <a:lnSpc>
                <a:spcPct val="90000"/>
              </a:lnSpc>
            </a:pPr>
            <a:r>
              <a:rPr lang="en-US" sz="1400" dirty="0">
                <a:latin typeface="Arial" charset="0"/>
                <a:ea typeface="ＭＳ Ｐゴシック" charset="0"/>
                <a:cs typeface="ＭＳ Ｐゴシック" charset="0"/>
              </a:rPr>
              <a:t>Joshua Parry</a:t>
            </a:r>
          </a:p>
          <a:p>
            <a:pPr>
              <a:lnSpc>
                <a:spcPct val="90000"/>
              </a:lnSpc>
              <a:spcBef>
                <a:spcPts val="240"/>
              </a:spcBef>
            </a:pPr>
            <a:r>
              <a:rPr lang="en-US" sz="1400" dirty="0" smtClean="0">
                <a:latin typeface="Arial" charset="0"/>
                <a:ea typeface="ＭＳ Ｐゴシック" charset="0"/>
                <a:cs typeface="ＭＳ Ｐゴシック" charset="0"/>
              </a:rPr>
              <a:t>Derek </a:t>
            </a:r>
            <a:r>
              <a:rPr lang="en-US" sz="1400" dirty="0">
                <a:latin typeface="Arial" charset="0"/>
                <a:ea typeface="ＭＳ Ｐゴシック" charset="0"/>
                <a:cs typeface="ＭＳ Ｐゴシック" charset="0"/>
              </a:rPr>
              <a:t>Lee</a:t>
            </a:r>
          </a:p>
          <a:p>
            <a:pPr>
              <a:lnSpc>
                <a:spcPct val="90000"/>
              </a:lnSpc>
              <a:spcBef>
                <a:spcPts val="240"/>
              </a:spcBef>
            </a:pPr>
            <a:r>
              <a:rPr lang="en-US" sz="1400" dirty="0">
                <a:latin typeface="Arial" charset="0"/>
                <a:ea typeface="ＭＳ Ｐゴシック" charset="0"/>
                <a:cs typeface="ＭＳ Ｐゴシック" charset="0"/>
              </a:rPr>
              <a:t>Julianne Baron</a:t>
            </a:r>
          </a:p>
          <a:p>
            <a:pPr>
              <a:lnSpc>
                <a:spcPct val="90000"/>
              </a:lnSpc>
              <a:spcBef>
                <a:spcPts val="240"/>
              </a:spcBef>
            </a:pPr>
            <a:r>
              <a:rPr lang="en-US" sz="1400" dirty="0">
                <a:latin typeface="Arial" charset="0"/>
                <a:ea typeface="ＭＳ Ｐゴシック" charset="0"/>
                <a:cs typeface="ＭＳ Ｐゴシック" charset="0"/>
              </a:rPr>
              <a:t>James </a:t>
            </a:r>
            <a:r>
              <a:rPr lang="en-US" sz="1400" dirty="0" err="1">
                <a:latin typeface="Arial" charset="0"/>
                <a:ea typeface="ＭＳ Ｐゴシック" charset="0"/>
                <a:cs typeface="ＭＳ Ｐゴシック" charset="0"/>
              </a:rPr>
              <a:t>Zewe</a:t>
            </a:r>
            <a:endParaRPr lang="en-US" sz="1400" dirty="0">
              <a:latin typeface="Arial" charset="0"/>
              <a:ea typeface="ＭＳ Ｐゴシック" charset="0"/>
              <a:cs typeface="ＭＳ Ｐゴシック" charset="0"/>
            </a:endParaRPr>
          </a:p>
          <a:p>
            <a:pPr>
              <a:lnSpc>
                <a:spcPct val="90000"/>
              </a:lnSpc>
              <a:spcBef>
                <a:spcPts val="240"/>
              </a:spcBef>
            </a:pPr>
            <a:r>
              <a:rPr lang="en-US" sz="1400" dirty="0" smtClean="0">
                <a:latin typeface="Arial" charset="0"/>
                <a:ea typeface="ＭＳ Ｐゴシック" charset="0"/>
                <a:cs typeface="ＭＳ Ｐゴシック" charset="0"/>
              </a:rPr>
              <a:t>Matt </a:t>
            </a:r>
            <a:r>
              <a:rPr lang="en-US" sz="1400" dirty="0">
                <a:latin typeface="Arial" charset="0"/>
                <a:ea typeface="ＭＳ Ｐゴシック" charset="0"/>
                <a:cs typeface="ＭＳ Ｐゴシック" charset="0"/>
              </a:rPr>
              <a:t>Brown</a:t>
            </a:r>
          </a:p>
          <a:p>
            <a:pPr>
              <a:lnSpc>
                <a:spcPct val="90000"/>
              </a:lnSpc>
              <a:spcBef>
                <a:spcPts val="240"/>
              </a:spcBef>
            </a:pPr>
            <a:r>
              <a:rPr lang="en-US" sz="1400" dirty="0">
                <a:latin typeface="Arial" charset="0"/>
                <a:ea typeface="ＭＳ Ｐゴシック" charset="0"/>
                <a:cs typeface="ＭＳ Ｐゴシック" charset="0"/>
              </a:rPr>
              <a:t>Dee </a:t>
            </a:r>
            <a:r>
              <a:rPr lang="en-US" sz="1400" dirty="0" err="1">
                <a:latin typeface="Arial" charset="0"/>
                <a:ea typeface="ＭＳ Ｐゴシック" charset="0"/>
                <a:cs typeface="ＭＳ Ｐゴシック" charset="0"/>
              </a:rPr>
              <a:t>Seneviratne</a:t>
            </a:r>
            <a:endParaRPr lang="en-US" sz="1400" dirty="0">
              <a:latin typeface="Arial" charset="0"/>
              <a:ea typeface="ＭＳ Ｐゴシック" charset="0"/>
              <a:cs typeface="ＭＳ Ｐゴシック" charset="0"/>
            </a:endParaRPr>
          </a:p>
          <a:p>
            <a:pPr>
              <a:lnSpc>
                <a:spcPct val="90000"/>
              </a:lnSpc>
              <a:spcBef>
                <a:spcPts val="240"/>
              </a:spcBef>
            </a:pPr>
            <a:r>
              <a:rPr lang="en-US" sz="1400" dirty="0" smtClean="0">
                <a:latin typeface="Arial" charset="0"/>
                <a:ea typeface="ＭＳ Ｐゴシック" charset="0"/>
                <a:cs typeface="ＭＳ Ｐゴシック" charset="0"/>
              </a:rPr>
              <a:t>Ying Liu</a:t>
            </a:r>
          </a:p>
        </p:txBody>
      </p:sp>
      <p:sp>
        <p:nvSpPr>
          <p:cNvPr id="36867" name="Rectangle 5"/>
          <p:cNvSpPr>
            <a:spLocks noChangeArrowheads="1"/>
          </p:cNvSpPr>
          <p:nvPr/>
        </p:nvSpPr>
        <p:spPr bwMode="auto">
          <a:xfrm>
            <a:off x="3284538" y="987386"/>
            <a:ext cx="2582862"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1400" b="1" dirty="0">
                <a:solidFill>
                  <a:srgbClr val="000000"/>
                </a:solidFill>
              </a:rPr>
              <a:t>University of Pittsburgh</a:t>
            </a:r>
          </a:p>
          <a:p>
            <a:pPr marL="342900" indent="-342900">
              <a:lnSpc>
                <a:spcPct val="90000"/>
              </a:lnSpc>
              <a:spcBef>
                <a:spcPts val="336"/>
              </a:spcBef>
              <a:buFontTx/>
              <a:buChar char="•"/>
            </a:pPr>
            <a:r>
              <a:rPr lang="en-US" sz="1400" dirty="0" err="1" smtClean="0">
                <a:solidFill>
                  <a:srgbClr val="000000"/>
                </a:solidFill>
              </a:rPr>
              <a:t>Nduka</a:t>
            </a:r>
            <a:r>
              <a:rPr lang="en-US" sz="1400" dirty="0" smtClean="0">
                <a:solidFill>
                  <a:srgbClr val="000000"/>
                </a:solidFill>
              </a:rPr>
              <a:t> </a:t>
            </a:r>
            <a:r>
              <a:rPr lang="en-US" sz="1400" dirty="0" err="1" smtClean="0">
                <a:solidFill>
                  <a:srgbClr val="000000"/>
                </a:solidFill>
              </a:rPr>
              <a:t>Amankulor</a:t>
            </a:r>
            <a:endParaRPr lang="en-US" sz="1400" dirty="0" smtClean="0">
              <a:solidFill>
                <a:srgbClr val="000000"/>
              </a:solidFill>
            </a:endParaRPr>
          </a:p>
          <a:p>
            <a:pPr marL="342900" indent="-342900">
              <a:lnSpc>
                <a:spcPct val="90000"/>
              </a:lnSpc>
              <a:spcBef>
                <a:spcPts val="336"/>
              </a:spcBef>
              <a:buFontTx/>
              <a:buChar char="•"/>
            </a:pPr>
            <a:r>
              <a:rPr lang="en-US" sz="1400" dirty="0" err="1" smtClean="0">
                <a:solidFill>
                  <a:srgbClr val="000000"/>
                </a:solidFill>
              </a:rPr>
              <a:t>Aparna</a:t>
            </a:r>
            <a:r>
              <a:rPr lang="en-US" sz="1400" dirty="0" smtClean="0">
                <a:solidFill>
                  <a:srgbClr val="000000"/>
                </a:solidFill>
              </a:rPr>
              <a:t> </a:t>
            </a:r>
            <a:r>
              <a:rPr lang="en-US" sz="1400" dirty="0" err="1" smtClean="0">
                <a:solidFill>
                  <a:srgbClr val="000000"/>
                </a:solidFill>
              </a:rPr>
              <a:t>Rao</a:t>
            </a:r>
            <a:endParaRPr lang="en-US" sz="1400" dirty="0" smtClean="0">
              <a:solidFill>
                <a:srgbClr val="000000"/>
              </a:solidFill>
            </a:endParaRPr>
          </a:p>
          <a:p>
            <a:pPr marL="342900" indent="-342900">
              <a:lnSpc>
                <a:spcPct val="90000"/>
              </a:lnSpc>
              <a:spcBef>
                <a:spcPts val="336"/>
              </a:spcBef>
              <a:buFontTx/>
              <a:buChar char="•"/>
            </a:pPr>
            <a:r>
              <a:rPr lang="en-US" sz="1400" dirty="0" smtClean="0">
                <a:solidFill>
                  <a:srgbClr val="000000"/>
                </a:solidFill>
              </a:rPr>
              <a:t>Jason Kim</a:t>
            </a:r>
            <a:endParaRPr lang="en-US" sz="1400" dirty="0">
              <a:solidFill>
                <a:srgbClr val="000000"/>
              </a:solidFill>
            </a:endParaRPr>
          </a:p>
          <a:p>
            <a:pPr marL="342900" indent="-342900">
              <a:lnSpc>
                <a:spcPct val="90000"/>
              </a:lnSpc>
              <a:spcBef>
                <a:spcPts val="336"/>
              </a:spcBef>
              <a:buFontTx/>
              <a:buChar char="•"/>
            </a:pPr>
            <a:r>
              <a:rPr lang="en-US" sz="1400" dirty="0" smtClean="0">
                <a:solidFill>
                  <a:srgbClr val="000000"/>
                </a:solidFill>
              </a:rPr>
              <a:t>Kurt Weiss</a:t>
            </a:r>
          </a:p>
          <a:p>
            <a:pPr marL="342900" indent="-342900">
              <a:lnSpc>
                <a:spcPct val="90000"/>
              </a:lnSpc>
              <a:spcBef>
                <a:spcPts val="336"/>
              </a:spcBef>
              <a:buFontTx/>
              <a:buChar char="•"/>
            </a:pPr>
            <a:r>
              <a:rPr lang="en-US" sz="1400" dirty="0" smtClean="0">
                <a:solidFill>
                  <a:srgbClr val="000000"/>
                </a:solidFill>
              </a:rPr>
              <a:t>Melissa Burgess</a:t>
            </a:r>
            <a:endParaRPr lang="en-US" sz="1400" dirty="0">
              <a:solidFill>
                <a:srgbClr val="000000"/>
              </a:solidFill>
            </a:endParaRPr>
          </a:p>
          <a:p>
            <a:pPr marL="342900" indent="-342900">
              <a:lnSpc>
                <a:spcPct val="90000"/>
              </a:lnSpc>
              <a:spcBef>
                <a:spcPts val="336"/>
              </a:spcBef>
              <a:buFontTx/>
              <a:buChar char="•"/>
            </a:pPr>
            <a:r>
              <a:rPr lang="en-US" sz="1400" dirty="0">
                <a:solidFill>
                  <a:srgbClr val="000000"/>
                </a:solidFill>
              </a:rPr>
              <a:t>Shih-Fan </a:t>
            </a:r>
            <a:r>
              <a:rPr lang="en-US" sz="1400" dirty="0" err="1">
                <a:solidFill>
                  <a:srgbClr val="000000"/>
                </a:solidFill>
              </a:rPr>
              <a:t>Kuan</a:t>
            </a:r>
            <a:endParaRPr lang="en-US" sz="1000" dirty="0">
              <a:solidFill>
                <a:srgbClr val="000000"/>
              </a:solidFill>
            </a:endParaRPr>
          </a:p>
          <a:p>
            <a:pPr marL="342900" indent="-342900">
              <a:lnSpc>
                <a:spcPct val="90000"/>
              </a:lnSpc>
              <a:spcBef>
                <a:spcPct val="20000"/>
              </a:spcBef>
              <a:buFontTx/>
              <a:buChar char="•"/>
            </a:pPr>
            <a:endParaRPr lang="en-US" sz="600" b="1" dirty="0">
              <a:solidFill>
                <a:srgbClr val="000000"/>
              </a:solidFill>
            </a:endParaRPr>
          </a:p>
          <a:p>
            <a:pPr marL="342900" indent="-342900">
              <a:lnSpc>
                <a:spcPct val="90000"/>
              </a:lnSpc>
              <a:spcBef>
                <a:spcPct val="20000"/>
              </a:spcBef>
            </a:pPr>
            <a:r>
              <a:rPr lang="en-US" sz="1400" b="1" dirty="0">
                <a:solidFill>
                  <a:srgbClr val="000000"/>
                </a:solidFill>
              </a:rPr>
              <a:t>Brigham &amp; Women's Hospital</a:t>
            </a:r>
          </a:p>
          <a:p>
            <a:pPr marL="342900" indent="-342900">
              <a:lnSpc>
                <a:spcPct val="90000"/>
              </a:lnSpc>
              <a:spcBef>
                <a:spcPts val="336"/>
              </a:spcBef>
              <a:buFontTx/>
              <a:buChar char="•"/>
            </a:pPr>
            <a:r>
              <a:rPr lang="en-US" sz="1400" dirty="0">
                <a:solidFill>
                  <a:srgbClr val="000000"/>
                </a:solidFill>
              </a:rPr>
              <a:t>Jonathan Fletcher</a:t>
            </a:r>
          </a:p>
          <a:p>
            <a:pPr marL="342900" indent="-342900">
              <a:lnSpc>
                <a:spcPct val="90000"/>
              </a:lnSpc>
              <a:spcBef>
                <a:spcPct val="20000"/>
              </a:spcBef>
              <a:buFontTx/>
              <a:buChar char="•"/>
            </a:pPr>
            <a:endParaRPr lang="en-US" sz="800" dirty="0">
              <a:solidFill>
                <a:srgbClr val="000000"/>
              </a:solidFill>
            </a:endParaRPr>
          </a:p>
          <a:p>
            <a:pPr marL="342900" indent="-342900">
              <a:lnSpc>
                <a:spcPct val="90000"/>
              </a:lnSpc>
              <a:spcBef>
                <a:spcPct val="20000"/>
              </a:spcBef>
            </a:pPr>
            <a:r>
              <a:rPr lang="en-US" sz="1400" b="1" dirty="0" err="1">
                <a:solidFill>
                  <a:srgbClr val="000000"/>
                </a:solidFill>
              </a:rPr>
              <a:t>Katholieke</a:t>
            </a:r>
            <a:r>
              <a:rPr lang="en-US" sz="1400" b="1" dirty="0">
                <a:solidFill>
                  <a:srgbClr val="000000"/>
                </a:solidFill>
              </a:rPr>
              <a:t> </a:t>
            </a:r>
            <a:r>
              <a:rPr lang="en-US" sz="1400" b="1" dirty="0" err="1">
                <a:solidFill>
                  <a:srgbClr val="000000"/>
                </a:solidFill>
              </a:rPr>
              <a:t>Universiteit</a:t>
            </a:r>
            <a:r>
              <a:rPr lang="en-US" sz="1400" b="1" dirty="0">
                <a:solidFill>
                  <a:srgbClr val="000000"/>
                </a:solidFill>
              </a:rPr>
              <a:t> Leuven</a:t>
            </a:r>
          </a:p>
          <a:p>
            <a:pPr marL="342900" indent="-342900">
              <a:lnSpc>
                <a:spcPct val="90000"/>
              </a:lnSpc>
              <a:spcBef>
                <a:spcPct val="20000"/>
              </a:spcBef>
              <a:buFontTx/>
              <a:buChar char="•"/>
            </a:pPr>
            <a:r>
              <a:rPr lang="en-US" sz="1400" dirty="0">
                <a:solidFill>
                  <a:srgbClr val="000000"/>
                </a:solidFill>
              </a:rPr>
              <a:t>Maria </a:t>
            </a:r>
            <a:r>
              <a:rPr lang="en-US" sz="1400" dirty="0" err="1">
                <a:solidFill>
                  <a:srgbClr val="000000"/>
                </a:solidFill>
              </a:rPr>
              <a:t>Debiec-Rychter</a:t>
            </a:r>
            <a:endParaRPr lang="en-US" sz="1400" dirty="0">
              <a:solidFill>
                <a:srgbClr val="000000"/>
              </a:solidFill>
            </a:endParaRPr>
          </a:p>
          <a:p>
            <a:pPr marL="342900" indent="-342900">
              <a:lnSpc>
                <a:spcPct val="90000"/>
              </a:lnSpc>
              <a:spcBef>
                <a:spcPct val="20000"/>
              </a:spcBef>
              <a:buFontTx/>
              <a:buChar char="•"/>
            </a:pPr>
            <a:r>
              <a:rPr lang="en-US" sz="1400" dirty="0" err="1">
                <a:solidFill>
                  <a:srgbClr val="000000"/>
                </a:solidFill>
              </a:rPr>
              <a:t>Agnieszka</a:t>
            </a:r>
            <a:r>
              <a:rPr lang="en-US" sz="1400" dirty="0">
                <a:solidFill>
                  <a:srgbClr val="000000"/>
                </a:solidFill>
              </a:rPr>
              <a:t> Wozniak</a:t>
            </a:r>
          </a:p>
          <a:p>
            <a:pPr marL="342900" indent="-342900">
              <a:lnSpc>
                <a:spcPct val="90000"/>
              </a:lnSpc>
              <a:spcBef>
                <a:spcPct val="20000"/>
              </a:spcBef>
              <a:buFontTx/>
              <a:buChar char="•"/>
            </a:pPr>
            <a:r>
              <a:rPr lang="en-US" sz="1400" dirty="0">
                <a:solidFill>
                  <a:srgbClr val="000000"/>
                </a:solidFill>
              </a:rPr>
              <a:t>Patrick </a:t>
            </a:r>
            <a:r>
              <a:rPr lang="en-US" sz="1400" dirty="0" err="1">
                <a:solidFill>
                  <a:srgbClr val="000000"/>
                </a:solidFill>
              </a:rPr>
              <a:t>Schöffski</a:t>
            </a:r>
            <a:endParaRPr lang="en-US" sz="1400" dirty="0">
              <a:solidFill>
                <a:srgbClr val="000000"/>
              </a:solidFill>
            </a:endParaRPr>
          </a:p>
          <a:p>
            <a:pPr marL="342900" indent="-342900">
              <a:lnSpc>
                <a:spcPct val="90000"/>
              </a:lnSpc>
              <a:spcBef>
                <a:spcPct val="20000"/>
              </a:spcBef>
            </a:pPr>
            <a:endParaRPr lang="en-US" sz="800" dirty="0">
              <a:solidFill>
                <a:srgbClr val="000000"/>
              </a:solidFill>
            </a:endParaRPr>
          </a:p>
          <a:p>
            <a:pPr marL="342900" lvl="0" indent="-342900">
              <a:lnSpc>
                <a:spcPct val="90000"/>
              </a:lnSpc>
              <a:spcBef>
                <a:spcPct val="20000"/>
              </a:spcBef>
            </a:pPr>
            <a:r>
              <a:rPr lang="en-US" sz="1400" b="1" dirty="0" err="1">
                <a:solidFill>
                  <a:srgbClr val="000000"/>
                </a:solidFill>
              </a:rPr>
              <a:t>Universität</a:t>
            </a:r>
            <a:r>
              <a:rPr lang="en-US" sz="1400" b="1" dirty="0">
                <a:solidFill>
                  <a:srgbClr val="000000"/>
                </a:solidFill>
              </a:rPr>
              <a:t> Duisburg-Essen</a:t>
            </a:r>
          </a:p>
          <a:p>
            <a:pPr marL="342900" lvl="0" indent="-342900">
              <a:lnSpc>
                <a:spcPct val="90000"/>
              </a:lnSpc>
              <a:spcBef>
                <a:spcPct val="20000"/>
              </a:spcBef>
              <a:buFontTx/>
              <a:buChar char="•"/>
            </a:pPr>
            <a:r>
              <a:rPr lang="en-US" sz="1400" dirty="0">
                <a:solidFill>
                  <a:srgbClr val="000000"/>
                </a:solidFill>
              </a:rPr>
              <a:t>Sebastian Bauer</a:t>
            </a:r>
          </a:p>
          <a:p>
            <a:pPr>
              <a:lnSpc>
                <a:spcPct val="90000"/>
              </a:lnSpc>
              <a:spcBef>
                <a:spcPct val="20000"/>
              </a:spcBef>
            </a:pPr>
            <a:endParaRPr lang="en-US" sz="800" dirty="0">
              <a:solidFill>
                <a:srgbClr val="000000"/>
              </a:solidFill>
            </a:endParaRPr>
          </a:p>
          <a:p>
            <a:pPr marL="342900" indent="-342900">
              <a:lnSpc>
                <a:spcPct val="90000"/>
              </a:lnSpc>
              <a:spcBef>
                <a:spcPct val="20000"/>
              </a:spcBef>
              <a:buFontTx/>
              <a:buChar char="•"/>
            </a:pPr>
            <a:endParaRPr lang="en-US" sz="1400" dirty="0">
              <a:solidFill>
                <a:srgbClr val="000000"/>
              </a:solidFill>
            </a:endParaRPr>
          </a:p>
        </p:txBody>
      </p:sp>
      <p:sp>
        <p:nvSpPr>
          <p:cNvPr id="36868" name="Rectangle 5"/>
          <p:cNvSpPr>
            <a:spLocks noChangeArrowheads="1"/>
          </p:cNvSpPr>
          <p:nvPr/>
        </p:nvSpPr>
        <p:spPr bwMode="auto">
          <a:xfrm>
            <a:off x="6194425" y="987386"/>
            <a:ext cx="2316163"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1400" b="1" dirty="0">
                <a:solidFill>
                  <a:srgbClr val="000000"/>
                </a:solidFill>
              </a:rPr>
              <a:t>MSKCC</a:t>
            </a:r>
          </a:p>
          <a:p>
            <a:pPr marL="342900" indent="-342900">
              <a:lnSpc>
                <a:spcPct val="90000"/>
              </a:lnSpc>
              <a:spcBef>
                <a:spcPct val="20000"/>
              </a:spcBef>
              <a:buFontTx/>
              <a:buChar char="•"/>
            </a:pPr>
            <a:r>
              <a:rPr lang="en-US" sz="1400" dirty="0">
                <a:solidFill>
                  <a:srgbClr val="000000"/>
                </a:solidFill>
              </a:rPr>
              <a:t>Cristina </a:t>
            </a:r>
            <a:r>
              <a:rPr lang="en-US" sz="1400" dirty="0" err="1">
                <a:solidFill>
                  <a:srgbClr val="000000"/>
                </a:solidFill>
              </a:rPr>
              <a:t>Antonescu</a:t>
            </a:r>
            <a:endParaRPr lang="en-US" sz="1400" dirty="0">
              <a:solidFill>
                <a:srgbClr val="000000"/>
              </a:solidFill>
            </a:endParaRPr>
          </a:p>
          <a:p>
            <a:pPr marL="342900" indent="-342900">
              <a:lnSpc>
                <a:spcPct val="90000"/>
              </a:lnSpc>
              <a:spcBef>
                <a:spcPct val="20000"/>
              </a:spcBef>
              <a:buFontTx/>
              <a:buChar char="•"/>
            </a:pPr>
            <a:r>
              <a:rPr lang="en-US" sz="1400" dirty="0">
                <a:solidFill>
                  <a:srgbClr val="000000"/>
                </a:solidFill>
              </a:rPr>
              <a:t>Peter </a:t>
            </a:r>
            <a:r>
              <a:rPr lang="en-US" sz="1400" dirty="0" err="1" smtClean="0">
                <a:solidFill>
                  <a:srgbClr val="000000"/>
                </a:solidFill>
              </a:rPr>
              <a:t>Besmer</a:t>
            </a:r>
            <a:endParaRPr lang="en-US" sz="800" b="1" dirty="0" smtClean="0">
              <a:solidFill>
                <a:srgbClr val="000000"/>
              </a:solidFill>
            </a:endParaRPr>
          </a:p>
          <a:p>
            <a:pPr marL="342900" indent="-342900">
              <a:lnSpc>
                <a:spcPct val="90000"/>
              </a:lnSpc>
              <a:spcBef>
                <a:spcPct val="20000"/>
              </a:spcBef>
            </a:pPr>
            <a:endParaRPr lang="en-US" sz="800" b="1" dirty="0" smtClean="0">
              <a:solidFill>
                <a:srgbClr val="000000"/>
              </a:solidFill>
            </a:endParaRPr>
          </a:p>
          <a:p>
            <a:pPr marL="342900" lvl="0" indent="-342900">
              <a:lnSpc>
                <a:spcPct val="90000"/>
              </a:lnSpc>
              <a:spcBef>
                <a:spcPct val="20000"/>
              </a:spcBef>
            </a:pPr>
            <a:r>
              <a:rPr lang="en-US" sz="1400" b="1" dirty="0">
                <a:solidFill>
                  <a:srgbClr val="000000"/>
                </a:solidFill>
              </a:rPr>
              <a:t>Dana Farber Cancer Institute</a:t>
            </a:r>
          </a:p>
          <a:p>
            <a:pPr marL="342900" lvl="0" indent="-342900">
              <a:lnSpc>
                <a:spcPct val="90000"/>
              </a:lnSpc>
              <a:spcBef>
                <a:spcPct val="20000"/>
              </a:spcBef>
              <a:buFontTx/>
              <a:buChar char="•"/>
            </a:pPr>
            <a:r>
              <a:rPr lang="en-US" sz="1400" dirty="0">
                <a:solidFill>
                  <a:srgbClr val="000000"/>
                </a:solidFill>
              </a:rPr>
              <a:t>James A. </a:t>
            </a:r>
            <a:r>
              <a:rPr lang="en-US" sz="1400" dirty="0" err="1">
                <a:solidFill>
                  <a:srgbClr val="000000"/>
                </a:solidFill>
              </a:rPr>
              <a:t>DeCaprio</a:t>
            </a:r>
            <a:endParaRPr lang="en-US" sz="1400" dirty="0">
              <a:solidFill>
                <a:srgbClr val="000000"/>
              </a:solidFill>
            </a:endParaRPr>
          </a:p>
          <a:p>
            <a:pPr marL="342900" lvl="0" indent="-342900">
              <a:lnSpc>
                <a:spcPct val="90000"/>
              </a:lnSpc>
              <a:spcBef>
                <a:spcPct val="20000"/>
              </a:spcBef>
              <a:buFontTx/>
              <a:buChar char="•"/>
            </a:pPr>
            <a:r>
              <a:rPr lang="en-US" sz="1400" dirty="0">
                <a:solidFill>
                  <a:srgbClr val="000000"/>
                </a:solidFill>
              </a:rPr>
              <a:t>Larisa </a:t>
            </a:r>
            <a:r>
              <a:rPr lang="en-US" sz="1400" dirty="0" err="1" smtClean="0">
                <a:solidFill>
                  <a:srgbClr val="000000"/>
                </a:solidFill>
              </a:rPr>
              <a:t>Litovchick</a:t>
            </a:r>
            <a:endParaRPr lang="en-US" sz="1400" dirty="0" smtClean="0">
              <a:solidFill>
                <a:srgbClr val="000000"/>
              </a:solidFill>
            </a:endParaRPr>
          </a:p>
          <a:p>
            <a:pPr marL="342900" lvl="0" indent="-342900">
              <a:lnSpc>
                <a:spcPct val="90000"/>
              </a:lnSpc>
              <a:spcBef>
                <a:spcPct val="20000"/>
              </a:spcBef>
              <a:buFontTx/>
              <a:buChar char="•"/>
            </a:pPr>
            <a:endParaRPr lang="en-US" sz="800" dirty="0">
              <a:solidFill>
                <a:srgbClr val="000000"/>
              </a:solidFill>
            </a:endParaRPr>
          </a:p>
          <a:p>
            <a:pPr marL="342900" indent="-342900">
              <a:lnSpc>
                <a:spcPct val="90000"/>
              </a:lnSpc>
              <a:spcBef>
                <a:spcPct val="20000"/>
              </a:spcBef>
            </a:pPr>
            <a:r>
              <a:rPr lang="en-US" sz="1400" b="1" dirty="0" smtClean="0">
                <a:solidFill>
                  <a:srgbClr val="000000"/>
                </a:solidFill>
              </a:rPr>
              <a:t>Kochi Medical School</a:t>
            </a:r>
            <a:endParaRPr lang="en-US" sz="1400" b="1" dirty="0">
              <a:solidFill>
                <a:srgbClr val="000000"/>
              </a:solidFill>
            </a:endParaRPr>
          </a:p>
          <a:p>
            <a:pPr marL="342900" indent="-342900">
              <a:lnSpc>
                <a:spcPct val="90000"/>
              </a:lnSpc>
              <a:spcBef>
                <a:spcPct val="20000"/>
              </a:spcBef>
              <a:buFontTx/>
              <a:buChar char="•"/>
            </a:pPr>
            <a:r>
              <a:rPr lang="en-US" sz="1400" dirty="0" smtClean="0">
                <a:solidFill>
                  <a:srgbClr val="000000"/>
                </a:solidFill>
              </a:rPr>
              <a:t>Takahiro Taguchi</a:t>
            </a:r>
            <a:endParaRPr lang="en-US" sz="1400" dirty="0">
              <a:solidFill>
                <a:srgbClr val="000000"/>
              </a:solidFill>
            </a:endParaRPr>
          </a:p>
          <a:p>
            <a:pPr marL="342900" indent="-342900">
              <a:lnSpc>
                <a:spcPct val="90000"/>
              </a:lnSpc>
              <a:spcBef>
                <a:spcPct val="20000"/>
              </a:spcBef>
            </a:pPr>
            <a:endParaRPr lang="en-US" sz="800" dirty="0">
              <a:solidFill>
                <a:srgbClr val="000000"/>
              </a:solidFill>
            </a:endParaRPr>
          </a:p>
          <a:p>
            <a:pPr marL="342900" indent="-342900">
              <a:lnSpc>
                <a:spcPct val="90000"/>
              </a:lnSpc>
              <a:spcBef>
                <a:spcPct val="20000"/>
              </a:spcBef>
            </a:pPr>
            <a:r>
              <a:rPr lang="en-US" sz="1400" b="1" dirty="0" smtClean="0">
                <a:solidFill>
                  <a:srgbClr val="000000"/>
                </a:solidFill>
              </a:rPr>
              <a:t>UC Davis</a:t>
            </a:r>
          </a:p>
          <a:p>
            <a:pPr marL="342900" indent="-342900">
              <a:lnSpc>
                <a:spcPct val="90000"/>
              </a:lnSpc>
              <a:spcBef>
                <a:spcPct val="20000"/>
              </a:spcBef>
              <a:buFontTx/>
              <a:buChar char="•"/>
            </a:pPr>
            <a:r>
              <a:rPr lang="en-US" sz="1400" dirty="0" smtClean="0">
                <a:solidFill>
                  <a:srgbClr val="000000"/>
                </a:solidFill>
              </a:rPr>
              <a:t>Nikolai </a:t>
            </a:r>
            <a:r>
              <a:rPr lang="en-US" sz="1400" dirty="0" err="1">
                <a:solidFill>
                  <a:srgbClr val="000000"/>
                </a:solidFill>
              </a:rPr>
              <a:t>Tomilin</a:t>
            </a:r>
            <a:endParaRPr lang="en-US" sz="1400" dirty="0">
              <a:solidFill>
                <a:srgbClr val="000000"/>
              </a:solidFill>
            </a:endParaRPr>
          </a:p>
          <a:p>
            <a:pPr marL="342900" indent="-342900">
              <a:lnSpc>
                <a:spcPct val="90000"/>
              </a:lnSpc>
              <a:spcBef>
                <a:spcPct val="20000"/>
              </a:spcBef>
              <a:buFontTx/>
              <a:buChar char="•"/>
            </a:pPr>
            <a:r>
              <a:rPr lang="en-US" sz="1400" dirty="0">
                <a:solidFill>
                  <a:srgbClr val="000000"/>
                </a:solidFill>
              </a:rPr>
              <a:t>Joseph </a:t>
            </a:r>
            <a:r>
              <a:rPr lang="en-US" sz="1400" dirty="0" err="1">
                <a:solidFill>
                  <a:srgbClr val="000000"/>
                </a:solidFill>
              </a:rPr>
              <a:t>Siino</a:t>
            </a:r>
            <a:endParaRPr lang="en-US" sz="1400" dirty="0">
              <a:solidFill>
                <a:srgbClr val="000000"/>
              </a:solidFill>
            </a:endParaRPr>
          </a:p>
          <a:p>
            <a:pPr marL="342900" indent="-342900">
              <a:lnSpc>
                <a:spcPct val="90000"/>
              </a:lnSpc>
              <a:spcBef>
                <a:spcPct val="20000"/>
              </a:spcBef>
              <a:buFontTx/>
              <a:buChar char="•"/>
            </a:pPr>
            <a:endParaRPr lang="en-US" sz="800" dirty="0">
              <a:solidFill>
                <a:srgbClr val="000000"/>
              </a:solidFill>
            </a:endParaRPr>
          </a:p>
          <a:p>
            <a:pPr marL="342900" indent="-342900">
              <a:lnSpc>
                <a:spcPct val="90000"/>
              </a:lnSpc>
              <a:spcBef>
                <a:spcPct val="20000"/>
              </a:spcBef>
            </a:pPr>
            <a:r>
              <a:rPr lang="en-US" sz="1400" b="1" dirty="0">
                <a:solidFill>
                  <a:srgbClr val="000000"/>
                </a:solidFill>
              </a:rPr>
              <a:t>Cleveland Clinic</a:t>
            </a:r>
          </a:p>
          <a:p>
            <a:pPr marL="342900" indent="-342900">
              <a:lnSpc>
                <a:spcPct val="90000"/>
              </a:lnSpc>
              <a:spcBef>
                <a:spcPct val="20000"/>
              </a:spcBef>
              <a:buFont typeface="Arial"/>
              <a:buChar char="•"/>
            </a:pPr>
            <a:r>
              <a:rPr lang="en-US" sz="1400" dirty="0">
                <a:solidFill>
                  <a:srgbClr val="000000"/>
                </a:solidFill>
              </a:rPr>
              <a:t>Brian Rubin</a:t>
            </a:r>
          </a:p>
          <a:p>
            <a:pPr marL="342900" indent="-342900">
              <a:lnSpc>
                <a:spcPct val="90000"/>
              </a:lnSpc>
              <a:spcBef>
                <a:spcPct val="20000"/>
              </a:spcBef>
              <a:buFontTx/>
              <a:buChar char="•"/>
            </a:pPr>
            <a:endParaRPr lang="en-US" sz="800" dirty="0">
              <a:solidFill>
                <a:srgbClr val="000000"/>
              </a:solidFill>
            </a:endParaRPr>
          </a:p>
          <a:p>
            <a:pPr marL="342900" indent="-342900">
              <a:lnSpc>
                <a:spcPct val="90000"/>
              </a:lnSpc>
              <a:spcBef>
                <a:spcPct val="20000"/>
              </a:spcBef>
              <a:buFontTx/>
              <a:buChar char="•"/>
            </a:pPr>
            <a:endParaRPr lang="en-US" sz="800" dirty="0">
              <a:solidFill>
                <a:srgbClr val="000000"/>
              </a:solidFill>
            </a:endParaRPr>
          </a:p>
          <a:p>
            <a:pPr marL="342900" indent="-342900">
              <a:lnSpc>
                <a:spcPct val="90000"/>
              </a:lnSpc>
              <a:spcBef>
                <a:spcPct val="20000"/>
              </a:spcBef>
              <a:buFontTx/>
              <a:buChar char="•"/>
            </a:pPr>
            <a:endParaRPr lang="en-US" sz="800" dirty="0" smtClean="0">
              <a:solidFill>
                <a:srgbClr val="000000"/>
              </a:solidFill>
            </a:endParaRPr>
          </a:p>
          <a:p>
            <a:pPr marL="342900" indent="-342900">
              <a:lnSpc>
                <a:spcPct val="90000"/>
              </a:lnSpc>
              <a:spcBef>
                <a:spcPct val="20000"/>
              </a:spcBef>
              <a:buFontTx/>
              <a:buChar char="•"/>
            </a:pPr>
            <a:endParaRPr lang="en-US" sz="1400" dirty="0">
              <a:solidFill>
                <a:srgbClr val="000000"/>
              </a:solidFill>
            </a:endParaRPr>
          </a:p>
        </p:txBody>
      </p:sp>
      <p:sp>
        <p:nvSpPr>
          <p:cNvPr id="7" name="Rectangle 6"/>
          <p:cNvSpPr/>
          <p:nvPr/>
        </p:nvSpPr>
        <p:spPr bwMode="auto">
          <a:xfrm>
            <a:off x="678873" y="920855"/>
            <a:ext cx="2213905" cy="4366174"/>
          </a:xfrm>
          <a:prstGeom prst="rect">
            <a:avLst/>
          </a:prstGeom>
          <a:noFill/>
          <a:ln w="38100" cap="rnd" cmpd="sng" algn="ctr">
            <a:solidFill>
              <a:schemeClr val="accent6">
                <a:lumMod val="60000"/>
                <a:lumOff val="40000"/>
              </a:schemeClr>
            </a:solidFill>
            <a:prstDash val="solid"/>
            <a:round/>
            <a:headEnd type="none" w="med" len="med"/>
            <a:tailEnd type="triangle" w="med" len="med"/>
          </a:ln>
          <a:effectLst>
            <a:softEdge rad="12700"/>
          </a:effectLst>
          <a:scene3d>
            <a:camera prst="orthographicFront">
              <a:rot lat="0" lon="0" rev="0"/>
            </a:camera>
            <a:lightRig rig="threePt" dir="t"/>
          </a:scene3d>
        </p:spPr>
        <p:txBody>
          <a:bodyPr/>
          <a:lstStyle/>
          <a:p>
            <a:pPr>
              <a:defRPr/>
            </a:pPr>
            <a:endParaRPr lang="en-US" dirty="0">
              <a:solidFill>
                <a:srgbClr val="3B3073"/>
              </a:solidFill>
              <a:latin typeface="Arial" pitchFamily="112" charset="0"/>
            </a:endParaRPr>
          </a:p>
        </p:txBody>
      </p:sp>
      <p:pic>
        <p:nvPicPr>
          <p:cNvPr id="36871"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43425" y="5494338"/>
            <a:ext cx="24082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89163" y="5446713"/>
            <a:ext cx="177641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91425" y="5346700"/>
            <a:ext cx="1016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Box 5"/>
          <p:cNvSpPr txBox="1">
            <a:spLocks noChangeArrowheads="1"/>
          </p:cNvSpPr>
          <p:nvPr/>
        </p:nvSpPr>
        <p:spPr bwMode="auto">
          <a:xfrm>
            <a:off x="1651000" y="6423025"/>
            <a:ext cx="3103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a:solidFill>
                  <a:srgbClr val="3B3073"/>
                </a:solidFill>
                <a:latin typeface="Times New Roman" charset="0"/>
                <a:cs typeface="Times New Roman" charset="0"/>
              </a:rPr>
              <a:t>University of Pittsburgh Cancer Institute</a:t>
            </a:r>
          </a:p>
        </p:txBody>
      </p:sp>
      <p:sp>
        <p:nvSpPr>
          <p:cNvPr id="36876" name="TextBox 19"/>
          <p:cNvSpPr txBox="1">
            <a:spLocks noChangeArrowheads="1"/>
          </p:cNvSpPr>
          <p:nvPr/>
        </p:nvSpPr>
        <p:spPr bwMode="auto">
          <a:xfrm>
            <a:off x="5162550" y="6423025"/>
            <a:ext cx="2212975" cy="307975"/>
          </a:xfrm>
          <a:prstGeom prst="rect">
            <a:avLst/>
          </a:prstGeom>
          <a:noFill/>
          <a:ln w="9525">
            <a:solidFill>
              <a:srgbClr val="3B307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i="1">
                <a:solidFill>
                  <a:srgbClr val="3B3073"/>
                </a:solidFill>
                <a:cs typeface="Arial" charset="0"/>
              </a:rPr>
              <a:t>numerous private donors</a:t>
            </a:r>
          </a:p>
        </p:txBody>
      </p:sp>
      <p:pic>
        <p:nvPicPr>
          <p:cNvPr id="36877" name="Picture 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04925" y="6400800"/>
            <a:ext cx="3603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9152" y="5496999"/>
            <a:ext cx="1018737" cy="611243"/>
          </a:xfrm>
          <a:prstGeom prst="rect">
            <a:avLst/>
          </a:prstGeom>
        </p:spPr>
      </p:pic>
    </p:spTree>
    <p:extLst>
      <p:ext uri="{BB962C8B-B14F-4D97-AF65-F5344CB8AC3E}">
        <p14:creationId xmlns:p14="http://schemas.microsoft.com/office/powerpoint/2010/main" val="162415384"/>
      </p:ext>
    </p:extLst>
  </p:cSld>
  <p:clrMapOvr>
    <a:masterClrMapping/>
  </p:clrMapOvr>
  <p:transition xmlns:p14="http://schemas.microsoft.com/office/powerpoint/2010/main" advTm="45833"/>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598"/>
            <a:ext cx="9144000" cy="1380630"/>
          </a:xfrm>
        </p:spPr>
        <p:txBody>
          <a:bodyPr/>
          <a:lstStyle/>
          <a:p>
            <a:pPr>
              <a:spcAft>
                <a:spcPts val="1200"/>
              </a:spcAft>
            </a:pPr>
            <a:r>
              <a:rPr lang="en-US" dirty="0" smtClean="0"/>
              <a:t>Conclusions</a:t>
            </a:r>
            <a:br>
              <a:rPr lang="en-US" dirty="0" smtClean="0"/>
            </a:br>
            <a:r>
              <a:rPr lang="en-US" dirty="0" smtClean="0"/>
              <a:t>NEED TO REVISE TO INCLUDE ALL OF THE PREVIOUS CHEMO BRAIN</a:t>
            </a:r>
            <a:endParaRPr lang="en-US" dirty="0"/>
          </a:p>
        </p:txBody>
      </p:sp>
      <p:sp>
        <p:nvSpPr>
          <p:cNvPr id="8" name="Content Placeholder 2"/>
          <p:cNvSpPr>
            <a:spLocks noGrp="1"/>
          </p:cNvSpPr>
          <p:nvPr>
            <p:ph idx="1"/>
          </p:nvPr>
        </p:nvSpPr>
        <p:spPr>
          <a:xfrm>
            <a:off x="412492" y="1533299"/>
            <a:ext cx="8319017" cy="4501711"/>
          </a:xfrm>
        </p:spPr>
        <p:txBody>
          <a:bodyPr/>
          <a:lstStyle/>
          <a:p>
            <a:pPr>
              <a:spcBef>
                <a:spcPts val="0"/>
              </a:spcBef>
              <a:spcAft>
                <a:spcPts val="1200"/>
              </a:spcAft>
            </a:pPr>
            <a:r>
              <a:rPr lang="en-US" sz="2800" dirty="0"/>
              <a:t>MAAT appears to be more effective than </a:t>
            </a:r>
            <a:r>
              <a:rPr lang="en-US" sz="2800" dirty="0" smtClean="0"/>
              <a:t>other cognitive behavioral therapy.</a:t>
            </a:r>
          </a:p>
          <a:p>
            <a:pPr>
              <a:spcBef>
                <a:spcPts val="0"/>
              </a:spcBef>
              <a:spcAft>
                <a:spcPts val="1200"/>
              </a:spcAft>
            </a:pPr>
            <a:endParaRPr lang="en-US" sz="2800" dirty="0"/>
          </a:p>
          <a:p>
            <a:pPr>
              <a:spcBef>
                <a:spcPts val="0"/>
              </a:spcBef>
              <a:spcAft>
                <a:spcPts val="1200"/>
              </a:spcAft>
            </a:pPr>
            <a:r>
              <a:rPr lang="en-US" sz="2800" dirty="0"/>
              <a:t>MAAT likely has positive sustained effects on quality of life (less anxiety about cognitive failures</a:t>
            </a:r>
            <a:r>
              <a:rPr lang="en-US" sz="2800" dirty="0" smtClean="0"/>
              <a:t>).</a:t>
            </a:r>
          </a:p>
          <a:p>
            <a:pPr>
              <a:spcBef>
                <a:spcPts val="0"/>
              </a:spcBef>
              <a:spcAft>
                <a:spcPts val="1200"/>
              </a:spcAft>
            </a:pPr>
            <a:endParaRPr lang="en-US" sz="2800" dirty="0"/>
          </a:p>
          <a:p>
            <a:pPr>
              <a:spcBef>
                <a:spcPts val="0"/>
              </a:spcBef>
              <a:spcAft>
                <a:spcPts val="1200"/>
              </a:spcAft>
            </a:pPr>
            <a:r>
              <a:rPr lang="en-US" sz="2800" dirty="0"/>
              <a:t>It can readily be delivered electronically with high survivor </a:t>
            </a:r>
            <a:r>
              <a:rPr lang="en-US" sz="2800" dirty="0" smtClean="0"/>
              <a:t>satisfaction.</a:t>
            </a:r>
          </a:p>
        </p:txBody>
      </p:sp>
    </p:spTree>
    <p:extLst>
      <p:ext uri="{BB962C8B-B14F-4D97-AF65-F5344CB8AC3E}">
        <p14:creationId xmlns:p14="http://schemas.microsoft.com/office/powerpoint/2010/main" val="851850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0817" y="5771663"/>
            <a:ext cx="4202367" cy="646331"/>
          </a:xfrm>
          <a:prstGeom prst="rect">
            <a:avLst/>
          </a:prstGeom>
          <a:noFill/>
        </p:spPr>
        <p:txBody>
          <a:bodyPr wrap="none" rtlCol="0">
            <a:spAutoFit/>
          </a:bodyPr>
          <a:lstStyle/>
          <a:p>
            <a:r>
              <a:rPr lang="en-US" sz="3600" b="1" dirty="0" smtClean="0">
                <a:solidFill>
                  <a:srgbClr val="022661"/>
                </a:solidFill>
                <a:latin typeface="Iowan Old Style Black"/>
                <a:cs typeface="Iowan Old Style Black"/>
              </a:rPr>
              <a:t>WE WANT </a:t>
            </a:r>
            <a:r>
              <a:rPr lang="en-US" sz="3600" b="1" dirty="0" smtClean="0">
                <a:solidFill>
                  <a:srgbClr val="FF0000"/>
                </a:solidFill>
                <a:latin typeface="Iowan Old Style Black"/>
                <a:cs typeface="Iowan Old Style Black"/>
              </a:rPr>
              <a:t>YOU</a:t>
            </a:r>
            <a:endParaRPr lang="en-US" sz="3600" b="1" dirty="0">
              <a:latin typeface="Iowan Old Style Black"/>
              <a:cs typeface="Iowan Old Style Black"/>
            </a:endParaRPr>
          </a:p>
        </p:txBody>
      </p:sp>
      <p:pic>
        <p:nvPicPr>
          <p:cNvPr id="3" name="Picture 2" descr="WantYou.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8325" y="236938"/>
            <a:ext cx="4067350" cy="5420086"/>
          </a:xfrm>
          <a:prstGeom prst="rect">
            <a:avLst/>
          </a:prstGeom>
        </p:spPr>
      </p:pic>
      <p:sp>
        <p:nvSpPr>
          <p:cNvPr id="4" name="Rectangle 3"/>
          <p:cNvSpPr/>
          <p:nvPr/>
        </p:nvSpPr>
        <p:spPr>
          <a:xfrm>
            <a:off x="3148508" y="5453852"/>
            <a:ext cx="1647412" cy="184666"/>
          </a:xfrm>
          <a:prstGeom prst="rect">
            <a:avLst/>
          </a:prstGeom>
        </p:spPr>
        <p:txBody>
          <a:bodyPr wrap="square">
            <a:spAutoFit/>
          </a:bodyPr>
          <a:lstStyle/>
          <a:p>
            <a:pPr algn="ctr"/>
            <a:r>
              <a:rPr lang="en-US" sz="600" i="1" dirty="0" err="1" smtClean="0"/>
              <a:t>auburnplayers.org</a:t>
            </a:r>
            <a:endParaRPr lang="en-US" sz="600" i="1" dirty="0"/>
          </a:p>
        </p:txBody>
      </p:sp>
    </p:spTree>
    <p:extLst>
      <p:ext uri="{BB962C8B-B14F-4D97-AF65-F5344CB8AC3E}">
        <p14:creationId xmlns:p14="http://schemas.microsoft.com/office/powerpoint/2010/main" val="302846606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4706949" y="1074568"/>
            <a:ext cx="4201419" cy="3038463"/>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12" name="Rectangle 2"/>
          <p:cNvSpPr>
            <a:spLocks noChangeArrowheads="1"/>
          </p:cNvSpPr>
          <p:nvPr/>
        </p:nvSpPr>
        <p:spPr bwMode="auto">
          <a:xfrm>
            <a:off x="318335" y="1080928"/>
            <a:ext cx="4201419" cy="3038463"/>
          </a:xfrm>
          <a:prstGeom prst="rect">
            <a:avLst/>
          </a:prstGeom>
          <a:gradFill rotWithShape="1">
            <a:gsLst>
              <a:gs pos="0">
                <a:srgbClr val="FFFFFF"/>
              </a:gs>
              <a:gs pos="64000">
                <a:srgbClr val="FFFFFF"/>
              </a:gs>
              <a:gs pos="100000">
                <a:srgbClr val="FFFFFF"/>
              </a:gs>
            </a:gsLst>
            <a:lin ang="5400000" scaled="1"/>
          </a:gradFill>
          <a:ln w="3175">
            <a:solidFill>
              <a:srgbClr val="A6A6A6"/>
            </a:solidFill>
            <a:miter lim="800000"/>
            <a:headEnd/>
            <a:tailEnd/>
          </a:ln>
          <a:effectLst>
            <a:outerShdw blurRad="63500" dist="38100" dir="2700000" algn="tl" rotWithShape="0">
              <a:srgbClr val="000000">
                <a:alpha val="39999"/>
              </a:srgbClr>
            </a:outerShdw>
          </a:effectLst>
        </p:spPr>
        <p:txBody>
          <a:bodyPr wrap="none" anchor="ctr"/>
          <a:lstStyle/>
          <a:p>
            <a:pPr algn="ctr">
              <a:defRPr/>
            </a:pPr>
            <a:endParaRPr lang="en-US">
              <a:solidFill>
                <a:srgbClr val="000000"/>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685800" y="-67223"/>
            <a:ext cx="7772400" cy="1143000"/>
          </a:xfrm>
        </p:spPr>
        <p:txBody>
          <a:bodyPr/>
          <a:lstStyle/>
          <a:p>
            <a:r>
              <a:rPr lang="en-US" dirty="0" smtClean="0"/>
              <a:t>ABL is a survival factor in GIST cells</a:t>
            </a:r>
            <a:endParaRPr lang="en-US" dirty="0"/>
          </a:p>
        </p:txBody>
      </p:sp>
      <p:pic>
        <p:nvPicPr>
          <p:cNvPr id="5" name="Picture 4"/>
          <p:cNvPicPr>
            <a:picLocks noChangeAspect="1"/>
          </p:cNvPicPr>
          <p:nvPr/>
        </p:nvPicPr>
        <p:blipFill>
          <a:blip r:embed="rId3"/>
          <a:stretch>
            <a:fillRect/>
          </a:stretch>
        </p:blipFill>
        <p:spPr>
          <a:xfrm>
            <a:off x="5015844" y="13095101"/>
            <a:ext cx="2273300" cy="1549400"/>
          </a:xfrm>
          <a:prstGeom prst="rect">
            <a:avLst/>
          </a:prstGeom>
        </p:spPr>
      </p:pic>
      <p:pic>
        <p:nvPicPr>
          <p:cNvPr id="7" name="Picture 6"/>
          <p:cNvPicPr>
            <a:picLocks noChangeAspect="1"/>
          </p:cNvPicPr>
          <p:nvPr/>
        </p:nvPicPr>
        <p:blipFill>
          <a:blip r:embed="rId4"/>
          <a:stretch>
            <a:fillRect/>
          </a:stretch>
        </p:blipFill>
        <p:spPr>
          <a:xfrm>
            <a:off x="524899" y="1820121"/>
            <a:ext cx="3824702" cy="1560076"/>
          </a:xfrm>
          <a:prstGeom prst="rect">
            <a:avLst/>
          </a:prstGeom>
        </p:spPr>
      </p:pic>
      <p:grpSp>
        <p:nvGrpSpPr>
          <p:cNvPr id="4" name="Group 3"/>
          <p:cNvGrpSpPr/>
          <p:nvPr/>
        </p:nvGrpSpPr>
        <p:grpSpPr>
          <a:xfrm>
            <a:off x="5012157" y="1257329"/>
            <a:ext cx="3535473" cy="2748139"/>
            <a:chOff x="5120777" y="3855379"/>
            <a:chExt cx="3120259" cy="2393829"/>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2869" t="1" r="51544" b="76840"/>
            <a:stretch/>
          </p:blipFill>
          <p:spPr>
            <a:xfrm>
              <a:off x="5120777" y="3855379"/>
              <a:ext cx="3120259" cy="113145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49027" t="4990" r="26556" b="73295"/>
            <a:stretch/>
          </p:blipFill>
          <p:spPr>
            <a:xfrm>
              <a:off x="6009945" y="5032330"/>
              <a:ext cx="1917017" cy="1216878"/>
            </a:xfrm>
            <a:prstGeom prst="rect">
              <a:avLst/>
            </a:prstGeom>
          </p:spPr>
        </p:pic>
      </p:grpSp>
      <p:sp>
        <p:nvSpPr>
          <p:cNvPr id="6" name="TextBox 5"/>
          <p:cNvSpPr txBox="1"/>
          <p:nvPr/>
        </p:nvSpPr>
        <p:spPr>
          <a:xfrm>
            <a:off x="714649" y="4566674"/>
            <a:ext cx="7714702" cy="1938992"/>
          </a:xfrm>
          <a:prstGeom prst="rect">
            <a:avLst/>
          </a:prstGeom>
          <a:noFill/>
        </p:spPr>
        <p:txBody>
          <a:bodyPr wrap="square" rtlCol="0">
            <a:spAutoFit/>
          </a:bodyPr>
          <a:lstStyle/>
          <a:p>
            <a:pPr marL="342900" indent="-342900">
              <a:spcAft>
                <a:spcPts val="1200"/>
              </a:spcAft>
              <a:buFont typeface="Arial"/>
              <a:buChar char="•"/>
            </a:pPr>
            <a:r>
              <a:rPr lang="en-US" dirty="0" smtClean="0"/>
              <a:t>new KIT inhibitors for GIST should have increased specificity for KIT and reduced ability to inhibit ABL</a:t>
            </a:r>
          </a:p>
          <a:p>
            <a:pPr marL="342900" indent="-342900">
              <a:spcAft>
                <a:spcPts val="0"/>
              </a:spcAft>
              <a:buFont typeface="Arial"/>
              <a:buChar char="•"/>
            </a:pPr>
            <a:r>
              <a:rPr lang="en-US" dirty="0" smtClean="0"/>
              <a:t>sunitinib, regorafenib </a:t>
            </a:r>
            <a:r>
              <a:rPr lang="en-US" dirty="0" smtClean="0">
                <a:sym typeface="Wingdings"/>
              </a:rPr>
              <a:t> </a:t>
            </a:r>
            <a:r>
              <a:rPr lang="en-US" dirty="0" smtClean="0"/>
              <a:t>no </a:t>
            </a:r>
            <a:r>
              <a:rPr lang="en-US" dirty="0"/>
              <a:t>significant ABL inhibition</a:t>
            </a:r>
          </a:p>
          <a:p>
            <a:pPr marL="342900" indent="-342900">
              <a:spcAft>
                <a:spcPts val="1200"/>
              </a:spcAft>
              <a:buFont typeface="Arial"/>
              <a:buChar char="•"/>
            </a:pPr>
            <a:r>
              <a:rPr lang="en-US" dirty="0" err="1" smtClean="0"/>
              <a:t>nilotinib</a:t>
            </a:r>
            <a:r>
              <a:rPr lang="en-US" dirty="0" smtClean="0"/>
              <a:t>, dasatinib      </a:t>
            </a:r>
            <a:r>
              <a:rPr lang="en-US" dirty="0" smtClean="0">
                <a:sym typeface="Wingdings"/>
              </a:rPr>
              <a:t> </a:t>
            </a:r>
            <a:r>
              <a:rPr lang="en-US" dirty="0" smtClean="0"/>
              <a:t>strong </a:t>
            </a:r>
            <a:r>
              <a:rPr lang="en-US" dirty="0"/>
              <a:t>ABL inhibition</a:t>
            </a:r>
          </a:p>
          <a:p>
            <a:pPr marL="342900" indent="-342900">
              <a:spcAft>
                <a:spcPts val="600"/>
              </a:spcAft>
              <a:buFont typeface="Arial"/>
              <a:buChar char="•"/>
            </a:pPr>
            <a:r>
              <a:rPr lang="en-US" dirty="0" smtClean="0"/>
              <a:t>BLU-285, DCC-2618</a:t>
            </a:r>
          </a:p>
        </p:txBody>
      </p:sp>
      <p:sp>
        <p:nvSpPr>
          <p:cNvPr id="14" name="Text Box 41"/>
          <p:cNvSpPr txBox="1">
            <a:spLocks noChangeArrowheads="1"/>
          </p:cNvSpPr>
          <p:nvPr/>
        </p:nvSpPr>
        <p:spPr bwMode="auto">
          <a:xfrm>
            <a:off x="4079012" y="4143114"/>
            <a:ext cx="4893058" cy="246221"/>
          </a:xfrm>
          <a:prstGeom prst="rect">
            <a:avLst/>
          </a:prstGeom>
          <a:noFill/>
          <a:ln w="25400">
            <a:noFill/>
            <a:miter lim="800000"/>
            <a:headEnd/>
            <a:tailEnd/>
          </a:ln>
        </p:spPr>
        <p:txBody>
          <a:bodyPr wrap="square">
            <a:spAutoFit/>
          </a:bodyPr>
          <a:lstStyle/>
          <a:p>
            <a:pPr algn="r"/>
            <a:r>
              <a:rPr lang="en-US" sz="1000" i="1" dirty="0" smtClean="0"/>
              <a:t>Rausch J, et al. </a:t>
            </a:r>
            <a:r>
              <a:rPr lang="en-US" sz="1000" i="1" dirty="0" err="1" smtClean="0"/>
              <a:t>Oncotarget</a:t>
            </a:r>
            <a:r>
              <a:rPr lang="en-US" sz="1000" i="1" dirty="0" smtClean="0"/>
              <a:t> 2017</a:t>
            </a:r>
            <a:endParaRPr lang="en-US" sz="1000" dirty="0"/>
          </a:p>
        </p:txBody>
      </p:sp>
      <p:sp>
        <p:nvSpPr>
          <p:cNvPr id="9" name="Rectangle 8"/>
          <p:cNvSpPr/>
          <p:nvPr/>
        </p:nvSpPr>
        <p:spPr bwMode="auto">
          <a:xfrm>
            <a:off x="451195" y="1771419"/>
            <a:ext cx="375995" cy="275740"/>
          </a:xfrm>
          <a:prstGeom prst="rect">
            <a:avLst/>
          </a:prstGeom>
          <a:solidFill>
            <a:srgbClr val="FFFFFF"/>
          </a:solidFill>
          <a:ln w="25400" cap="flat" cmpd="sng" algn="ctr">
            <a:solidFill>
              <a:srgbClr val="FFFF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95864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8336" y="369868"/>
            <a:ext cx="4428680" cy="6090521"/>
          </a:xfrm>
          <a:prstGeom prst="rect">
            <a:avLst/>
          </a:prstGeom>
        </p:spPr>
      </p:pic>
      <p:sp>
        <p:nvSpPr>
          <p:cNvPr id="11" name="TextBox 10"/>
          <p:cNvSpPr txBox="1"/>
          <p:nvPr/>
        </p:nvSpPr>
        <p:spPr>
          <a:xfrm>
            <a:off x="1747508" y="6450175"/>
            <a:ext cx="1646605" cy="215444"/>
          </a:xfrm>
          <a:prstGeom prst="rect">
            <a:avLst/>
          </a:prstGeom>
          <a:noFill/>
        </p:spPr>
        <p:txBody>
          <a:bodyPr wrap="none" rtlCol="0">
            <a:spAutoFit/>
          </a:bodyPr>
          <a:lstStyle/>
          <a:p>
            <a:r>
              <a:rPr lang="en-US" sz="800" dirty="0" smtClean="0"/>
              <a:t>modified from: http://</a:t>
            </a:r>
            <a:r>
              <a:rPr lang="en-US" sz="800" dirty="0" err="1" smtClean="0"/>
              <a:t>www.ntz.de</a:t>
            </a:r>
            <a:endParaRPr lang="en-US" sz="800" dirty="0"/>
          </a:p>
        </p:txBody>
      </p:sp>
      <p:sp>
        <p:nvSpPr>
          <p:cNvPr id="3" name="Rounded Rectangle 2"/>
          <p:cNvSpPr/>
          <p:nvPr/>
        </p:nvSpPr>
        <p:spPr bwMode="auto">
          <a:xfrm>
            <a:off x="1862666" y="495905"/>
            <a:ext cx="4136572" cy="66523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0C1F81"/>
                </a:solidFill>
                <a:latin typeface="Arial" pitchFamily="105" charset="0"/>
              </a:rPr>
              <a:t>T</a:t>
            </a:r>
            <a:r>
              <a:rPr kumimoji="0" lang="en-US" sz="2800" b="1" i="0" u="none" strike="noStrike" cap="none" normalizeH="0" baseline="0" dirty="0" smtClean="0">
                <a:ln>
                  <a:noFill/>
                </a:ln>
                <a:solidFill>
                  <a:srgbClr val="0C1F81"/>
                </a:solidFill>
                <a:effectLst/>
                <a:latin typeface="Arial" pitchFamily="105" charset="0"/>
              </a:rPr>
              <a:t>he cell</a:t>
            </a:r>
            <a:endParaRPr kumimoji="0" lang="en-US" sz="2800" b="1" i="0" u="none" strike="noStrike" cap="none" normalizeH="0" baseline="0" dirty="0">
              <a:ln>
                <a:noFill/>
              </a:ln>
              <a:solidFill>
                <a:srgbClr val="0C1F81"/>
              </a:solidFill>
              <a:effectLst/>
              <a:latin typeface="Arial" pitchFamily="105" charset="0"/>
            </a:endParaRPr>
          </a:p>
        </p:txBody>
      </p:sp>
      <p:sp>
        <p:nvSpPr>
          <p:cNvPr id="5" name="Rounded Rectangle 4"/>
          <p:cNvSpPr/>
          <p:nvPr/>
        </p:nvSpPr>
        <p:spPr bwMode="auto">
          <a:xfrm>
            <a:off x="2056190" y="1814286"/>
            <a:ext cx="979715" cy="278190"/>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cell wall</a:t>
            </a:r>
            <a:endParaRPr kumimoji="0" lang="en-US" sz="1400" i="0" u="none" strike="noStrike" cap="none" normalizeH="0" baseline="0" dirty="0">
              <a:ln>
                <a:noFill/>
              </a:ln>
              <a:solidFill>
                <a:srgbClr val="0C1F81"/>
              </a:solidFill>
              <a:effectLst/>
              <a:latin typeface="Arial" pitchFamily="105" charset="0"/>
            </a:endParaRPr>
          </a:p>
        </p:txBody>
      </p:sp>
      <p:sp>
        <p:nvSpPr>
          <p:cNvPr id="7" name="Rounded Rectangle 6"/>
          <p:cNvSpPr/>
          <p:nvPr/>
        </p:nvSpPr>
        <p:spPr bwMode="auto">
          <a:xfrm>
            <a:off x="2116667" y="2486781"/>
            <a:ext cx="991809" cy="270933"/>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ribosome</a:t>
            </a:r>
            <a:endParaRPr kumimoji="0" lang="en-US" sz="1400" i="0" u="none" strike="noStrike" cap="none" normalizeH="0" baseline="0" dirty="0">
              <a:ln>
                <a:noFill/>
              </a:ln>
              <a:solidFill>
                <a:srgbClr val="0C1F81"/>
              </a:solidFill>
              <a:effectLst/>
              <a:latin typeface="Arial" pitchFamily="105" charset="0"/>
            </a:endParaRPr>
          </a:p>
        </p:txBody>
      </p:sp>
      <p:sp>
        <p:nvSpPr>
          <p:cNvPr id="8" name="Rounded Rectangle 7"/>
          <p:cNvSpPr/>
          <p:nvPr/>
        </p:nvSpPr>
        <p:spPr bwMode="auto">
          <a:xfrm>
            <a:off x="5300134" y="2184400"/>
            <a:ext cx="832152" cy="295124"/>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nucleus</a:t>
            </a:r>
            <a:endParaRPr kumimoji="0" lang="en-US" sz="1400" i="0" u="none" strike="noStrike" cap="none" normalizeH="0" baseline="0" dirty="0">
              <a:ln>
                <a:noFill/>
              </a:ln>
              <a:solidFill>
                <a:srgbClr val="0C1F81"/>
              </a:solidFill>
              <a:effectLst/>
              <a:latin typeface="Arial" pitchFamily="105" charset="0"/>
            </a:endParaRPr>
          </a:p>
        </p:txBody>
      </p:sp>
      <p:sp>
        <p:nvSpPr>
          <p:cNvPr id="9" name="Rounded Rectangle 8"/>
          <p:cNvSpPr/>
          <p:nvPr/>
        </p:nvSpPr>
        <p:spPr bwMode="auto">
          <a:xfrm>
            <a:off x="5009847" y="2559353"/>
            <a:ext cx="1086153" cy="30721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cytoplasm</a:t>
            </a:r>
            <a:endParaRPr kumimoji="0" lang="en-US" sz="1400" i="0" u="none" strike="noStrike" cap="none" normalizeH="0" baseline="0" dirty="0">
              <a:ln>
                <a:noFill/>
              </a:ln>
              <a:solidFill>
                <a:srgbClr val="0C1F81"/>
              </a:solidFill>
              <a:effectLst/>
              <a:latin typeface="Arial" pitchFamily="105" charset="0"/>
            </a:endParaRPr>
          </a:p>
        </p:txBody>
      </p:sp>
      <p:sp>
        <p:nvSpPr>
          <p:cNvPr id="12" name="Rounded Rectangle 11"/>
          <p:cNvSpPr/>
          <p:nvPr/>
        </p:nvSpPr>
        <p:spPr bwMode="auto">
          <a:xfrm>
            <a:off x="1776414" y="1223786"/>
            <a:ext cx="4348059" cy="1941693"/>
          </a:xfrm>
          <a:prstGeom prst="roundRect">
            <a:avLst/>
          </a:prstGeom>
          <a:solidFill>
            <a:srgbClr val="06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rgbClr val="0C1F81"/>
              </a:solidFill>
              <a:effectLst/>
              <a:latin typeface="Arial" pitchFamily="105" charset="0"/>
            </a:endParaRPr>
          </a:p>
        </p:txBody>
      </p:sp>
      <p:sp>
        <p:nvSpPr>
          <p:cNvPr id="4" name="Oval 3"/>
          <p:cNvSpPr/>
          <p:nvPr/>
        </p:nvSpPr>
        <p:spPr bwMode="auto">
          <a:xfrm>
            <a:off x="3268534" y="2185534"/>
            <a:ext cx="2681875" cy="1818055"/>
          </a:xfrm>
          <a:prstGeom prst="ellipse">
            <a:avLst/>
          </a:prstGeom>
          <a:solidFill>
            <a:srgbClr val="05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804838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8336" y="369868"/>
            <a:ext cx="4428680" cy="6090521"/>
          </a:xfrm>
          <a:prstGeom prst="rect">
            <a:avLst/>
          </a:prstGeom>
        </p:spPr>
      </p:pic>
      <p:sp>
        <p:nvSpPr>
          <p:cNvPr id="11" name="TextBox 10"/>
          <p:cNvSpPr txBox="1"/>
          <p:nvPr/>
        </p:nvSpPr>
        <p:spPr>
          <a:xfrm>
            <a:off x="1747508" y="6450175"/>
            <a:ext cx="1646605" cy="215444"/>
          </a:xfrm>
          <a:prstGeom prst="rect">
            <a:avLst/>
          </a:prstGeom>
          <a:noFill/>
        </p:spPr>
        <p:txBody>
          <a:bodyPr wrap="none" rtlCol="0">
            <a:spAutoFit/>
          </a:bodyPr>
          <a:lstStyle/>
          <a:p>
            <a:r>
              <a:rPr lang="en-US" sz="800" dirty="0" smtClean="0"/>
              <a:t>modified from: http://</a:t>
            </a:r>
            <a:r>
              <a:rPr lang="en-US" sz="800" dirty="0" err="1" smtClean="0"/>
              <a:t>www.ntz.de</a:t>
            </a:r>
            <a:endParaRPr lang="en-US" sz="800" dirty="0"/>
          </a:p>
        </p:txBody>
      </p:sp>
      <p:sp>
        <p:nvSpPr>
          <p:cNvPr id="3" name="Rounded Rectangle 2"/>
          <p:cNvSpPr/>
          <p:nvPr/>
        </p:nvSpPr>
        <p:spPr bwMode="auto">
          <a:xfrm>
            <a:off x="1862666" y="495905"/>
            <a:ext cx="4136572" cy="66523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0C1F81"/>
                </a:solidFill>
                <a:latin typeface="Arial" pitchFamily="105" charset="0"/>
              </a:rPr>
              <a:t>T</a:t>
            </a:r>
            <a:r>
              <a:rPr kumimoji="0" lang="en-US" sz="2800" b="1" i="0" u="none" strike="noStrike" cap="none" normalizeH="0" baseline="0" dirty="0" smtClean="0">
                <a:ln>
                  <a:noFill/>
                </a:ln>
                <a:solidFill>
                  <a:srgbClr val="0C1F81"/>
                </a:solidFill>
                <a:effectLst/>
                <a:latin typeface="Arial" pitchFamily="105" charset="0"/>
              </a:rPr>
              <a:t>he cell</a:t>
            </a:r>
            <a:endParaRPr kumimoji="0" lang="en-US" sz="2800" b="1" i="0" u="none" strike="noStrike" cap="none" normalizeH="0" baseline="0" dirty="0">
              <a:ln>
                <a:noFill/>
              </a:ln>
              <a:solidFill>
                <a:srgbClr val="0C1F81"/>
              </a:solidFill>
              <a:effectLst/>
              <a:latin typeface="Arial" pitchFamily="105" charset="0"/>
            </a:endParaRPr>
          </a:p>
        </p:txBody>
      </p:sp>
      <p:sp>
        <p:nvSpPr>
          <p:cNvPr id="5" name="Rounded Rectangle 4"/>
          <p:cNvSpPr/>
          <p:nvPr/>
        </p:nvSpPr>
        <p:spPr bwMode="auto">
          <a:xfrm>
            <a:off x="1778005" y="1814286"/>
            <a:ext cx="1396999" cy="298532"/>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cell membrane</a:t>
            </a:r>
            <a:endParaRPr kumimoji="0" lang="en-US" sz="1400" i="0" u="none" strike="noStrike" cap="none" normalizeH="0" baseline="0" dirty="0">
              <a:ln>
                <a:noFill/>
              </a:ln>
              <a:solidFill>
                <a:srgbClr val="0C1F81"/>
              </a:solidFill>
              <a:effectLst/>
              <a:latin typeface="Arial" pitchFamily="105" charset="0"/>
            </a:endParaRPr>
          </a:p>
        </p:txBody>
      </p:sp>
      <p:sp>
        <p:nvSpPr>
          <p:cNvPr id="7" name="Rounded Rectangle 6"/>
          <p:cNvSpPr/>
          <p:nvPr/>
        </p:nvSpPr>
        <p:spPr bwMode="auto">
          <a:xfrm>
            <a:off x="2116667" y="2486781"/>
            <a:ext cx="991809" cy="270933"/>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ribosome</a:t>
            </a:r>
            <a:endParaRPr kumimoji="0" lang="en-US" sz="1400" i="0" u="none" strike="noStrike" cap="none" normalizeH="0" baseline="0" dirty="0">
              <a:ln>
                <a:noFill/>
              </a:ln>
              <a:solidFill>
                <a:srgbClr val="0C1F81"/>
              </a:solidFill>
              <a:effectLst/>
              <a:latin typeface="Arial" pitchFamily="105" charset="0"/>
            </a:endParaRPr>
          </a:p>
        </p:txBody>
      </p:sp>
      <p:sp>
        <p:nvSpPr>
          <p:cNvPr id="8" name="Rounded Rectangle 7"/>
          <p:cNvSpPr/>
          <p:nvPr/>
        </p:nvSpPr>
        <p:spPr bwMode="auto">
          <a:xfrm>
            <a:off x="5300134" y="2184400"/>
            <a:ext cx="832152" cy="295124"/>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nucleus</a:t>
            </a:r>
            <a:endParaRPr kumimoji="0" lang="en-US" sz="1400" i="0" u="none" strike="noStrike" cap="none" normalizeH="0" baseline="0" dirty="0">
              <a:ln>
                <a:noFill/>
              </a:ln>
              <a:solidFill>
                <a:srgbClr val="0C1F81"/>
              </a:solidFill>
              <a:effectLst/>
              <a:latin typeface="Arial" pitchFamily="105" charset="0"/>
            </a:endParaRPr>
          </a:p>
        </p:txBody>
      </p:sp>
      <p:sp>
        <p:nvSpPr>
          <p:cNvPr id="9" name="Rounded Rectangle 8"/>
          <p:cNvSpPr/>
          <p:nvPr/>
        </p:nvSpPr>
        <p:spPr bwMode="auto">
          <a:xfrm>
            <a:off x="5009847" y="2559353"/>
            <a:ext cx="1086153" cy="30721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cytoplasm</a:t>
            </a:r>
            <a:endParaRPr kumimoji="0" lang="en-US" sz="1400" i="0" u="none" strike="noStrike" cap="none" normalizeH="0" baseline="0" dirty="0">
              <a:ln>
                <a:noFill/>
              </a:ln>
              <a:solidFill>
                <a:srgbClr val="0C1F81"/>
              </a:solidFill>
              <a:effectLst/>
              <a:latin typeface="Arial" pitchFamily="105" charset="0"/>
            </a:endParaRPr>
          </a:p>
        </p:txBody>
      </p:sp>
      <p:sp>
        <p:nvSpPr>
          <p:cNvPr id="12" name="Rounded Rectangle 11"/>
          <p:cNvSpPr/>
          <p:nvPr/>
        </p:nvSpPr>
        <p:spPr bwMode="auto">
          <a:xfrm>
            <a:off x="1821542" y="2152154"/>
            <a:ext cx="1640397" cy="290285"/>
          </a:xfrm>
          <a:prstGeom prst="roundRect">
            <a:avLst/>
          </a:prstGeom>
          <a:solidFill>
            <a:srgbClr val="06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rgbClr val="0C1F81"/>
              </a:solidFill>
              <a:effectLst/>
              <a:latin typeface="Arial" pitchFamily="105" charset="0"/>
            </a:endParaRPr>
          </a:p>
        </p:txBody>
      </p:sp>
    </p:spTree>
    <p:extLst>
      <p:ext uri="{BB962C8B-B14F-4D97-AF65-F5344CB8AC3E}">
        <p14:creationId xmlns:p14="http://schemas.microsoft.com/office/powerpoint/2010/main" val="38730053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8336" y="369868"/>
            <a:ext cx="4428680" cy="6090521"/>
          </a:xfrm>
          <a:prstGeom prst="rect">
            <a:avLst/>
          </a:prstGeom>
        </p:spPr>
      </p:pic>
      <p:sp>
        <p:nvSpPr>
          <p:cNvPr id="11" name="TextBox 10"/>
          <p:cNvSpPr txBox="1"/>
          <p:nvPr/>
        </p:nvSpPr>
        <p:spPr>
          <a:xfrm>
            <a:off x="1747508" y="6450175"/>
            <a:ext cx="1646605" cy="215444"/>
          </a:xfrm>
          <a:prstGeom prst="rect">
            <a:avLst/>
          </a:prstGeom>
          <a:noFill/>
        </p:spPr>
        <p:txBody>
          <a:bodyPr wrap="none" rtlCol="0">
            <a:spAutoFit/>
          </a:bodyPr>
          <a:lstStyle/>
          <a:p>
            <a:r>
              <a:rPr lang="en-US" sz="800" dirty="0" smtClean="0"/>
              <a:t>modified from: http://</a:t>
            </a:r>
            <a:r>
              <a:rPr lang="en-US" sz="800" dirty="0" err="1" smtClean="0"/>
              <a:t>www.ntz.de</a:t>
            </a:r>
            <a:endParaRPr lang="en-US" sz="800" dirty="0"/>
          </a:p>
        </p:txBody>
      </p:sp>
      <p:sp>
        <p:nvSpPr>
          <p:cNvPr id="3" name="Rounded Rectangle 2"/>
          <p:cNvSpPr/>
          <p:nvPr/>
        </p:nvSpPr>
        <p:spPr bwMode="auto">
          <a:xfrm>
            <a:off x="1862666" y="495905"/>
            <a:ext cx="4136572" cy="66523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0C1F81"/>
                </a:solidFill>
                <a:latin typeface="Arial" pitchFamily="105" charset="0"/>
              </a:rPr>
              <a:t>T</a:t>
            </a:r>
            <a:r>
              <a:rPr kumimoji="0" lang="en-US" sz="2800" b="1" i="0" u="none" strike="noStrike" cap="none" normalizeH="0" baseline="0" dirty="0" smtClean="0">
                <a:ln>
                  <a:noFill/>
                </a:ln>
                <a:solidFill>
                  <a:srgbClr val="0C1F81"/>
                </a:solidFill>
                <a:effectLst/>
                <a:latin typeface="Arial" pitchFamily="105" charset="0"/>
              </a:rPr>
              <a:t>he cell</a:t>
            </a:r>
            <a:endParaRPr kumimoji="0" lang="en-US" sz="2800" b="1" i="0" u="none" strike="noStrike" cap="none" normalizeH="0" baseline="0" dirty="0">
              <a:ln>
                <a:noFill/>
              </a:ln>
              <a:solidFill>
                <a:srgbClr val="0C1F81"/>
              </a:solidFill>
              <a:effectLst/>
              <a:latin typeface="Arial" pitchFamily="105" charset="0"/>
            </a:endParaRPr>
          </a:p>
        </p:txBody>
      </p:sp>
      <p:sp>
        <p:nvSpPr>
          <p:cNvPr id="5" name="Rounded Rectangle 4"/>
          <p:cNvSpPr/>
          <p:nvPr/>
        </p:nvSpPr>
        <p:spPr bwMode="auto">
          <a:xfrm>
            <a:off x="2056190" y="1814286"/>
            <a:ext cx="979715" cy="278190"/>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cell wall</a:t>
            </a:r>
            <a:endParaRPr kumimoji="0" lang="en-US" sz="1400" i="0" u="none" strike="noStrike" cap="none" normalizeH="0" baseline="0" dirty="0">
              <a:ln>
                <a:noFill/>
              </a:ln>
              <a:solidFill>
                <a:srgbClr val="0C1F81"/>
              </a:solidFill>
              <a:effectLst/>
              <a:latin typeface="Arial" pitchFamily="105" charset="0"/>
            </a:endParaRPr>
          </a:p>
        </p:txBody>
      </p:sp>
      <p:sp>
        <p:nvSpPr>
          <p:cNvPr id="6" name="Rounded Rectangle 5"/>
          <p:cNvSpPr/>
          <p:nvPr/>
        </p:nvSpPr>
        <p:spPr bwMode="auto">
          <a:xfrm>
            <a:off x="1821542" y="2152154"/>
            <a:ext cx="1640397" cy="290285"/>
          </a:xfrm>
          <a:prstGeom prst="roundRect">
            <a:avLst/>
          </a:prstGeom>
          <a:solidFill>
            <a:srgbClr val="06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rgbClr val="0C1F81"/>
              </a:solidFill>
              <a:effectLst/>
              <a:latin typeface="Arial" pitchFamily="105" charset="0"/>
            </a:endParaRPr>
          </a:p>
        </p:txBody>
      </p:sp>
      <p:sp>
        <p:nvSpPr>
          <p:cNvPr id="7" name="Rounded Rectangle 6"/>
          <p:cNvSpPr/>
          <p:nvPr/>
        </p:nvSpPr>
        <p:spPr bwMode="auto">
          <a:xfrm>
            <a:off x="2116667" y="2486781"/>
            <a:ext cx="991809" cy="270933"/>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ribosome</a:t>
            </a:r>
            <a:endParaRPr kumimoji="0" lang="en-US" sz="1400" i="0" u="none" strike="noStrike" cap="none" normalizeH="0" baseline="0" dirty="0">
              <a:ln>
                <a:noFill/>
              </a:ln>
              <a:solidFill>
                <a:srgbClr val="0C1F81"/>
              </a:solidFill>
              <a:effectLst/>
              <a:latin typeface="Arial" pitchFamily="105" charset="0"/>
            </a:endParaRPr>
          </a:p>
        </p:txBody>
      </p:sp>
      <p:sp>
        <p:nvSpPr>
          <p:cNvPr id="8" name="Rounded Rectangle 7"/>
          <p:cNvSpPr/>
          <p:nvPr/>
        </p:nvSpPr>
        <p:spPr bwMode="auto">
          <a:xfrm>
            <a:off x="5300134" y="2184400"/>
            <a:ext cx="832152" cy="295124"/>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nucleus</a:t>
            </a:r>
            <a:endParaRPr kumimoji="0" lang="en-US" sz="1400" i="0" u="none" strike="noStrike" cap="none" normalizeH="0" baseline="0" dirty="0">
              <a:ln>
                <a:noFill/>
              </a:ln>
              <a:solidFill>
                <a:srgbClr val="0C1F81"/>
              </a:solidFill>
              <a:effectLst/>
              <a:latin typeface="Arial" pitchFamily="105" charset="0"/>
            </a:endParaRPr>
          </a:p>
        </p:txBody>
      </p:sp>
      <p:sp>
        <p:nvSpPr>
          <p:cNvPr id="9" name="Rounded Rectangle 8"/>
          <p:cNvSpPr/>
          <p:nvPr/>
        </p:nvSpPr>
        <p:spPr bwMode="auto">
          <a:xfrm>
            <a:off x="5009847" y="2559353"/>
            <a:ext cx="1086153" cy="30721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cytoplasm</a:t>
            </a:r>
            <a:endParaRPr kumimoji="0" lang="en-US" sz="1400" i="0" u="none" strike="noStrike" cap="none" normalizeH="0" baseline="0" dirty="0">
              <a:ln>
                <a:noFill/>
              </a:ln>
              <a:solidFill>
                <a:srgbClr val="0C1F81"/>
              </a:solidFill>
              <a:effectLst/>
              <a:latin typeface="Arial" pitchFamily="105" charset="0"/>
            </a:endParaRPr>
          </a:p>
        </p:txBody>
      </p:sp>
      <p:sp>
        <p:nvSpPr>
          <p:cNvPr id="10" name="Oval 9"/>
          <p:cNvSpPr/>
          <p:nvPr/>
        </p:nvSpPr>
        <p:spPr bwMode="auto">
          <a:xfrm rot="18713845">
            <a:off x="4241409" y="1750716"/>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2" name="Oval 11"/>
          <p:cNvSpPr/>
          <p:nvPr/>
        </p:nvSpPr>
        <p:spPr bwMode="auto">
          <a:xfrm rot="18713845">
            <a:off x="4393809" y="1903116"/>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3" name="Oval 12"/>
          <p:cNvSpPr/>
          <p:nvPr/>
        </p:nvSpPr>
        <p:spPr bwMode="auto">
          <a:xfrm rot="14325446">
            <a:off x="3646142" y="1710305"/>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4" name="TextBox 13"/>
          <p:cNvSpPr txBox="1"/>
          <p:nvPr/>
        </p:nvSpPr>
        <p:spPr>
          <a:xfrm>
            <a:off x="5815240" y="1262344"/>
            <a:ext cx="953755" cy="400110"/>
          </a:xfrm>
          <a:prstGeom prst="rect">
            <a:avLst/>
          </a:prstGeom>
          <a:solidFill>
            <a:srgbClr val="CCFFCC"/>
          </a:solidFill>
          <a:ln>
            <a:solidFill>
              <a:srgbClr val="00FF00"/>
            </a:solidFill>
          </a:ln>
        </p:spPr>
        <p:txBody>
          <a:bodyPr wrap="square" rtlCol="0">
            <a:spAutoFit/>
          </a:bodyPr>
          <a:lstStyle/>
          <a:p>
            <a:pPr algn="ctr"/>
            <a:r>
              <a:rPr lang="en-US" dirty="0" smtClean="0">
                <a:solidFill>
                  <a:schemeClr val="accent6"/>
                </a:solidFill>
              </a:rPr>
              <a:t>KIT</a:t>
            </a:r>
            <a:endParaRPr lang="en-US" dirty="0">
              <a:solidFill>
                <a:schemeClr val="accent6"/>
              </a:solidFill>
            </a:endParaRPr>
          </a:p>
        </p:txBody>
      </p:sp>
      <p:cxnSp>
        <p:nvCxnSpPr>
          <p:cNvPr id="15" name="Straight Connector 14"/>
          <p:cNvCxnSpPr/>
          <p:nvPr/>
        </p:nvCxnSpPr>
        <p:spPr bwMode="auto">
          <a:xfrm flipH="1">
            <a:off x="4709938" y="1454821"/>
            <a:ext cx="1060354" cy="234250"/>
          </a:xfrm>
          <a:prstGeom prst="line">
            <a:avLst/>
          </a:prstGeom>
          <a:solidFill>
            <a:schemeClr val="accent1"/>
          </a:solidFill>
          <a:ln w="25400" cap="flat" cmpd="sng" algn="ctr">
            <a:solidFill>
              <a:schemeClr val="bg1"/>
            </a:solidFill>
            <a:prstDash val="solid"/>
            <a:round/>
            <a:headEnd type="none" w="med" len="med"/>
            <a:tailEnd type="triangle" w="med" len="med"/>
          </a:ln>
          <a:effectLst/>
        </p:spPr>
      </p:cxnSp>
      <p:cxnSp>
        <p:nvCxnSpPr>
          <p:cNvPr id="16" name="Straight Connector 15"/>
          <p:cNvCxnSpPr/>
          <p:nvPr/>
        </p:nvCxnSpPr>
        <p:spPr bwMode="auto">
          <a:xfrm flipH="1">
            <a:off x="4911659" y="1545577"/>
            <a:ext cx="838417" cy="258908"/>
          </a:xfrm>
          <a:prstGeom prst="line">
            <a:avLst/>
          </a:prstGeom>
          <a:solidFill>
            <a:schemeClr val="accent1"/>
          </a:solidFill>
          <a:ln w="25400" cap="flat" cmpd="sng" algn="ctr">
            <a:solidFill>
              <a:schemeClr val="bg1"/>
            </a:solidFill>
            <a:prstDash val="solid"/>
            <a:round/>
            <a:headEnd type="none" w="med" len="med"/>
            <a:tailEnd type="triangle" w="med" len="med"/>
          </a:ln>
          <a:effectLst/>
        </p:spPr>
      </p:cxnSp>
      <p:cxnSp>
        <p:nvCxnSpPr>
          <p:cNvPr id="17" name="Straight Connector 16"/>
          <p:cNvCxnSpPr/>
          <p:nvPr/>
        </p:nvCxnSpPr>
        <p:spPr bwMode="auto">
          <a:xfrm flipH="1">
            <a:off x="4007146" y="1377423"/>
            <a:ext cx="1710385" cy="262333"/>
          </a:xfrm>
          <a:prstGeom prst="line">
            <a:avLst/>
          </a:prstGeom>
          <a:solidFill>
            <a:schemeClr val="accent1"/>
          </a:solidFill>
          <a:ln w="25400" cap="flat" cmpd="sng" algn="ctr">
            <a:solidFill>
              <a:schemeClr val="bg1"/>
            </a:solidFill>
            <a:prstDash val="solid"/>
            <a:round/>
            <a:headEnd type="none" w="med" len="med"/>
            <a:tailEnd type="triangle" w="med" len="med"/>
          </a:ln>
          <a:effectLst/>
        </p:spPr>
      </p:cxnSp>
    </p:spTree>
    <p:extLst>
      <p:ext uri="{BB962C8B-B14F-4D97-AF65-F5344CB8AC3E}">
        <p14:creationId xmlns:p14="http://schemas.microsoft.com/office/powerpoint/2010/main" val="27122246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8336" y="369868"/>
            <a:ext cx="4428680" cy="6090521"/>
          </a:xfrm>
          <a:prstGeom prst="rect">
            <a:avLst/>
          </a:prstGeom>
        </p:spPr>
      </p:pic>
      <p:sp>
        <p:nvSpPr>
          <p:cNvPr id="11" name="TextBox 10"/>
          <p:cNvSpPr txBox="1"/>
          <p:nvPr/>
        </p:nvSpPr>
        <p:spPr>
          <a:xfrm>
            <a:off x="1747508" y="6450175"/>
            <a:ext cx="1646605" cy="215444"/>
          </a:xfrm>
          <a:prstGeom prst="rect">
            <a:avLst/>
          </a:prstGeom>
          <a:noFill/>
        </p:spPr>
        <p:txBody>
          <a:bodyPr wrap="none" rtlCol="0">
            <a:spAutoFit/>
          </a:bodyPr>
          <a:lstStyle/>
          <a:p>
            <a:r>
              <a:rPr lang="en-US" sz="800" dirty="0" smtClean="0"/>
              <a:t>modified from: http://</a:t>
            </a:r>
            <a:r>
              <a:rPr lang="en-US" sz="800" dirty="0" err="1" smtClean="0"/>
              <a:t>www.ntz.de</a:t>
            </a:r>
            <a:endParaRPr lang="en-US" sz="800" dirty="0"/>
          </a:p>
        </p:txBody>
      </p:sp>
      <p:sp>
        <p:nvSpPr>
          <p:cNvPr id="3" name="Rounded Rectangle 2"/>
          <p:cNvSpPr/>
          <p:nvPr/>
        </p:nvSpPr>
        <p:spPr bwMode="auto">
          <a:xfrm>
            <a:off x="1862666" y="495905"/>
            <a:ext cx="4136572" cy="66523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a:solidFill>
                  <a:srgbClr val="0C1F81"/>
                </a:solidFill>
                <a:latin typeface="Arial" pitchFamily="105" charset="0"/>
              </a:rPr>
              <a:t>T</a:t>
            </a:r>
            <a:r>
              <a:rPr kumimoji="0" lang="en-US" sz="2800" b="1" i="0" u="none" strike="noStrike" cap="none" normalizeH="0" baseline="0" dirty="0" smtClean="0">
                <a:ln>
                  <a:noFill/>
                </a:ln>
                <a:solidFill>
                  <a:srgbClr val="0C1F81"/>
                </a:solidFill>
                <a:effectLst/>
                <a:latin typeface="Arial" pitchFamily="105" charset="0"/>
              </a:rPr>
              <a:t>he cell</a:t>
            </a:r>
            <a:endParaRPr kumimoji="0" lang="en-US" sz="2800" b="1" i="0" u="none" strike="noStrike" cap="none" normalizeH="0" baseline="0" dirty="0">
              <a:ln>
                <a:noFill/>
              </a:ln>
              <a:solidFill>
                <a:srgbClr val="0C1F81"/>
              </a:solidFill>
              <a:effectLst/>
              <a:latin typeface="Arial" pitchFamily="105" charset="0"/>
            </a:endParaRPr>
          </a:p>
        </p:txBody>
      </p:sp>
      <p:sp>
        <p:nvSpPr>
          <p:cNvPr id="5" name="Rounded Rectangle 4"/>
          <p:cNvSpPr/>
          <p:nvPr/>
        </p:nvSpPr>
        <p:spPr bwMode="auto">
          <a:xfrm>
            <a:off x="2056190" y="1814286"/>
            <a:ext cx="979715" cy="278190"/>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cell wall</a:t>
            </a:r>
            <a:endParaRPr kumimoji="0" lang="en-US" sz="1400" i="0" u="none" strike="noStrike" cap="none" normalizeH="0" baseline="0" dirty="0">
              <a:ln>
                <a:noFill/>
              </a:ln>
              <a:solidFill>
                <a:srgbClr val="0C1F81"/>
              </a:solidFill>
              <a:effectLst/>
              <a:latin typeface="Arial" pitchFamily="105" charset="0"/>
            </a:endParaRPr>
          </a:p>
        </p:txBody>
      </p:sp>
      <p:sp>
        <p:nvSpPr>
          <p:cNvPr id="7" name="Rounded Rectangle 6"/>
          <p:cNvSpPr/>
          <p:nvPr/>
        </p:nvSpPr>
        <p:spPr bwMode="auto">
          <a:xfrm>
            <a:off x="2116667" y="2486781"/>
            <a:ext cx="991809" cy="270933"/>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ribosome</a:t>
            </a:r>
            <a:endParaRPr kumimoji="0" lang="en-US" sz="1400" i="0" u="none" strike="noStrike" cap="none" normalizeH="0" baseline="0" dirty="0">
              <a:ln>
                <a:noFill/>
              </a:ln>
              <a:solidFill>
                <a:srgbClr val="0C1F81"/>
              </a:solidFill>
              <a:effectLst/>
              <a:latin typeface="Arial" pitchFamily="105" charset="0"/>
            </a:endParaRPr>
          </a:p>
        </p:txBody>
      </p:sp>
      <p:sp>
        <p:nvSpPr>
          <p:cNvPr id="8" name="Rounded Rectangle 7"/>
          <p:cNvSpPr/>
          <p:nvPr/>
        </p:nvSpPr>
        <p:spPr bwMode="auto">
          <a:xfrm>
            <a:off x="5300134" y="2184400"/>
            <a:ext cx="832152" cy="295124"/>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nucleus</a:t>
            </a:r>
            <a:endParaRPr kumimoji="0" lang="en-US" sz="1400" i="0" u="none" strike="noStrike" cap="none" normalizeH="0" baseline="0" dirty="0">
              <a:ln>
                <a:noFill/>
              </a:ln>
              <a:solidFill>
                <a:srgbClr val="0C1F81"/>
              </a:solidFill>
              <a:effectLst/>
              <a:latin typeface="Arial" pitchFamily="105" charset="0"/>
            </a:endParaRPr>
          </a:p>
        </p:txBody>
      </p:sp>
      <p:sp>
        <p:nvSpPr>
          <p:cNvPr id="9" name="Rounded Rectangle 8"/>
          <p:cNvSpPr/>
          <p:nvPr/>
        </p:nvSpPr>
        <p:spPr bwMode="auto">
          <a:xfrm>
            <a:off x="5009847" y="2559353"/>
            <a:ext cx="1086153" cy="307218"/>
          </a:xfrm>
          <a:prstGeom prst="roundRect">
            <a:avLst/>
          </a:prstGeom>
          <a:solidFill>
            <a:schemeClr val="bg1"/>
          </a:solidFill>
          <a:ln w="25400" cap="flat" cmpd="sng" algn="ctr">
            <a:solidFill>
              <a:srgbClr val="0033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C1F81"/>
                </a:solidFill>
                <a:latin typeface="Arial" pitchFamily="105" charset="0"/>
              </a:rPr>
              <a:t>cytoplasm</a:t>
            </a:r>
            <a:endParaRPr kumimoji="0" lang="en-US" sz="1400" i="0" u="none" strike="noStrike" cap="none" normalizeH="0" baseline="0" dirty="0">
              <a:ln>
                <a:noFill/>
              </a:ln>
              <a:solidFill>
                <a:srgbClr val="0C1F81"/>
              </a:solidFill>
              <a:effectLst/>
              <a:latin typeface="Arial" pitchFamily="105" charset="0"/>
            </a:endParaRPr>
          </a:p>
        </p:txBody>
      </p:sp>
      <p:pic>
        <p:nvPicPr>
          <p:cNvPr id="10" name="Picture 9" descr="KIT signal transducti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4858" y="1207450"/>
            <a:ext cx="2382762" cy="1622835"/>
          </a:xfrm>
          <a:prstGeom prst="rect">
            <a:avLst/>
          </a:prstGeom>
        </p:spPr>
      </p:pic>
      <p:sp>
        <p:nvSpPr>
          <p:cNvPr id="12" name="Oval 11"/>
          <p:cNvSpPr/>
          <p:nvPr/>
        </p:nvSpPr>
        <p:spPr bwMode="auto">
          <a:xfrm rot="18713845">
            <a:off x="4241409" y="1750716"/>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3" name="Oval 12"/>
          <p:cNvSpPr/>
          <p:nvPr/>
        </p:nvSpPr>
        <p:spPr bwMode="auto">
          <a:xfrm rot="18713845">
            <a:off x="4393809" y="1903116"/>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4" name="Oval 13"/>
          <p:cNvSpPr/>
          <p:nvPr/>
        </p:nvSpPr>
        <p:spPr bwMode="auto">
          <a:xfrm rot="14325446">
            <a:off x="3646142" y="1710305"/>
            <a:ext cx="530177" cy="73974"/>
          </a:xfrm>
          <a:prstGeom prst="ellipse">
            <a:avLst/>
          </a:prstGeom>
          <a:solidFill>
            <a:schemeClr val="accent1"/>
          </a:solidFill>
          <a:ln w="254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5" name="Oval 14"/>
          <p:cNvSpPr/>
          <p:nvPr/>
        </p:nvSpPr>
        <p:spPr bwMode="auto">
          <a:xfrm>
            <a:off x="5962952" y="665238"/>
            <a:ext cx="2806096" cy="2709333"/>
          </a:xfrm>
          <a:prstGeom prst="ellipse">
            <a:avLst/>
          </a:prstGeom>
          <a:noFill/>
          <a:ln w="38100"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6" name="Oval 15"/>
          <p:cNvSpPr/>
          <p:nvPr/>
        </p:nvSpPr>
        <p:spPr bwMode="auto">
          <a:xfrm>
            <a:off x="4168018" y="1410304"/>
            <a:ext cx="914400" cy="914400"/>
          </a:xfrm>
          <a:prstGeom prst="ellipse">
            <a:avLst/>
          </a:prstGeom>
          <a:noFill/>
          <a:ln w="254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7" name="Straight Connector 16"/>
          <p:cNvCxnSpPr/>
          <p:nvPr/>
        </p:nvCxnSpPr>
        <p:spPr bwMode="auto">
          <a:xfrm>
            <a:off x="5043715" y="1693334"/>
            <a:ext cx="907142" cy="12095"/>
          </a:xfrm>
          <a:prstGeom prst="line">
            <a:avLst/>
          </a:prstGeom>
          <a:solidFill>
            <a:schemeClr val="accent1"/>
          </a:solidFill>
          <a:ln w="57150" cap="flat" cmpd="sng" algn="ctr">
            <a:solidFill>
              <a:schemeClr val="bg1"/>
            </a:solidFill>
            <a:prstDash val="solid"/>
            <a:round/>
            <a:headEnd type="none" w="med" len="med"/>
            <a:tailEnd type="triangle" w="med" len="med"/>
          </a:ln>
          <a:effectLst/>
        </p:spPr>
      </p:cxnSp>
      <p:sp>
        <p:nvSpPr>
          <p:cNvPr id="18" name="Arc 17"/>
          <p:cNvSpPr/>
          <p:nvPr/>
        </p:nvSpPr>
        <p:spPr bwMode="auto">
          <a:xfrm>
            <a:off x="5978261" y="637833"/>
            <a:ext cx="2733525" cy="2733524"/>
          </a:xfrm>
          <a:prstGeom prst="arc">
            <a:avLst>
              <a:gd name="adj1" fmla="val 8964412"/>
              <a:gd name="adj2" fmla="val 1259567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20" name="Rounded Rectangle 19"/>
          <p:cNvSpPr/>
          <p:nvPr/>
        </p:nvSpPr>
        <p:spPr bwMode="auto">
          <a:xfrm>
            <a:off x="1821542" y="2152154"/>
            <a:ext cx="1640397" cy="290285"/>
          </a:xfrm>
          <a:prstGeom prst="roundRect">
            <a:avLst/>
          </a:prstGeom>
          <a:solidFill>
            <a:srgbClr val="063280"/>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rgbClr val="0C1F81"/>
              </a:solidFill>
              <a:effectLst/>
              <a:latin typeface="Arial" pitchFamily="105" charset="0"/>
            </a:endParaRPr>
          </a:p>
        </p:txBody>
      </p:sp>
    </p:spTree>
    <p:extLst>
      <p:ext uri="{BB962C8B-B14F-4D97-AF65-F5344CB8AC3E}">
        <p14:creationId xmlns:p14="http://schemas.microsoft.com/office/powerpoint/2010/main" val="3794952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3366"/>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3366"/>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CC G3 HD:Applications:Microsoft Office 98:Templates:Blank Presentation</Template>
  <TotalTime>33160</TotalTime>
  <Words>4054</Words>
  <Application>Microsoft Macintosh PowerPoint</Application>
  <PresentationFormat>On-screen Show (4:3)</PresentationFormat>
  <Paragraphs>912</Paragraphs>
  <Slides>56</Slides>
  <Notes>50</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Blank Presentation</vt:lpstr>
      <vt:lpstr> Novel therapeutic strategies for GIST: Targeting the tumor and treating the whole patient    GIST Patient Summit MD Anderson Cancer Center, Houston, TX September 16, 2017   Anette Duensing, M.D. UPMC Hillman Cancer Center University of Pittsburgh School of Medicine</vt:lpstr>
      <vt:lpstr>GISTs are caused by activating KIT mutations</vt:lpstr>
      <vt:lpstr>PowerPoint Presentation</vt:lpstr>
      <vt:lpstr>Problem</vt:lpstr>
      <vt:lpstr>PowerPoint Presentation</vt:lpstr>
      <vt:lpstr>PowerPoint Presentation</vt:lpstr>
      <vt:lpstr>PowerPoint Presentation</vt:lpstr>
      <vt:lpstr>PowerPoint Presentation</vt:lpstr>
      <vt:lpstr>PowerPoint Presentation</vt:lpstr>
      <vt:lpstr>Normal Function of KIT</vt:lpstr>
      <vt:lpstr>PowerPoint Presentation</vt:lpstr>
      <vt:lpstr>Normal Function of KIT</vt:lpstr>
      <vt:lpstr>KIT in GIST</vt:lpstr>
      <vt:lpstr>KIT in GIST</vt:lpstr>
      <vt:lpstr>How to stop KIT signaling in GIST?</vt:lpstr>
      <vt:lpstr>PowerPoint Presentation</vt:lpstr>
      <vt:lpstr>Is inhibition of ABL by imatinib beneficial for GIST treatment? </vt:lpstr>
      <vt:lpstr>ABL is present in GIST cells</vt:lpstr>
      <vt:lpstr>“Inhibiting” KIT and ABL  kills less GIST cells than “inhibiting” KIT alone</vt:lpstr>
      <vt:lpstr>ABL is a survival factor in GIST cells</vt:lpstr>
      <vt:lpstr>Novel therapeutic strategies in GIST</vt:lpstr>
      <vt:lpstr>Getting rid of KIT...</vt:lpstr>
      <vt:lpstr>Stops KIT signaling in GIST!</vt:lpstr>
      <vt:lpstr>How is KIT made? (from  DNA to protein)</vt:lpstr>
      <vt:lpstr>PowerPoint Presentation</vt:lpstr>
      <vt:lpstr>PowerPoint Presentation</vt:lpstr>
      <vt:lpstr>PowerPoint Presentation</vt:lpstr>
      <vt:lpstr>PowerPoint Presentation</vt:lpstr>
      <vt:lpstr>Second generation inhibitors of the 26S proteosome</vt:lpstr>
      <vt:lpstr>Inhibitors of the 26S proteasome inhibit KIT transcription similar to bortezomib</vt:lpstr>
      <vt:lpstr>How is KIT made? (from  DNA to protein)</vt:lpstr>
      <vt:lpstr>Inhibition of translation leads to loss of KIT and effectively kills GIST cells</vt:lpstr>
      <vt:lpstr>PowerPoint Presentation</vt:lpstr>
      <vt:lpstr>PowerPoint Presentation</vt:lpstr>
      <vt:lpstr>To Do:</vt:lpstr>
      <vt:lpstr>“Chemo-brain” (Chemotherapy-related cognitive dysfunction)</vt:lpstr>
      <vt:lpstr>Life after diagnosis and treatment of cancer in adulthood </vt:lpstr>
      <vt:lpstr>What causes chemo-brain? (And why does not everyone get it?)</vt:lpstr>
      <vt:lpstr>PowerPoint Presentation</vt:lpstr>
      <vt:lpstr>PowerPoint Presentation</vt:lpstr>
      <vt:lpstr>PowerPoint Presentation</vt:lpstr>
      <vt:lpstr>MAAT – Memory &amp; Attention Adaptation Training</vt:lpstr>
      <vt:lpstr>It works!</vt:lpstr>
      <vt:lpstr>PowerPoint Presentation</vt:lpstr>
      <vt:lpstr>PowerPoint Presentation</vt:lpstr>
      <vt:lpstr>PowerPoint Presentation</vt:lpstr>
      <vt:lpstr>PowerPoint Presentation</vt:lpstr>
      <vt:lpstr>What is our survey about? What will we ask?</vt:lpstr>
      <vt:lpstr>Important to know...</vt:lpstr>
      <vt:lpstr>Important to know...</vt:lpstr>
      <vt:lpstr>PowerPoint Presentation</vt:lpstr>
      <vt:lpstr>Now! (And later...)</vt:lpstr>
      <vt:lpstr>Acknowledgements</vt:lpstr>
      <vt:lpstr>Conclusions NEED TO REVISE TO INCLUDE ALL OF THE PREVIOUS CHEMO BRAIN</vt:lpstr>
      <vt:lpstr>PowerPoint Presentation</vt:lpstr>
      <vt:lpstr>ABL is a survival factor in GIST cells</vt:lpstr>
    </vt:vector>
  </TitlesOfParts>
  <Company>Cancer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Harvard Medical School</dc:creator>
  <cp:lastModifiedBy>Ginger Sawyer</cp:lastModifiedBy>
  <cp:revision>1359</cp:revision>
  <cp:lastPrinted>2015-01-15T22:36:14Z</cp:lastPrinted>
  <dcterms:created xsi:type="dcterms:W3CDTF">2009-11-02T18:46:59Z</dcterms:created>
  <dcterms:modified xsi:type="dcterms:W3CDTF">2017-09-18T17:58:44Z</dcterms:modified>
</cp:coreProperties>
</file>